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257" r:id="rId3"/>
    <p:sldId id="258" r:id="rId4"/>
    <p:sldId id="260" r:id="rId5"/>
    <p:sldId id="265" r:id="rId6"/>
    <p:sldId id="284" r:id="rId7"/>
    <p:sldId id="279" r:id="rId8"/>
    <p:sldId id="280" r:id="rId9"/>
    <p:sldId id="285" r:id="rId10"/>
    <p:sldId id="275" r:id="rId11"/>
    <p:sldId id="282" r:id="rId12"/>
    <p:sldId id="281" r:id="rId13"/>
    <p:sldId id="286" r:id="rId14"/>
    <p:sldId id="287" r:id="rId15"/>
    <p:sldId id="289" r:id="rId16"/>
    <p:sldId id="288" r:id="rId17"/>
    <p:sldId id="290" r:id="rId18"/>
    <p:sldId id="291" r:id="rId19"/>
    <p:sldId id="277" r:id="rId20"/>
    <p:sldId id="292" r:id="rId21"/>
    <p:sldId id="283" r:id="rId22"/>
    <p:sldId id="261" r:id="rId23"/>
    <p:sldId id="293" r:id="rId24"/>
    <p:sldId id="276" r:id="rId25"/>
    <p:sldId id="264" r:id="rId26"/>
    <p:sldId id="278" r:id="rId27"/>
    <p:sldId id="273" r:id="rId28"/>
    <p:sldId id="274" r:id="rId29"/>
    <p:sldId id="299" r:id="rId30"/>
    <p:sldId id="298" r:id="rId31"/>
    <p:sldId id="266" r:id="rId32"/>
    <p:sldId id="296" r:id="rId33"/>
    <p:sldId id="295" r:id="rId34"/>
    <p:sldId id="297" r:id="rId35"/>
    <p:sldId id="301" r:id="rId36"/>
    <p:sldId id="268" r:id="rId37"/>
    <p:sldId id="271" r:id="rId38"/>
    <p:sldId id="270" r:id="rId39"/>
    <p:sldId id="272" r:id="rId40"/>
    <p:sldId id="302"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F02"/>
    <a:srgbClr val="21E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52" autoAdjust="0"/>
    <p:restoredTop sz="94643" autoAdjust="0"/>
  </p:normalViewPr>
  <p:slideViewPr>
    <p:cSldViewPr snapToObjects="1">
      <p:cViewPr>
        <p:scale>
          <a:sx n="123" d="100"/>
          <a:sy n="123" d="100"/>
        </p:scale>
        <p:origin x="-39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81.emf"/><Relationship Id="rId13" Type="http://schemas.openxmlformats.org/officeDocument/2006/relationships/image" Target="../media/image86.emf"/><Relationship Id="rId3" Type="http://schemas.openxmlformats.org/officeDocument/2006/relationships/image" Target="../media/image76.emf"/><Relationship Id="rId7" Type="http://schemas.openxmlformats.org/officeDocument/2006/relationships/image" Target="../media/image80.emf"/><Relationship Id="rId12" Type="http://schemas.openxmlformats.org/officeDocument/2006/relationships/image" Target="../media/image85.emf"/><Relationship Id="rId2" Type="http://schemas.openxmlformats.org/officeDocument/2006/relationships/image" Target="../media/image75.emf"/><Relationship Id="rId16" Type="http://schemas.openxmlformats.org/officeDocument/2006/relationships/image" Target="../media/image89.emf"/><Relationship Id="rId1" Type="http://schemas.openxmlformats.org/officeDocument/2006/relationships/image" Target="../media/image74.emf"/><Relationship Id="rId6" Type="http://schemas.openxmlformats.org/officeDocument/2006/relationships/image" Target="../media/image79.emf"/><Relationship Id="rId11" Type="http://schemas.openxmlformats.org/officeDocument/2006/relationships/image" Target="../media/image84.emf"/><Relationship Id="rId5" Type="http://schemas.openxmlformats.org/officeDocument/2006/relationships/image" Target="../media/image78.emf"/><Relationship Id="rId15" Type="http://schemas.openxmlformats.org/officeDocument/2006/relationships/image" Target="../media/image88.emf"/><Relationship Id="rId10" Type="http://schemas.openxmlformats.org/officeDocument/2006/relationships/image" Target="../media/image83.emf"/><Relationship Id="rId4" Type="http://schemas.openxmlformats.org/officeDocument/2006/relationships/image" Target="../media/image77.emf"/><Relationship Id="rId9" Type="http://schemas.openxmlformats.org/officeDocument/2006/relationships/image" Target="../media/image82.emf"/><Relationship Id="rId14" Type="http://schemas.openxmlformats.org/officeDocument/2006/relationships/image" Target="../media/image87.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92.emf"/><Relationship Id="rId7" Type="http://schemas.openxmlformats.org/officeDocument/2006/relationships/image" Target="../media/image96.emf"/><Relationship Id="rId2" Type="http://schemas.openxmlformats.org/officeDocument/2006/relationships/image" Target="../media/image91.emf"/><Relationship Id="rId1" Type="http://schemas.openxmlformats.org/officeDocument/2006/relationships/image" Target="../media/image90.emf"/><Relationship Id="rId6" Type="http://schemas.openxmlformats.org/officeDocument/2006/relationships/image" Target="../media/image95.emf"/><Relationship Id="rId5" Type="http://schemas.openxmlformats.org/officeDocument/2006/relationships/image" Target="../media/image94.emf"/><Relationship Id="rId4" Type="http://schemas.openxmlformats.org/officeDocument/2006/relationships/image" Target="../media/image93.e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104.emf"/><Relationship Id="rId3" Type="http://schemas.openxmlformats.org/officeDocument/2006/relationships/image" Target="../media/image99.emf"/><Relationship Id="rId7" Type="http://schemas.openxmlformats.org/officeDocument/2006/relationships/image" Target="../media/image103.emf"/><Relationship Id="rId2" Type="http://schemas.openxmlformats.org/officeDocument/2006/relationships/image" Target="../media/image98.emf"/><Relationship Id="rId1" Type="http://schemas.openxmlformats.org/officeDocument/2006/relationships/image" Target="../media/image97.emf"/><Relationship Id="rId6" Type="http://schemas.openxmlformats.org/officeDocument/2006/relationships/image" Target="../media/image102.emf"/><Relationship Id="rId5" Type="http://schemas.openxmlformats.org/officeDocument/2006/relationships/image" Target="../media/image101.emf"/><Relationship Id="rId4" Type="http://schemas.openxmlformats.org/officeDocument/2006/relationships/image" Target="../media/image100.emf"/><Relationship Id="rId9" Type="http://schemas.openxmlformats.org/officeDocument/2006/relationships/image" Target="../media/image105.e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113.emf"/><Relationship Id="rId3" Type="http://schemas.openxmlformats.org/officeDocument/2006/relationships/image" Target="../media/image108.png"/><Relationship Id="rId7" Type="http://schemas.openxmlformats.org/officeDocument/2006/relationships/image" Target="../media/image112.emf"/><Relationship Id="rId12" Type="http://schemas.openxmlformats.org/officeDocument/2006/relationships/image" Target="../media/image117.emf"/><Relationship Id="rId2" Type="http://schemas.openxmlformats.org/officeDocument/2006/relationships/image" Target="../media/image107.emf"/><Relationship Id="rId1" Type="http://schemas.openxmlformats.org/officeDocument/2006/relationships/image" Target="../media/image106.emf"/><Relationship Id="rId6" Type="http://schemas.openxmlformats.org/officeDocument/2006/relationships/image" Target="../media/image111.emf"/><Relationship Id="rId11" Type="http://schemas.openxmlformats.org/officeDocument/2006/relationships/image" Target="../media/image116.emf"/><Relationship Id="rId5" Type="http://schemas.openxmlformats.org/officeDocument/2006/relationships/image" Target="../media/image110.emf"/><Relationship Id="rId10" Type="http://schemas.openxmlformats.org/officeDocument/2006/relationships/image" Target="../media/image115.emf"/><Relationship Id="rId4" Type="http://schemas.openxmlformats.org/officeDocument/2006/relationships/image" Target="../media/image109.emf"/><Relationship Id="rId9" Type="http://schemas.openxmlformats.org/officeDocument/2006/relationships/image" Target="../media/image114.e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125.emf"/><Relationship Id="rId3" Type="http://schemas.openxmlformats.org/officeDocument/2006/relationships/image" Target="../media/image120.emf"/><Relationship Id="rId7" Type="http://schemas.openxmlformats.org/officeDocument/2006/relationships/image" Target="../media/image124.emf"/><Relationship Id="rId2" Type="http://schemas.openxmlformats.org/officeDocument/2006/relationships/image" Target="../media/image119.emf"/><Relationship Id="rId1" Type="http://schemas.openxmlformats.org/officeDocument/2006/relationships/image" Target="../media/image118.emf"/><Relationship Id="rId6" Type="http://schemas.openxmlformats.org/officeDocument/2006/relationships/image" Target="../media/image123.emf"/><Relationship Id="rId5" Type="http://schemas.openxmlformats.org/officeDocument/2006/relationships/image" Target="../media/image122.emf"/><Relationship Id="rId4" Type="http://schemas.openxmlformats.org/officeDocument/2006/relationships/image" Target="../media/image121.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28.emf"/><Relationship Id="rId2" Type="http://schemas.openxmlformats.org/officeDocument/2006/relationships/image" Target="../media/image127.emf"/><Relationship Id="rId1" Type="http://schemas.openxmlformats.org/officeDocument/2006/relationships/image" Target="../media/image126.emf"/><Relationship Id="rId4" Type="http://schemas.openxmlformats.org/officeDocument/2006/relationships/image" Target="../media/image129.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28.emf"/><Relationship Id="rId2" Type="http://schemas.openxmlformats.org/officeDocument/2006/relationships/image" Target="../media/image131.emf"/><Relationship Id="rId1" Type="http://schemas.openxmlformats.org/officeDocument/2006/relationships/image" Target="../media/image130.emf"/><Relationship Id="rId4" Type="http://schemas.openxmlformats.org/officeDocument/2006/relationships/image" Target="../media/image132.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34.emf"/><Relationship Id="rId2" Type="http://schemas.openxmlformats.org/officeDocument/2006/relationships/image" Target="../media/image133.emf"/><Relationship Id="rId1" Type="http://schemas.openxmlformats.org/officeDocument/2006/relationships/image" Target="../media/image128.emf"/><Relationship Id="rId4" Type="http://schemas.openxmlformats.org/officeDocument/2006/relationships/image" Target="../media/image135.e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143.emf"/><Relationship Id="rId3" Type="http://schemas.openxmlformats.org/officeDocument/2006/relationships/image" Target="../media/image138.emf"/><Relationship Id="rId7" Type="http://schemas.openxmlformats.org/officeDocument/2006/relationships/image" Target="../media/image142.emf"/><Relationship Id="rId2" Type="http://schemas.openxmlformats.org/officeDocument/2006/relationships/image" Target="../media/image137.emf"/><Relationship Id="rId1" Type="http://schemas.openxmlformats.org/officeDocument/2006/relationships/image" Target="../media/image136.emf"/><Relationship Id="rId6" Type="http://schemas.openxmlformats.org/officeDocument/2006/relationships/image" Target="../media/image141.emf"/><Relationship Id="rId11" Type="http://schemas.openxmlformats.org/officeDocument/2006/relationships/image" Target="../media/image146.emf"/><Relationship Id="rId5" Type="http://schemas.openxmlformats.org/officeDocument/2006/relationships/image" Target="../media/image140.emf"/><Relationship Id="rId10" Type="http://schemas.openxmlformats.org/officeDocument/2006/relationships/image" Target="../media/image145.emf"/><Relationship Id="rId4" Type="http://schemas.openxmlformats.org/officeDocument/2006/relationships/image" Target="../media/image139.emf"/><Relationship Id="rId9" Type="http://schemas.openxmlformats.org/officeDocument/2006/relationships/image" Target="../media/image144.e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154.emf"/><Relationship Id="rId3" Type="http://schemas.openxmlformats.org/officeDocument/2006/relationships/image" Target="../media/image149.emf"/><Relationship Id="rId7" Type="http://schemas.openxmlformats.org/officeDocument/2006/relationships/image" Target="../media/image153.emf"/><Relationship Id="rId12" Type="http://schemas.openxmlformats.org/officeDocument/2006/relationships/image" Target="../media/image73.png"/><Relationship Id="rId2" Type="http://schemas.openxmlformats.org/officeDocument/2006/relationships/image" Target="../media/image148.emf"/><Relationship Id="rId1" Type="http://schemas.openxmlformats.org/officeDocument/2006/relationships/image" Target="../media/image147.emf"/><Relationship Id="rId6" Type="http://schemas.openxmlformats.org/officeDocument/2006/relationships/image" Target="../media/image152.emf"/><Relationship Id="rId11" Type="http://schemas.openxmlformats.org/officeDocument/2006/relationships/image" Target="../media/image157.png"/><Relationship Id="rId5" Type="http://schemas.openxmlformats.org/officeDocument/2006/relationships/image" Target="../media/image151.emf"/><Relationship Id="rId10" Type="http://schemas.openxmlformats.org/officeDocument/2006/relationships/image" Target="../media/image156.emf"/><Relationship Id="rId4" Type="http://schemas.openxmlformats.org/officeDocument/2006/relationships/image" Target="../media/image150.emf"/><Relationship Id="rId9" Type="http://schemas.openxmlformats.org/officeDocument/2006/relationships/image" Target="../media/image15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image" Target="../media/image7.emf"/><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165.emf"/><Relationship Id="rId3" Type="http://schemas.openxmlformats.org/officeDocument/2006/relationships/image" Target="../media/image160.emf"/><Relationship Id="rId7" Type="http://schemas.openxmlformats.org/officeDocument/2006/relationships/image" Target="../media/image164.emf"/><Relationship Id="rId2" Type="http://schemas.openxmlformats.org/officeDocument/2006/relationships/image" Target="../media/image159.emf"/><Relationship Id="rId1" Type="http://schemas.openxmlformats.org/officeDocument/2006/relationships/image" Target="../media/image158.emf"/><Relationship Id="rId6" Type="http://schemas.openxmlformats.org/officeDocument/2006/relationships/image" Target="../media/image163.emf"/><Relationship Id="rId11" Type="http://schemas.openxmlformats.org/officeDocument/2006/relationships/image" Target="../media/image168.emf"/><Relationship Id="rId5" Type="http://schemas.openxmlformats.org/officeDocument/2006/relationships/image" Target="../media/image162.emf"/><Relationship Id="rId10" Type="http://schemas.openxmlformats.org/officeDocument/2006/relationships/image" Target="../media/image167.emf"/><Relationship Id="rId4" Type="http://schemas.openxmlformats.org/officeDocument/2006/relationships/image" Target="../media/image161.emf"/><Relationship Id="rId9" Type="http://schemas.openxmlformats.org/officeDocument/2006/relationships/image" Target="../media/image166.e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176.emf"/><Relationship Id="rId13" Type="http://schemas.openxmlformats.org/officeDocument/2006/relationships/image" Target="../media/image181.png"/><Relationship Id="rId18" Type="http://schemas.openxmlformats.org/officeDocument/2006/relationships/image" Target="../media/image186.emf"/><Relationship Id="rId3" Type="http://schemas.openxmlformats.org/officeDocument/2006/relationships/image" Target="../media/image171.emf"/><Relationship Id="rId21" Type="http://schemas.openxmlformats.org/officeDocument/2006/relationships/image" Target="../media/image189.emf"/><Relationship Id="rId7" Type="http://schemas.openxmlformats.org/officeDocument/2006/relationships/image" Target="../media/image175.emf"/><Relationship Id="rId12" Type="http://schemas.openxmlformats.org/officeDocument/2006/relationships/image" Target="../media/image180.emf"/><Relationship Id="rId17" Type="http://schemas.openxmlformats.org/officeDocument/2006/relationships/image" Target="../media/image185.emf"/><Relationship Id="rId2" Type="http://schemas.openxmlformats.org/officeDocument/2006/relationships/image" Target="../media/image170.emf"/><Relationship Id="rId16" Type="http://schemas.openxmlformats.org/officeDocument/2006/relationships/image" Target="../media/image184.emf"/><Relationship Id="rId20" Type="http://schemas.openxmlformats.org/officeDocument/2006/relationships/image" Target="../media/image188.emf"/><Relationship Id="rId1" Type="http://schemas.openxmlformats.org/officeDocument/2006/relationships/image" Target="../media/image169.emf"/><Relationship Id="rId6" Type="http://schemas.openxmlformats.org/officeDocument/2006/relationships/image" Target="../media/image174.emf"/><Relationship Id="rId11" Type="http://schemas.openxmlformats.org/officeDocument/2006/relationships/image" Target="../media/image179.emf"/><Relationship Id="rId5" Type="http://schemas.openxmlformats.org/officeDocument/2006/relationships/image" Target="../media/image173.emf"/><Relationship Id="rId15" Type="http://schemas.openxmlformats.org/officeDocument/2006/relationships/image" Target="../media/image183.emf"/><Relationship Id="rId10" Type="http://schemas.openxmlformats.org/officeDocument/2006/relationships/image" Target="../media/image178.emf"/><Relationship Id="rId19" Type="http://schemas.openxmlformats.org/officeDocument/2006/relationships/image" Target="../media/image187.emf"/><Relationship Id="rId4" Type="http://schemas.openxmlformats.org/officeDocument/2006/relationships/image" Target="../media/image172.emf"/><Relationship Id="rId9" Type="http://schemas.openxmlformats.org/officeDocument/2006/relationships/image" Target="../media/image177.png"/><Relationship Id="rId14" Type="http://schemas.openxmlformats.org/officeDocument/2006/relationships/image" Target="../media/image182.emf"/><Relationship Id="rId22" Type="http://schemas.openxmlformats.org/officeDocument/2006/relationships/image" Target="../media/image190.e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198.emf"/><Relationship Id="rId13" Type="http://schemas.openxmlformats.org/officeDocument/2006/relationships/image" Target="../media/image203.png"/><Relationship Id="rId18" Type="http://schemas.openxmlformats.org/officeDocument/2006/relationships/image" Target="../media/image208.emf"/><Relationship Id="rId3" Type="http://schemas.openxmlformats.org/officeDocument/2006/relationships/image" Target="../media/image193.emf"/><Relationship Id="rId21" Type="http://schemas.openxmlformats.org/officeDocument/2006/relationships/image" Target="../media/image211.emf"/><Relationship Id="rId7" Type="http://schemas.openxmlformats.org/officeDocument/2006/relationships/image" Target="../media/image197.emf"/><Relationship Id="rId12" Type="http://schemas.openxmlformats.org/officeDocument/2006/relationships/image" Target="../media/image202.emf"/><Relationship Id="rId17" Type="http://schemas.openxmlformats.org/officeDocument/2006/relationships/image" Target="../media/image207.emf"/><Relationship Id="rId2" Type="http://schemas.openxmlformats.org/officeDocument/2006/relationships/image" Target="../media/image192.emf"/><Relationship Id="rId16" Type="http://schemas.openxmlformats.org/officeDocument/2006/relationships/image" Target="../media/image206.emf"/><Relationship Id="rId20" Type="http://schemas.openxmlformats.org/officeDocument/2006/relationships/image" Target="../media/image210.emf"/><Relationship Id="rId1" Type="http://schemas.openxmlformats.org/officeDocument/2006/relationships/image" Target="../media/image191.emf"/><Relationship Id="rId6" Type="http://schemas.openxmlformats.org/officeDocument/2006/relationships/image" Target="../media/image196.emf"/><Relationship Id="rId11" Type="http://schemas.openxmlformats.org/officeDocument/2006/relationships/image" Target="../media/image201.emf"/><Relationship Id="rId5" Type="http://schemas.openxmlformats.org/officeDocument/2006/relationships/image" Target="../media/image195.emf"/><Relationship Id="rId15" Type="http://schemas.openxmlformats.org/officeDocument/2006/relationships/image" Target="../media/image205.emf"/><Relationship Id="rId23" Type="http://schemas.openxmlformats.org/officeDocument/2006/relationships/image" Target="../media/image213.emf"/><Relationship Id="rId10" Type="http://schemas.openxmlformats.org/officeDocument/2006/relationships/image" Target="../media/image200.emf"/><Relationship Id="rId19" Type="http://schemas.openxmlformats.org/officeDocument/2006/relationships/image" Target="../media/image209.emf"/><Relationship Id="rId4" Type="http://schemas.openxmlformats.org/officeDocument/2006/relationships/image" Target="../media/image194.emf"/><Relationship Id="rId9" Type="http://schemas.openxmlformats.org/officeDocument/2006/relationships/image" Target="../media/image199.emf"/><Relationship Id="rId14" Type="http://schemas.openxmlformats.org/officeDocument/2006/relationships/image" Target="../media/image204.emf"/><Relationship Id="rId22" Type="http://schemas.openxmlformats.org/officeDocument/2006/relationships/image" Target="../media/image212.e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221.emf"/><Relationship Id="rId3" Type="http://schemas.openxmlformats.org/officeDocument/2006/relationships/image" Target="../media/image216.emf"/><Relationship Id="rId7" Type="http://schemas.openxmlformats.org/officeDocument/2006/relationships/image" Target="../media/image220.emf"/><Relationship Id="rId2" Type="http://schemas.openxmlformats.org/officeDocument/2006/relationships/image" Target="../media/image215.emf"/><Relationship Id="rId1" Type="http://schemas.openxmlformats.org/officeDocument/2006/relationships/image" Target="../media/image214.emf"/><Relationship Id="rId6" Type="http://schemas.openxmlformats.org/officeDocument/2006/relationships/image" Target="../media/image219.emf"/><Relationship Id="rId11" Type="http://schemas.openxmlformats.org/officeDocument/2006/relationships/image" Target="../media/image224.emf"/><Relationship Id="rId5" Type="http://schemas.openxmlformats.org/officeDocument/2006/relationships/image" Target="../media/image218.emf"/><Relationship Id="rId10" Type="http://schemas.openxmlformats.org/officeDocument/2006/relationships/image" Target="../media/image223.emf"/><Relationship Id="rId4" Type="http://schemas.openxmlformats.org/officeDocument/2006/relationships/image" Target="../media/image217.emf"/><Relationship Id="rId9" Type="http://schemas.openxmlformats.org/officeDocument/2006/relationships/image" Target="../media/image222.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227.emf"/><Relationship Id="rId2" Type="http://schemas.openxmlformats.org/officeDocument/2006/relationships/image" Target="../media/image226.emf"/><Relationship Id="rId1" Type="http://schemas.openxmlformats.org/officeDocument/2006/relationships/image" Target="../media/image225.emf"/><Relationship Id="rId5" Type="http://schemas.openxmlformats.org/officeDocument/2006/relationships/image" Target="../media/image229.png"/><Relationship Id="rId4" Type="http://schemas.openxmlformats.org/officeDocument/2006/relationships/image" Target="../media/image228.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232.emf"/><Relationship Id="rId2" Type="http://schemas.openxmlformats.org/officeDocument/2006/relationships/image" Target="../media/image231.emf"/><Relationship Id="rId1" Type="http://schemas.openxmlformats.org/officeDocument/2006/relationships/image" Target="../media/image230.emf"/><Relationship Id="rId5" Type="http://schemas.openxmlformats.org/officeDocument/2006/relationships/image" Target="../media/image234.emf"/><Relationship Id="rId4" Type="http://schemas.openxmlformats.org/officeDocument/2006/relationships/image" Target="../media/image233.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237.emf"/><Relationship Id="rId2" Type="http://schemas.openxmlformats.org/officeDocument/2006/relationships/image" Target="../media/image236.emf"/><Relationship Id="rId1" Type="http://schemas.openxmlformats.org/officeDocument/2006/relationships/image" Target="../media/image235.emf"/><Relationship Id="rId6" Type="http://schemas.openxmlformats.org/officeDocument/2006/relationships/image" Target="../media/image240.emf"/><Relationship Id="rId5" Type="http://schemas.openxmlformats.org/officeDocument/2006/relationships/image" Target="../media/image239.emf"/><Relationship Id="rId4" Type="http://schemas.openxmlformats.org/officeDocument/2006/relationships/image" Target="../media/image238.e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243.emf"/><Relationship Id="rId2" Type="http://schemas.openxmlformats.org/officeDocument/2006/relationships/image" Target="../media/image242.emf"/><Relationship Id="rId1" Type="http://schemas.openxmlformats.org/officeDocument/2006/relationships/image" Target="../media/image241.emf"/><Relationship Id="rId5" Type="http://schemas.openxmlformats.org/officeDocument/2006/relationships/image" Target="../media/image245.png"/><Relationship Id="rId4" Type="http://schemas.openxmlformats.org/officeDocument/2006/relationships/image" Target="../media/image244.emf"/></Relationships>
</file>

<file path=ppt/drawings/_rels/vmlDrawing28.vml.rels><?xml version="1.0" encoding="UTF-8" standalone="yes"?>
<Relationships xmlns="http://schemas.openxmlformats.org/package/2006/relationships"><Relationship Id="rId8" Type="http://schemas.openxmlformats.org/officeDocument/2006/relationships/image" Target="../media/image252.png"/><Relationship Id="rId13" Type="http://schemas.openxmlformats.org/officeDocument/2006/relationships/image" Target="../media/image256.png"/><Relationship Id="rId3" Type="http://schemas.openxmlformats.org/officeDocument/2006/relationships/image" Target="../media/image248.emf"/><Relationship Id="rId7" Type="http://schemas.openxmlformats.org/officeDocument/2006/relationships/image" Target="../media/image64.png"/><Relationship Id="rId12" Type="http://schemas.openxmlformats.org/officeDocument/2006/relationships/image" Target="../media/image49.png"/><Relationship Id="rId2" Type="http://schemas.openxmlformats.org/officeDocument/2006/relationships/image" Target="../media/image247.emf"/><Relationship Id="rId1" Type="http://schemas.openxmlformats.org/officeDocument/2006/relationships/image" Target="../media/image246.emf"/><Relationship Id="rId6" Type="http://schemas.openxmlformats.org/officeDocument/2006/relationships/image" Target="../media/image251.emf"/><Relationship Id="rId11" Type="http://schemas.openxmlformats.org/officeDocument/2006/relationships/image" Target="../media/image255.png"/><Relationship Id="rId5" Type="http://schemas.openxmlformats.org/officeDocument/2006/relationships/image" Target="../media/image250.emf"/><Relationship Id="rId10" Type="http://schemas.openxmlformats.org/officeDocument/2006/relationships/image" Target="../media/image254.png"/><Relationship Id="rId4" Type="http://schemas.openxmlformats.org/officeDocument/2006/relationships/image" Target="../media/image249.emf"/><Relationship Id="rId9" Type="http://schemas.openxmlformats.org/officeDocument/2006/relationships/image" Target="../media/image253.png"/></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252.png"/><Relationship Id="rId13" Type="http://schemas.openxmlformats.org/officeDocument/2006/relationships/image" Target="../media/image256.png"/><Relationship Id="rId3" Type="http://schemas.openxmlformats.org/officeDocument/2006/relationships/image" Target="../media/image259.emf"/><Relationship Id="rId7" Type="http://schemas.openxmlformats.org/officeDocument/2006/relationships/image" Target="../media/image64.png"/><Relationship Id="rId12" Type="http://schemas.openxmlformats.org/officeDocument/2006/relationships/image" Target="../media/image49.png"/><Relationship Id="rId2" Type="http://schemas.openxmlformats.org/officeDocument/2006/relationships/image" Target="../media/image258.emf"/><Relationship Id="rId1" Type="http://schemas.openxmlformats.org/officeDocument/2006/relationships/image" Target="../media/image257.emf"/><Relationship Id="rId6" Type="http://schemas.openxmlformats.org/officeDocument/2006/relationships/image" Target="../media/image262.emf"/><Relationship Id="rId11" Type="http://schemas.openxmlformats.org/officeDocument/2006/relationships/image" Target="../media/image255.png"/><Relationship Id="rId5" Type="http://schemas.openxmlformats.org/officeDocument/2006/relationships/image" Target="../media/image261.emf"/><Relationship Id="rId10" Type="http://schemas.openxmlformats.org/officeDocument/2006/relationships/image" Target="../media/image254.png"/><Relationship Id="rId4" Type="http://schemas.openxmlformats.org/officeDocument/2006/relationships/image" Target="../media/image260.emf"/><Relationship Id="rId9" Type="http://schemas.openxmlformats.org/officeDocument/2006/relationships/image" Target="../media/image253.png"/></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emf"/><Relationship Id="rId3" Type="http://schemas.openxmlformats.org/officeDocument/2006/relationships/image" Target="../media/image16.emf"/><Relationship Id="rId7" Type="http://schemas.openxmlformats.org/officeDocument/2006/relationships/image" Target="../media/image20.emf"/><Relationship Id="rId12" Type="http://schemas.openxmlformats.org/officeDocument/2006/relationships/image" Target="../media/image25.emf"/><Relationship Id="rId2" Type="http://schemas.openxmlformats.org/officeDocument/2006/relationships/image" Target="../media/image15.emf"/><Relationship Id="rId1" Type="http://schemas.openxmlformats.org/officeDocument/2006/relationships/image" Target="../media/image14.emf"/><Relationship Id="rId6" Type="http://schemas.openxmlformats.org/officeDocument/2006/relationships/image" Target="../media/image19.emf"/><Relationship Id="rId11" Type="http://schemas.openxmlformats.org/officeDocument/2006/relationships/image" Target="../media/image24.emf"/><Relationship Id="rId5" Type="http://schemas.openxmlformats.org/officeDocument/2006/relationships/image" Target="../media/image18.emf"/><Relationship Id="rId10" Type="http://schemas.openxmlformats.org/officeDocument/2006/relationships/image" Target="../media/image23.emf"/><Relationship Id="rId4" Type="http://schemas.openxmlformats.org/officeDocument/2006/relationships/image" Target="../media/image17.emf"/><Relationship Id="rId9" Type="http://schemas.openxmlformats.org/officeDocument/2006/relationships/image" Target="../media/image22.emf"/></Relationships>
</file>

<file path=ppt/drawings/_rels/vmlDrawing30.v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49.png"/><Relationship Id="rId3" Type="http://schemas.openxmlformats.org/officeDocument/2006/relationships/image" Target="../media/image265.emf"/><Relationship Id="rId7" Type="http://schemas.openxmlformats.org/officeDocument/2006/relationships/image" Target="../media/image269.emf"/><Relationship Id="rId12" Type="http://schemas.openxmlformats.org/officeDocument/2006/relationships/image" Target="../media/image255.png"/><Relationship Id="rId2" Type="http://schemas.openxmlformats.org/officeDocument/2006/relationships/image" Target="../media/image264.png"/><Relationship Id="rId1" Type="http://schemas.openxmlformats.org/officeDocument/2006/relationships/image" Target="../media/image263.emf"/><Relationship Id="rId6" Type="http://schemas.openxmlformats.org/officeDocument/2006/relationships/image" Target="../media/image268.emf"/><Relationship Id="rId11" Type="http://schemas.openxmlformats.org/officeDocument/2006/relationships/image" Target="../media/image254.png"/><Relationship Id="rId5" Type="http://schemas.openxmlformats.org/officeDocument/2006/relationships/image" Target="../media/image267.emf"/><Relationship Id="rId10" Type="http://schemas.openxmlformats.org/officeDocument/2006/relationships/image" Target="../media/image253.png"/><Relationship Id="rId4" Type="http://schemas.openxmlformats.org/officeDocument/2006/relationships/image" Target="../media/image266.emf"/><Relationship Id="rId9" Type="http://schemas.openxmlformats.org/officeDocument/2006/relationships/image" Target="../media/image252.png"/><Relationship Id="rId14" Type="http://schemas.openxmlformats.org/officeDocument/2006/relationships/image" Target="../media/image256.png"/></Relationships>
</file>

<file path=ppt/drawings/_rels/vmlDrawing31.vml.rels><?xml version="1.0" encoding="UTF-8" standalone="yes"?>
<Relationships xmlns="http://schemas.openxmlformats.org/package/2006/relationships"><Relationship Id="rId8" Type="http://schemas.openxmlformats.org/officeDocument/2006/relationships/image" Target="../media/image253.png"/><Relationship Id="rId3" Type="http://schemas.openxmlformats.org/officeDocument/2006/relationships/image" Target="../media/image272.emf"/><Relationship Id="rId7" Type="http://schemas.openxmlformats.org/officeDocument/2006/relationships/image" Target="../media/image252.png"/><Relationship Id="rId12" Type="http://schemas.openxmlformats.org/officeDocument/2006/relationships/image" Target="../media/image256.png"/><Relationship Id="rId2" Type="http://schemas.openxmlformats.org/officeDocument/2006/relationships/image" Target="../media/image271.emf"/><Relationship Id="rId1" Type="http://schemas.openxmlformats.org/officeDocument/2006/relationships/image" Target="../media/image270.emf"/><Relationship Id="rId6" Type="http://schemas.openxmlformats.org/officeDocument/2006/relationships/image" Target="../media/image64.png"/><Relationship Id="rId11" Type="http://schemas.openxmlformats.org/officeDocument/2006/relationships/image" Target="../media/image49.png"/><Relationship Id="rId5" Type="http://schemas.openxmlformats.org/officeDocument/2006/relationships/image" Target="../media/image274.emf"/><Relationship Id="rId10" Type="http://schemas.openxmlformats.org/officeDocument/2006/relationships/image" Target="../media/image255.png"/><Relationship Id="rId4" Type="http://schemas.openxmlformats.org/officeDocument/2006/relationships/image" Target="../media/image273.emf"/><Relationship Id="rId9" Type="http://schemas.openxmlformats.org/officeDocument/2006/relationships/image" Target="../media/image254.png"/></Relationships>
</file>

<file path=ppt/drawings/_rels/vmlDrawing32.vml.rels><?xml version="1.0" encoding="UTF-8" standalone="yes"?>
<Relationships xmlns="http://schemas.openxmlformats.org/package/2006/relationships"><Relationship Id="rId8" Type="http://schemas.openxmlformats.org/officeDocument/2006/relationships/image" Target="../media/image252.png"/><Relationship Id="rId13" Type="http://schemas.openxmlformats.org/officeDocument/2006/relationships/image" Target="../media/image256.png"/><Relationship Id="rId3" Type="http://schemas.openxmlformats.org/officeDocument/2006/relationships/image" Target="../media/image277.emf"/><Relationship Id="rId7" Type="http://schemas.openxmlformats.org/officeDocument/2006/relationships/image" Target="../media/image64.png"/><Relationship Id="rId12" Type="http://schemas.openxmlformats.org/officeDocument/2006/relationships/image" Target="../media/image49.png"/><Relationship Id="rId2" Type="http://schemas.openxmlformats.org/officeDocument/2006/relationships/image" Target="../media/image276.emf"/><Relationship Id="rId1" Type="http://schemas.openxmlformats.org/officeDocument/2006/relationships/image" Target="../media/image275.emf"/><Relationship Id="rId6" Type="http://schemas.openxmlformats.org/officeDocument/2006/relationships/image" Target="../media/image280.emf"/><Relationship Id="rId11" Type="http://schemas.openxmlformats.org/officeDocument/2006/relationships/image" Target="../media/image255.png"/><Relationship Id="rId5" Type="http://schemas.openxmlformats.org/officeDocument/2006/relationships/image" Target="../media/image279.emf"/><Relationship Id="rId10" Type="http://schemas.openxmlformats.org/officeDocument/2006/relationships/image" Target="../media/image254.png"/><Relationship Id="rId4" Type="http://schemas.openxmlformats.org/officeDocument/2006/relationships/image" Target="../media/image278.emf"/><Relationship Id="rId9" Type="http://schemas.openxmlformats.org/officeDocument/2006/relationships/image" Target="../media/image253.png"/></Relationships>
</file>

<file path=ppt/drawings/_rels/vmlDrawing33.vml.rels><?xml version="1.0" encoding="UTF-8" standalone="yes"?>
<Relationships xmlns="http://schemas.openxmlformats.org/package/2006/relationships"><Relationship Id="rId8" Type="http://schemas.openxmlformats.org/officeDocument/2006/relationships/image" Target="../media/image288.png"/><Relationship Id="rId13" Type="http://schemas.openxmlformats.org/officeDocument/2006/relationships/image" Target="../media/image64.png"/><Relationship Id="rId18" Type="http://schemas.openxmlformats.org/officeDocument/2006/relationships/image" Target="../media/image49.png"/><Relationship Id="rId3" Type="http://schemas.openxmlformats.org/officeDocument/2006/relationships/image" Target="../media/image283.emf"/><Relationship Id="rId7" Type="http://schemas.openxmlformats.org/officeDocument/2006/relationships/image" Target="../media/image287.emf"/><Relationship Id="rId12" Type="http://schemas.openxmlformats.org/officeDocument/2006/relationships/image" Target="../media/image291.png"/><Relationship Id="rId17" Type="http://schemas.openxmlformats.org/officeDocument/2006/relationships/image" Target="../media/image255.png"/><Relationship Id="rId2" Type="http://schemas.openxmlformats.org/officeDocument/2006/relationships/image" Target="../media/image282.emf"/><Relationship Id="rId16" Type="http://schemas.openxmlformats.org/officeDocument/2006/relationships/image" Target="../media/image254.png"/><Relationship Id="rId1" Type="http://schemas.openxmlformats.org/officeDocument/2006/relationships/image" Target="../media/image281.emf"/><Relationship Id="rId6" Type="http://schemas.openxmlformats.org/officeDocument/2006/relationships/image" Target="../media/image286.emf"/><Relationship Id="rId11" Type="http://schemas.openxmlformats.org/officeDocument/2006/relationships/image" Target="../media/image203.png"/><Relationship Id="rId5" Type="http://schemas.openxmlformats.org/officeDocument/2006/relationships/image" Target="../media/image285.emf"/><Relationship Id="rId15" Type="http://schemas.openxmlformats.org/officeDocument/2006/relationships/image" Target="../media/image253.png"/><Relationship Id="rId10" Type="http://schemas.openxmlformats.org/officeDocument/2006/relationships/image" Target="../media/image290.png"/><Relationship Id="rId19" Type="http://schemas.openxmlformats.org/officeDocument/2006/relationships/image" Target="../media/image256.png"/><Relationship Id="rId4" Type="http://schemas.openxmlformats.org/officeDocument/2006/relationships/image" Target="../media/image284.emf"/><Relationship Id="rId9" Type="http://schemas.openxmlformats.org/officeDocument/2006/relationships/image" Target="../media/image289.emf"/><Relationship Id="rId14" Type="http://schemas.openxmlformats.org/officeDocument/2006/relationships/image" Target="../media/image252.png"/></Relationships>
</file>

<file path=ppt/drawings/_rels/vmlDrawing34.vml.rels><?xml version="1.0" encoding="UTF-8" standalone="yes"?>
<Relationships xmlns="http://schemas.openxmlformats.org/package/2006/relationships"><Relationship Id="rId8" Type="http://schemas.openxmlformats.org/officeDocument/2006/relationships/image" Target="../media/image288.png"/><Relationship Id="rId13" Type="http://schemas.openxmlformats.org/officeDocument/2006/relationships/image" Target="../media/image254.png"/><Relationship Id="rId3" Type="http://schemas.openxmlformats.org/officeDocument/2006/relationships/image" Target="../media/image294.emf"/><Relationship Id="rId7" Type="http://schemas.openxmlformats.org/officeDocument/2006/relationships/image" Target="../media/image298.emf"/><Relationship Id="rId12" Type="http://schemas.openxmlformats.org/officeDocument/2006/relationships/image" Target="../media/image253.png"/><Relationship Id="rId17" Type="http://schemas.openxmlformats.org/officeDocument/2006/relationships/image" Target="../media/image290.png"/><Relationship Id="rId2" Type="http://schemas.openxmlformats.org/officeDocument/2006/relationships/image" Target="../media/image293.emf"/><Relationship Id="rId16" Type="http://schemas.openxmlformats.org/officeDocument/2006/relationships/image" Target="../media/image256.png"/><Relationship Id="rId1" Type="http://schemas.openxmlformats.org/officeDocument/2006/relationships/image" Target="../media/image292.emf"/><Relationship Id="rId6" Type="http://schemas.openxmlformats.org/officeDocument/2006/relationships/image" Target="../media/image297.emf"/><Relationship Id="rId11" Type="http://schemas.openxmlformats.org/officeDocument/2006/relationships/image" Target="../media/image252.png"/><Relationship Id="rId5" Type="http://schemas.openxmlformats.org/officeDocument/2006/relationships/image" Target="../media/image296.emf"/><Relationship Id="rId15" Type="http://schemas.openxmlformats.org/officeDocument/2006/relationships/image" Target="../media/image49.png"/><Relationship Id="rId10" Type="http://schemas.openxmlformats.org/officeDocument/2006/relationships/image" Target="../media/image64.png"/><Relationship Id="rId4" Type="http://schemas.openxmlformats.org/officeDocument/2006/relationships/image" Target="../media/image295.emf"/><Relationship Id="rId9" Type="http://schemas.openxmlformats.org/officeDocument/2006/relationships/image" Target="../media/image299.emf"/><Relationship Id="rId14" Type="http://schemas.openxmlformats.org/officeDocument/2006/relationships/image" Target="../media/image255.png"/></Relationships>
</file>

<file path=ppt/drawings/_rels/vmlDrawing35.vml.rels><?xml version="1.0" encoding="UTF-8" standalone="yes"?>
<Relationships xmlns="http://schemas.openxmlformats.org/package/2006/relationships"><Relationship Id="rId8" Type="http://schemas.openxmlformats.org/officeDocument/2006/relationships/image" Target="../media/image307.emf"/><Relationship Id="rId3" Type="http://schemas.openxmlformats.org/officeDocument/2006/relationships/image" Target="../media/image302.emf"/><Relationship Id="rId7" Type="http://schemas.openxmlformats.org/officeDocument/2006/relationships/image" Target="../media/image306.emf"/><Relationship Id="rId2" Type="http://schemas.openxmlformats.org/officeDocument/2006/relationships/image" Target="../media/image301.emf"/><Relationship Id="rId1" Type="http://schemas.openxmlformats.org/officeDocument/2006/relationships/image" Target="../media/image300.emf"/><Relationship Id="rId6" Type="http://schemas.openxmlformats.org/officeDocument/2006/relationships/image" Target="../media/image305.emf"/><Relationship Id="rId5" Type="http://schemas.openxmlformats.org/officeDocument/2006/relationships/image" Target="../media/image304.emf"/><Relationship Id="rId4" Type="http://schemas.openxmlformats.org/officeDocument/2006/relationships/image" Target="../media/image303.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308.emf"/></Relationships>
</file>

<file path=ppt/drawings/_rels/vmlDrawing37.vml.rels><?xml version="1.0" encoding="UTF-8" standalone="yes"?>
<Relationships xmlns="http://schemas.openxmlformats.org/package/2006/relationships"><Relationship Id="rId8" Type="http://schemas.openxmlformats.org/officeDocument/2006/relationships/image" Target="../media/image288.png"/><Relationship Id="rId3" Type="http://schemas.openxmlformats.org/officeDocument/2006/relationships/image" Target="../media/image311.emf"/><Relationship Id="rId7" Type="http://schemas.openxmlformats.org/officeDocument/2006/relationships/image" Target="../media/image315.emf"/><Relationship Id="rId2" Type="http://schemas.openxmlformats.org/officeDocument/2006/relationships/image" Target="../media/image310.emf"/><Relationship Id="rId1" Type="http://schemas.openxmlformats.org/officeDocument/2006/relationships/image" Target="../media/image309.emf"/><Relationship Id="rId6" Type="http://schemas.openxmlformats.org/officeDocument/2006/relationships/image" Target="../media/image314.emf"/><Relationship Id="rId5" Type="http://schemas.openxmlformats.org/officeDocument/2006/relationships/image" Target="../media/image313.emf"/><Relationship Id="rId10" Type="http://schemas.openxmlformats.org/officeDocument/2006/relationships/image" Target="../media/image290.png"/><Relationship Id="rId4" Type="http://schemas.openxmlformats.org/officeDocument/2006/relationships/image" Target="../media/image312.emf"/><Relationship Id="rId9" Type="http://schemas.openxmlformats.org/officeDocument/2006/relationships/image" Target="../media/image316.emf"/></Relationships>
</file>

<file path=ppt/drawings/_rels/vmlDrawing38.vml.rels><?xml version="1.0" encoding="UTF-8" standalone="yes"?>
<Relationships xmlns="http://schemas.openxmlformats.org/package/2006/relationships"><Relationship Id="rId8" Type="http://schemas.openxmlformats.org/officeDocument/2006/relationships/image" Target="../media/image324.emf"/><Relationship Id="rId3" Type="http://schemas.openxmlformats.org/officeDocument/2006/relationships/image" Target="../media/image319.emf"/><Relationship Id="rId7" Type="http://schemas.openxmlformats.org/officeDocument/2006/relationships/image" Target="../media/image323.emf"/><Relationship Id="rId2" Type="http://schemas.openxmlformats.org/officeDocument/2006/relationships/image" Target="../media/image318.emf"/><Relationship Id="rId1" Type="http://schemas.openxmlformats.org/officeDocument/2006/relationships/image" Target="../media/image317.emf"/><Relationship Id="rId6" Type="http://schemas.openxmlformats.org/officeDocument/2006/relationships/image" Target="../media/image322.emf"/><Relationship Id="rId11" Type="http://schemas.openxmlformats.org/officeDocument/2006/relationships/image" Target="../media/image327.emf"/><Relationship Id="rId5" Type="http://schemas.openxmlformats.org/officeDocument/2006/relationships/image" Target="../media/image321.emf"/><Relationship Id="rId10" Type="http://schemas.openxmlformats.org/officeDocument/2006/relationships/image" Target="../media/image326.emf"/><Relationship Id="rId4" Type="http://schemas.openxmlformats.org/officeDocument/2006/relationships/image" Target="../media/image320.emf"/><Relationship Id="rId9" Type="http://schemas.openxmlformats.org/officeDocument/2006/relationships/image" Target="../media/image32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emf"/><Relationship Id="rId4" Type="http://schemas.openxmlformats.org/officeDocument/2006/relationships/image" Target="../media/image30.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3.emf"/><Relationship Id="rId7" Type="http://schemas.openxmlformats.org/officeDocument/2006/relationships/image" Target="../media/image37.emf"/><Relationship Id="rId2" Type="http://schemas.openxmlformats.org/officeDocument/2006/relationships/image" Target="../media/image32.emf"/><Relationship Id="rId1" Type="http://schemas.openxmlformats.org/officeDocument/2006/relationships/image" Target="../media/image31.emf"/><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40.emf"/><Relationship Id="rId7" Type="http://schemas.openxmlformats.org/officeDocument/2006/relationships/image" Target="../media/image44.emf"/><Relationship Id="rId2" Type="http://schemas.openxmlformats.org/officeDocument/2006/relationships/image" Target="../media/image39.emf"/><Relationship Id="rId1" Type="http://schemas.openxmlformats.org/officeDocument/2006/relationships/image" Target="../media/image38.png"/><Relationship Id="rId6" Type="http://schemas.openxmlformats.org/officeDocument/2006/relationships/image" Target="../media/image43.emf"/><Relationship Id="rId11" Type="http://schemas.openxmlformats.org/officeDocument/2006/relationships/image" Target="../media/image48.emf"/><Relationship Id="rId5" Type="http://schemas.openxmlformats.org/officeDocument/2006/relationships/image" Target="../media/image42.emf"/><Relationship Id="rId10" Type="http://schemas.openxmlformats.org/officeDocument/2006/relationships/image" Target="../media/image47.emf"/><Relationship Id="rId4" Type="http://schemas.openxmlformats.org/officeDocument/2006/relationships/image" Target="../media/image41.emf"/><Relationship Id="rId9" Type="http://schemas.openxmlformats.org/officeDocument/2006/relationships/image" Target="../media/image46.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50.emf"/><Relationship Id="rId1" Type="http://schemas.openxmlformats.org/officeDocument/2006/relationships/image" Target="../media/image49.png"/><Relationship Id="rId6" Type="http://schemas.openxmlformats.org/officeDocument/2006/relationships/image" Target="../media/image53.emf"/><Relationship Id="rId5" Type="http://schemas.openxmlformats.org/officeDocument/2006/relationships/image" Target="../media/image52.emf"/><Relationship Id="rId4" Type="http://schemas.openxmlformats.org/officeDocument/2006/relationships/image" Target="../media/image51.e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image" Target="../media/image56.emf"/><Relationship Id="rId7" Type="http://schemas.openxmlformats.org/officeDocument/2006/relationships/image" Target="../media/image60.emf"/><Relationship Id="rId2" Type="http://schemas.openxmlformats.org/officeDocument/2006/relationships/image" Target="../media/image55.emf"/><Relationship Id="rId1" Type="http://schemas.openxmlformats.org/officeDocument/2006/relationships/image" Target="../media/image54.emf"/><Relationship Id="rId6" Type="http://schemas.openxmlformats.org/officeDocument/2006/relationships/image" Target="../media/image59.emf"/><Relationship Id="rId5" Type="http://schemas.openxmlformats.org/officeDocument/2006/relationships/image" Target="../media/image58.emf"/><Relationship Id="rId4" Type="http://schemas.openxmlformats.org/officeDocument/2006/relationships/image" Target="../media/image57.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9.emf"/><Relationship Id="rId3" Type="http://schemas.openxmlformats.org/officeDocument/2006/relationships/image" Target="../media/image64.png"/><Relationship Id="rId7" Type="http://schemas.openxmlformats.org/officeDocument/2006/relationships/image" Target="../media/image68.emf"/><Relationship Id="rId12" Type="http://schemas.openxmlformats.org/officeDocument/2006/relationships/image" Target="../media/image73.png"/><Relationship Id="rId2" Type="http://schemas.openxmlformats.org/officeDocument/2006/relationships/image" Target="../media/image63.emf"/><Relationship Id="rId1" Type="http://schemas.openxmlformats.org/officeDocument/2006/relationships/image" Target="../media/image62.emf"/><Relationship Id="rId6" Type="http://schemas.openxmlformats.org/officeDocument/2006/relationships/image" Target="../media/image67.emf"/><Relationship Id="rId11" Type="http://schemas.openxmlformats.org/officeDocument/2006/relationships/image" Target="../media/image72.png"/><Relationship Id="rId5" Type="http://schemas.openxmlformats.org/officeDocument/2006/relationships/image" Target="../media/image66.emf"/><Relationship Id="rId10" Type="http://schemas.openxmlformats.org/officeDocument/2006/relationships/image" Target="../media/image71.emf"/><Relationship Id="rId4" Type="http://schemas.openxmlformats.org/officeDocument/2006/relationships/image" Target="../media/image65.emf"/><Relationship Id="rId9" Type="http://schemas.openxmlformats.org/officeDocument/2006/relationships/image" Target="../media/image7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3B29FD-50DA-E04F-B3EE-47C6A51B4CDD}" type="datetimeFigureOut">
              <a:rPr lang="en-US" smtClean="0"/>
              <a:t>5/6/21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02A81F-2BC5-9040-BA42-DE5B3B45CE5C}" type="slidenum">
              <a:rPr lang="en-US" smtClean="0"/>
              <a:t>‹#›</a:t>
            </a:fld>
            <a:endParaRPr lang="en-US"/>
          </a:p>
        </p:txBody>
      </p:sp>
    </p:spTree>
    <p:extLst>
      <p:ext uri="{BB962C8B-B14F-4D97-AF65-F5344CB8AC3E}">
        <p14:creationId xmlns:p14="http://schemas.microsoft.com/office/powerpoint/2010/main" val="1170262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02A81F-2BC5-9040-BA42-DE5B3B45CE5C}" type="slidenum">
              <a:rPr lang="en-US" smtClean="0"/>
              <a:t>16</a:t>
            </a:fld>
            <a:endParaRPr lang="en-US"/>
          </a:p>
        </p:txBody>
      </p:sp>
    </p:spTree>
    <p:extLst>
      <p:ext uri="{BB962C8B-B14F-4D97-AF65-F5344CB8AC3E}">
        <p14:creationId xmlns:p14="http://schemas.microsoft.com/office/powerpoint/2010/main" val="592040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B38DB5-65EF-F44F-B3E0-F111B5BD1DC1}" type="datetimeFigureOut">
              <a:rPr lang="en-US" smtClean="0"/>
              <a:pPr/>
              <a:t>5/6/21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64DD1-A743-B04A-BCC9-0BAF2E256EE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B38DB5-65EF-F44F-B3E0-F111B5BD1DC1}" type="datetimeFigureOut">
              <a:rPr lang="en-US" smtClean="0"/>
              <a:pPr/>
              <a:t>5/6/21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64DD1-A743-B04A-BCC9-0BAF2E256EE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B38DB5-65EF-F44F-B3E0-F111B5BD1DC1}" type="datetimeFigureOut">
              <a:rPr lang="en-US" smtClean="0"/>
              <a:pPr/>
              <a:t>5/6/21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64DD1-A743-B04A-BCC9-0BAF2E256EE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B38DB5-65EF-F44F-B3E0-F111B5BD1DC1}" type="datetimeFigureOut">
              <a:rPr lang="en-US" smtClean="0"/>
              <a:pPr/>
              <a:t>5/6/21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64DD1-A743-B04A-BCC9-0BAF2E256EE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B38DB5-65EF-F44F-B3E0-F111B5BD1DC1}" type="datetimeFigureOut">
              <a:rPr lang="en-US" smtClean="0"/>
              <a:pPr/>
              <a:t>5/6/21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64DD1-A743-B04A-BCC9-0BAF2E256EE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B38DB5-65EF-F44F-B3E0-F111B5BD1DC1}" type="datetimeFigureOut">
              <a:rPr lang="en-US" smtClean="0"/>
              <a:pPr/>
              <a:t>5/6/21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D64DD1-A743-B04A-BCC9-0BAF2E256EE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B38DB5-65EF-F44F-B3E0-F111B5BD1DC1}" type="datetimeFigureOut">
              <a:rPr lang="en-US" smtClean="0"/>
              <a:pPr/>
              <a:t>5/6/21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D64DD1-A743-B04A-BCC9-0BAF2E256EE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B38DB5-65EF-F44F-B3E0-F111B5BD1DC1}" type="datetimeFigureOut">
              <a:rPr lang="en-US" smtClean="0"/>
              <a:pPr/>
              <a:t>5/6/21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D64DD1-A743-B04A-BCC9-0BAF2E256EE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B38DB5-65EF-F44F-B3E0-F111B5BD1DC1}" type="datetimeFigureOut">
              <a:rPr lang="en-US" smtClean="0"/>
              <a:pPr/>
              <a:t>5/6/21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D64DD1-A743-B04A-BCC9-0BAF2E256EE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B38DB5-65EF-F44F-B3E0-F111B5BD1DC1}" type="datetimeFigureOut">
              <a:rPr lang="en-US" smtClean="0"/>
              <a:pPr/>
              <a:t>5/6/21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D64DD1-A743-B04A-BCC9-0BAF2E256EE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B38DB5-65EF-F44F-B3E0-F111B5BD1DC1}" type="datetimeFigureOut">
              <a:rPr lang="en-US" smtClean="0"/>
              <a:pPr/>
              <a:t>5/6/21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D64DD1-A743-B04A-BCC9-0BAF2E256EE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B38DB5-65EF-F44F-B3E0-F111B5BD1DC1}" type="datetimeFigureOut">
              <a:rPr lang="en-US" smtClean="0"/>
              <a:pPr/>
              <a:t>5/6/21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D64DD1-A743-B04A-BCC9-0BAF2E256E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5.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e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4.emf"/><Relationship Id="rId4" Type="http://schemas.openxmlformats.org/officeDocument/2006/relationships/image" Target="../media/image1.emf"/><Relationship Id="rId9" Type="http://schemas.openxmlformats.org/officeDocument/2006/relationships/oleObject" Target="../embeddings/oleObject4.bin"/><Relationship Id="rId14" Type="http://schemas.openxmlformats.org/officeDocument/2006/relationships/image" Target="../media/image6.emf"/></Relationships>
</file>

<file path=ppt/slides/_rels/slide10.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oleObject" Target="../embeddings/oleObject67.bin"/><Relationship Id="rId18" Type="http://schemas.openxmlformats.org/officeDocument/2006/relationships/image" Target="../media/image69.emf"/><Relationship Id="rId26" Type="http://schemas.openxmlformats.org/officeDocument/2006/relationships/image" Target="../media/image73.png"/><Relationship Id="rId3" Type="http://schemas.openxmlformats.org/officeDocument/2006/relationships/oleObject" Target="../embeddings/oleObject62.bin"/><Relationship Id="rId21" Type="http://schemas.openxmlformats.org/officeDocument/2006/relationships/oleObject" Target="../embeddings/oleObject71.bin"/><Relationship Id="rId7" Type="http://schemas.openxmlformats.org/officeDocument/2006/relationships/oleObject" Target="../embeddings/oleObject64.bin"/><Relationship Id="rId12" Type="http://schemas.openxmlformats.org/officeDocument/2006/relationships/image" Target="../media/image66.emf"/><Relationship Id="rId17" Type="http://schemas.openxmlformats.org/officeDocument/2006/relationships/oleObject" Target="../embeddings/oleObject69.bin"/><Relationship Id="rId25" Type="http://schemas.openxmlformats.org/officeDocument/2006/relationships/oleObject" Target="../embeddings/oleObject73.bin"/><Relationship Id="rId2" Type="http://schemas.openxmlformats.org/officeDocument/2006/relationships/slideLayout" Target="../slideLayouts/slideLayout1.xml"/><Relationship Id="rId16" Type="http://schemas.openxmlformats.org/officeDocument/2006/relationships/image" Target="../media/image68.emf"/><Relationship Id="rId20" Type="http://schemas.openxmlformats.org/officeDocument/2006/relationships/image" Target="../media/image70.emf"/><Relationship Id="rId1" Type="http://schemas.openxmlformats.org/officeDocument/2006/relationships/vmlDrawing" Target="../drawings/vmlDrawing9.vml"/><Relationship Id="rId6" Type="http://schemas.openxmlformats.org/officeDocument/2006/relationships/image" Target="../media/image63.emf"/><Relationship Id="rId11" Type="http://schemas.openxmlformats.org/officeDocument/2006/relationships/oleObject" Target="../embeddings/oleObject66.bin"/><Relationship Id="rId24" Type="http://schemas.openxmlformats.org/officeDocument/2006/relationships/image" Target="../media/image72.png"/><Relationship Id="rId5" Type="http://schemas.openxmlformats.org/officeDocument/2006/relationships/oleObject" Target="../embeddings/oleObject63.bin"/><Relationship Id="rId15" Type="http://schemas.openxmlformats.org/officeDocument/2006/relationships/oleObject" Target="../embeddings/oleObject68.bin"/><Relationship Id="rId23" Type="http://schemas.openxmlformats.org/officeDocument/2006/relationships/oleObject" Target="../embeddings/oleObject72.bin"/><Relationship Id="rId28" Type="http://schemas.openxmlformats.org/officeDocument/2006/relationships/oleObject" Target="../embeddings/oleObject75.bin"/><Relationship Id="rId10" Type="http://schemas.openxmlformats.org/officeDocument/2006/relationships/image" Target="../media/image65.emf"/><Relationship Id="rId19" Type="http://schemas.openxmlformats.org/officeDocument/2006/relationships/oleObject" Target="../embeddings/oleObject70.bin"/><Relationship Id="rId4" Type="http://schemas.openxmlformats.org/officeDocument/2006/relationships/image" Target="../media/image62.emf"/><Relationship Id="rId9" Type="http://schemas.openxmlformats.org/officeDocument/2006/relationships/oleObject" Target="../embeddings/oleObject65.bin"/><Relationship Id="rId14" Type="http://schemas.openxmlformats.org/officeDocument/2006/relationships/image" Target="../media/image67.emf"/><Relationship Id="rId22" Type="http://schemas.openxmlformats.org/officeDocument/2006/relationships/image" Target="../media/image71.emf"/><Relationship Id="rId27" Type="http://schemas.openxmlformats.org/officeDocument/2006/relationships/oleObject" Target="../embeddings/oleObject74.bin"/></Relationships>
</file>

<file path=ppt/slides/_rels/slide11.xml.rels><?xml version="1.0" encoding="UTF-8" standalone="yes"?>
<Relationships xmlns="http://schemas.openxmlformats.org/package/2006/relationships"><Relationship Id="rId13" Type="http://schemas.openxmlformats.org/officeDocument/2006/relationships/oleObject" Target="../embeddings/oleObject81.bin"/><Relationship Id="rId18" Type="http://schemas.openxmlformats.org/officeDocument/2006/relationships/image" Target="../media/image81.emf"/><Relationship Id="rId26" Type="http://schemas.openxmlformats.org/officeDocument/2006/relationships/image" Target="../media/image85.emf"/><Relationship Id="rId3" Type="http://schemas.openxmlformats.org/officeDocument/2006/relationships/oleObject" Target="../embeddings/oleObject76.bin"/><Relationship Id="rId21" Type="http://schemas.openxmlformats.org/officeDocument/2006/relationships/oleObject" Target="../embeddings/oleObject85.bin"/><Relationship Id="rId34" Type="http://schemas.openxmlformats.org/officeDocument/2006/relationships/image" Target="../media/image89.emf"/><Relationship Id="rId7" Type="http://schemas.openxmlformats.org/officeDocument/2006/relationships/oleObject" Target="../embeddings/oleObject78.bin"/><Relationship Id="rId12" Type="http://schemas.openxmlformats.org/officeDocument/2006/relationships/image" Target="../media/image78.emf"/><Relationship Id="rId17" Type="http://schemas.openxmlformats.org/officeDocument/2006/relationships/oleObject" Target="../embeddings/oleObject83.bin"/><Relationship Id="rId25" Type="http://schemas.openxmlformats.org/officeDocument/2006/relationships/oleObject" Target="../embeddings/oleObject87.bin"/><Relationship Id="rId33" Type="http://schemas.openxmlformats.org/officeDocument/2006/relationships/oleObject" Target="../embeddings/oleObject91.bin"/><Relationship Id="rId2" Type="http://schemas.openxmlformats.org/officeDocument/2006/relationships/slideLayout" Target="../slideLayouts/slideLayout1.xml"/><Relationship Id="rId16" Type="http://schemas.openxmlformats.org/officeDocument/2006/relationships/image" Target="../media/image80.emf"/><Relationship Id="rId20" Type="http://schemas.openxmlformats.org/officeDocument/2006/relationships/image" Target="../media/image82.emf"/><Relationship Id="rId29" Type="http://schemas.openxmlformats.org/officeDocument/2006/relationships/oleObject" Target="../embeddings/oleObject89.bin"/><Relationship Id="rId1" Type="http://schemas.openxmlformats.org/officeDocument/2006/relationships/vmlDrawing" Target="../drawings/vmlDrawing10.vml"/><Relationship Id="rId6" Type="http://schemas.openxmlformats.org/officeDocument/2006/relationships/image" Target="../media/image75.emf"/><Relationship Id="rId11" Type="http://schemas.openxmlformats.org/officeDocument/2006/relationships/oleObject" Target="../embeddings/oleObject80.bin"/><Relationship Id="rId24" Type="http://schemas.openxmlformats.org/officeDocument/2006/relationships/image" Target="../media/image84.emf"/><Relationship Id="rId32" Type="http://schemas.openxmlformats.org/officeDocument/2006/relationships/image" Target="../media/image88.emf"/><Relationship Id="rId5" Type="http://schemas.openxmlformats.org/officeDocument/2006/relationships/oleObject" Target="../embeddings/oleObject77.bin"/><Relationship Id="rId15" Type="http://schemas.openxmlformats.org/officeDocument/2006/relationships/oleObject" Target="../embeddings/oleObject82.bin"/><Relationship Id="rId23" Type="http://schemas.openxmlformats.org/officeDocument/2006/relationships/oleObject" Target="../embeddings/oleObject86.bin"/><Relationship Id="rId28" Type="http://schemas.openxmlformats.org/officeDocument/2006/relationships/image" Target="../media/image86.emf"/><Relationship Id="rId10" Type="http://schemas.openxmlformats.org/officeDocument/2006/relationships/image" Target="../media/image77.emf"/><Relationship Id="rId19" Type="http://schemas.openxmlformats.org/officeDocument/2006/relationships/oleObject" Target="../embeddings/oleObject84.bin"/><Relationship Id="rId31" Type="http://schemas.openxmlformats.org/officeDocument/2006/relationships/oleObject" Target="../embeddings/oleObject90.bin"/><Relationship Id="rId4" Type="http://schemas.openxmlformats.org/officeDocument/2006/relationships/image" Target="../media/image74.emf"/><Relationship Id="rId9" Type="http://schemas.openxmlformats.org/officeDocument/2006/relationships/oleObject" Target="../embeddings/oleObject79.bin"/><Relationship Id="rId14" Type="http://schemas.openxmlformats.org/officeDocument/2006/relationships/image" Target="../media/image79.emf"/><Relationship Id="rId22" Type="http://schemas.openxmlformats.org/officeDocument/2006/relationships/image" Target="../media/image83.emf"/><Relationship Id="rId27" Type="http://schemas.openxmlformats.org/officeDocument/2006/relationships/oleObject" Target="../embeddings/oleObject88.bin"/><Relationship Id="rId30" Type="http://schemas.openxmlformats.org/officeDocument/2006/relationships/image" Target="../media/image87.emf"/><Relationship Id="rId8" Type="http://schemas.openxmlformats.org/officeDocument/2006/relationships/image" Target="../media/image76.emf"/></Relationships>
</file>

<file path=ppt/slides/_rels/slide12.xml.rels><?xml version="1.0" encoding="UTF-8" standalone="yes"?>
<Relationships xmlns="http://schemas.openxmlformats.org/package/2006/relationships"><Relationship Id="rId8" Type="http://schemas.openxmlformats.org/officeDocument/2006/relationships/image" Target="../media/image92.emf"/><Relationship Id="rId13" Type="http://schemas.openxmlformats.org/officeDocument/2006/relationships/oleObject" Target="../embeddings/oleObject97.bin"/><Relationship Id="rId3" Type="http://schemas.openxmlformats.org/officeDocument/2006/relationships/oleObject" Target="../embeddings/oleObject92.bin"/><Relationship Id="rId7" Type="http://schemas.openxmlformats.org/officeDocument/2006/relationships/oleObject" Target="../embeddings/oleObject94.bin"/><Relationship Id="rId12" Type="http://schemas.openxmlformats.org/officeDocument/2006/relationships/image" Target="../media/image94.emf"/><Relationship Id="rId2" Type="http://schemas.openxmlformats.org/officeDocument/2006/relationships/slideLayout" Target="../slideLayouts/slideLayout1.xml"/><Relationship Id="rId16" Type="http://schemas.openxmlformats.org/officeDocument/2006/relationships/image" Target="../media/image96.emf"/><Relationship Id="rId1" Type="http://schemas.openxmlformats.org/officeDocument/2006/relationships/vmlDrawing" Target="../drawings/vmlDrawing11.vml"/><Relationship Id="rId6" Type="http://schemas.openxmlformats.org/officeDocument/2006/relationships/image" Target="../media/image91.emf"/><Relationship Id="rId11" Type="http://schemas.openxmlformats.org/officeDocument/2006/relationships/oleObject" Target="../embeddings/oleObject96.bin"/><Relationship Id="rId5" Type="http://schemas.openxmlformats.org/officeDocument/2006/relationships/oleObject" Target="../embeddings/oleObject93.bin"/><Relationship Id="rId15" Type="http://schemas.openxmlformats.org/officeDocument/2006/relationships/oleObject" Target="../embeddings/oleObject98.bin"/><Relationship Id="rId10" Type="http://schemas.openxmlformats.org/officeDocument/2006/relationships/image" Target="../media/image93.emf"/><Relationship Id="rId4" Type="http://schemas.openxmlformats.org/officeDocument/2006/relationships/image" Target="../media/image90.emf"/><Relationship Id="rId9" Type="http://schemas.openxmlformats.org/officeDocument/2006/relationships/oleObject" Target="../embeddings/oleObject95.bin"/><Relationship Id="rId14" Type="http://schemas.openxmlformats.org/officeDocument/2006/relationships/image" Target="../media/image95.emf"/></Relationships>
</file>

<file path=ppt/slides/_rels/slide13.xml.rels><?xml version="1.0" encoding="UTF-8" standalone="yes"?>
<Relationships xmlns="http://schemas.openxmlformats.org/package/2006/relationships"><Relationship Id="rId8" Type="http://schemas.openxmlformats.org/officeDocument/2006/relationships/image" Target="../media/image99.emf"/><Relationship Id="rId13" Type="http://schemas.openxmlformats.org/officeDocument/2006/relationships/oleObject" Target="../embeddings/oleObject104.bin"/><Relationship Id="rId18" Type="http://schemas.openxmlformats.org/officeDocument/2006/relationships/image" Target="../media/image104.emf"/><Relationship Id="rId3" Type="http://schemas.openxmlformats.org/officeDocument/2006/relationships/oleObject" Target="../embeddings/oleObject99.bin"/><Relationship Id="rId7" Type="http://schemas.openxmlformats.org/officeDocument/2006/relationships/oleObject" Target="../embeddings/oleObject101.bin"/><Relationship Id="rId12" Type="http://schemas.openxmlformats.org/officeDocument/2006/relationships/image" Target="../media/image101.emf"/><Relationship Id="rId17" Type="http://schemas.openxmlformats.org/officeDocument/2006/relationships/oleObject" Target="../embeddings/oleObject106.bin"/><Relationship Id="rId2" Type="http://schemas.openxmlformats.org/officeDocument/2006/relationships/slideLayout" Target="../slideLayouts/slideLayout1.xml"/><Relationship Id="rId16" Type="http://schemas.openxmlformats.org/officeDocument/2006/relationships/image" Target="../media/image103.emf"/><Relationship Id="rId20" Type="http://schemas.openxmlformats.org/officeDocument/2006/relationships/image" Target="../media/image105.emf"/><Relationship Id="rId1" Type="http://schemas.openxmlformats.org/officeDocument/2006/relationships/vmlDrawing" Target="../drawings/vmlDrawing12.vml"/><Relationship Id="rId6" Type="http://schemas.openxmlformats.org/officeDocument/2006/relationships/image" Target="../media/image98.emf"/><Relationship Id="rId11" Type="http://schemas.openxmlformats.org/officeDocument/2006/relationships/oleObject" Target="../embeddings/oleObject103.bin"/><Relationship Id="rId5" Type="http://schemas.openxmlformats.org/officeDocument/2006/relationships/oleObject" Target="../embeddings/oleObject100.bin"/><Relationship Id="rId15" Type="http://schemas.openxmlformats.org/officeDocument/2006/relationships/oleObject" Target="../embeddings/oleObject105.bin"/><Relationship Id="rId10" Type="http://schemas.openxmlformats.org/officeDocument/2006/relationships/image" Target="../media/image100.emf"/><Relationship Id="rId19" Type="http://schemas.openxmlformats.org/officeDocument/2006/relationships/oleObject" Target="../embeddings/oleObject107.bin"/><Relationship Id="rId4" Type="http://schemas.openxmlformats.org/officeDocument/2006/relationships/image" Target="../media/image97.emf"/><Relationship Id="rId9" Type="http://schemas.openxmlformats.org/officeDocument/2006/relationships/oleObject" Target="../embeddings/oleObject102.bin"/><Relationship Id="rId14" Type="http://schemas.openxmlformats.org/officeDocument/2006/relationships/image" Target="../media/image102.emf"/></Relationships>
</file>

<file path=ppt/slides/_rels/slide14.xml.rels><?xml version="1.0" encoding="UTF-8" standalone="yes"?>
<Relationships xmlns="http://schemas.openxmlformats.org/package/2006/relationships"><Relationship Id="rId8" Type="http://schemas.openxmlformats.org/officeDocument/2006/relationships/image" Target="../media/image108.png"/><Relationship Id="rId13" Type="http://schemas.openxmlformats.org/officeDocument/2006/relationships/oleObject" Target="../embeddings/oleObject113.bin"/><Relationship Id="rId18" Type="http://schemas.openxmlformats.org/officeDocument/2006/relationships/image" Target="../media/image113.emf"/><Relationship Id="rId26" Type="http://schemas.openxmlformats.org/officeDocument/2006/relationships/image" Target="../media/image117.emf"/><Relationship Id="rId3" Type="http://schemas.openxmlformats.org/officeDocument/2006/relationships/oleObject" Target="../embeddings/oleObject108.bin"/><Relationship Id="rId21" Type="http://schemas.openxmlformats.org/officeDocument/2006/relationships/oleObject" Target="../embeddings/oleObject117.bin"/><Relationship Id="rId7" Type="http://schemas.openxmlformats.org/officeDocument/2006/relationships/oleObject" Target="../embeddings/oleObject110.bin"/><Relationship Id="rId12" Type="http://schemas.openxmlformats.org/officeDocument/2006/relationships/image" Target="../media/image110.emf"/><Relationship Id="rId17" Type="http://schemas.openxmlformats.org/officeDocument/2006/relationships/oleObject" Target="../embeddings/oleObject115.bin"/><Relationship Id="rId25" Type="http://schemas.openxmlformats.org/officeDocument/2006/relationships/oleObject" Target="../embeddings/oleObject119.bin"/><Relationship Id="rId2" Type="http://schemas.openxmlformats.org/officeDocument/2006/relationships/slideLayout" Target="../slideLayouts/slideLayout1.xml"/><Relationship Id="rId16" Type="http://schemas.openxmlformats.org/officeDocument/2006/relationships/image" Target="../media/image112.emf"/><Relationship Id="rId20" Type="http://schemas.openxmlformats.org/officeDocument/2006/relationships/image" Target="../media/image114.emf"/><Relationship Id="rId1" Type="http://schemas.openxmlformats.org/officeDocument/2006/relationships/vmlDrawing" Target="../drawings/vmlDrawing13.vml"/><Relationship Id="rId6" Type="http://schemas.openxmlformats.org/officeDocument/2006/relationships/image" Target="../media/image107.emf"/><Relationship Id="rId11" Type="http://schemas.openxmlformats.org/officeDocument/2006/relationships/oleObject" Target="../embeddings/oleObject112.bin"/><Relationship Id="rId24" Type="http://schemas.openxmlformats.org/officeDocument/2006/relationships/image" Target="../media/image116.emf"/><Relationship Id="rId5" Type="http://schemas.openxmlformats.org/officeDocument/2006/relationships/oleObject" Target="../embeddings/oleObject109.bin"/><Relationship Id="rId15" Type="http://schemas.openxmlformats.org/officeDocument/2006/relationships/oleObject" Target="../embeddings/oleObject114.bin"/><Relationship Id="rId23" Type="http://schemas.openxmlformats.org/officeDocument/2006/relationships/oleObject" Target="../embeddings/oleObject118.bin"/><Relationship Id="rId10" Type="http://schemas.openxmlformats.org/officeDocument/2006/relationships/image" Target="../media/image109.emf"/><Relationship Id="rId19" Type="http://schemas.openxmlformats.org/officeDocument/2006/relationships/oleObject" Target="../embeddings/oleObject116.bin"/><Relationship Id="rId4" Type="http://schemas.openxmlformats.org/officeDocument/2006/relationships/image" Target="../media/image106.emf"/><Relationship Id="rId9" Type="http://schemas.openxmlformats.org/officeDocument/2006/relationships/oleObject" Target="../embeddings/oleObject111.bin"/><Relationship Id="rId14" Type="http://schemas.openxmlformats.org/officeDocument/2006/relationships/image" Target="../media/image111.emf"/><Relationship Id="rId22" Type="http://schemas.openxmlformats.org/officeDocument/2006/relationships/image" Target="../media/image115.emf"/></Relationships>
</file>

<file path=ppt/slides/_rels/slide15.xml.rels><?xml version="1.0" encoding="UTF-8" standalone="yes"?>
<Relationships xmlns="http://schemas.openxmlformats.org/package/2006/relationships"><Relationship Id="rId8" Type="http://schemas.openxmlformats.org/officeDocument/2006/relationships/image" Target="../media/image120.emf"/><Relationship Id="rId13" Type="http://schemas.openxmlformats.org/officeDocument/2006/relationships/oleObject" Target="../embeddings/oleObject125.bin"/><Relationship Id="rId18" Type="http://schemas.openxmlformats.org/officeDocument/2006/relationships/image" Target="../media/image125.emf"/><Relationship Id="rId3" Type="http://schemas.openxmlformats.org/officeDocument/2006/relationships/oleObject" Target="../embeddings/oleObject120.bin"/><Relationship Id="rId7" Type="http://schemas.openxmlformats.org/officeDocument/2006/relationships/oleObject" Target="../embeddings/oleObject122.bin"/><Relationship Id="rId12" Type="http://schemas.openxmlformats.org/officeDocument/2006/relationships/image" Target="../media/image122.emf"/><Relationship Id="rId17" Type="http://schemas.openxmlformats.org/officeDocument/2006/relationships/oleObject" Target="../embeddings/oleObject127.bin"/><Relationship Id="rId2" Type="http://schemas.openxmlformats.org/officeDocument/2006/relationships/slideLayout" Target="../slideLayouts/slideLayout1.xml"/><Relationship Id="rId16" Type="http://schemas.openxmlformats.org/officeDocument/2006/relationships/image" Target="../media/image124.emf"/><Relationship Id="rId1" Type="http://schemas.openxmlformats.org/officeDocument/2006/relationships/vmlDrawing" Target="../drawings/vmlDrawing14.vml"/><Relationship Id="rId6" Type="http://schemas.openxmlformats.org/officeDocument/2006/relationships/image" Target="../media/image119.emf"/><Relationship Id="rId11" Type="http://schemas.openxmlformats.org/officeDocument/2006/relationships/oleObject" Target="../embeddings/oleObject124.bin"/><Relationship Id="rId5" Type="http://schemas.openxmlformats.org/officeDocument/2006/relationships/oleObject" Target="../embeddings/oleObject121.bin"/><Relationship Id="rId15" Type="http://schemas.openxmlformats.org/officeDocument/2006/relationships/oleObject" Target="../embeddings/oleObject126.bin"/><Relationship Id="rId10" Type="http://schemas.openxmlformats.org/officeDocument/2006/relationships/image" Target="../media/image121.emf"/><Relationship Id="rId4" Type="http://schemas.openxmlformats.org/officeDocument/2006/relationships/image" Target="../media/image118.emf"/><Relationship Id="rId9" Type="http://schemas.openxmlformats.org/officeDocument/2006/relationships/oleObject" Target="../embeddings/oleObject123.bin"/><Relationship Id="rId14" Type="http://schemas.openxmlformats.org/officeDocument/2006/relationships/image" Target="../media/image123.e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30.bin"/><Relationship Id="rId3" Type="http://schemas.openxmlformats.org/officeDocument/2006/relationships/notesSlide" Target="../notesSlides/notesSlide1.xml"/><Relationship Id="rId7" Type="http://schemas.openxmlformats.org/officeDocument/2006/relationships/image" Target="../media/image127.emf"/><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oleObject" Target="../embeddings/oleObject129.bin"/><Relationship Id="rId11" Type="http://schemas.openxmlformats.org/officeDocument/2006/relationships/image" Target="../media/image129.emf"/><Relationship Id="rId5" Type="http://schemas.openxmlformats.org/officeDocument/2006/relationships/image" Target="../media/image126.emf"/><Relationship Id="rId10" Type="http://schemas.openxmlformats.org/officeDocument/2006/relationships/oleObject" Target="../embeddings/oleObject131.bin"/><Relationship Id="rId4" Type="http://schemas.openxmlformats.org/officeDocument/2006/relationships/oleObject" Target="../embeddings/oleObject128.bin"/><Relationship Id="rId9" Type="http://schemas.openxmlformats.org/officeDocument/2006/relationships/image" Target="../media/image128.emf"/></Relationships>
</file>

<file path=ppt/slides/_rels/slide17.xml.rels><?xml version="1.0" encoding="UTF-8" standalone="yes"?>
<Relationships xmlns="http://schemas.openxmlformats.org/package/2006/relationships"><Relationship Id="rId8" Type="http://schemas.openxmlformats.org/officeDocument/2006/relationships/image" Target="../media/image128.emf"/><Relationship Id="rId3" Type="http://schemas.openxmlformats.org/officeDocument/2006/relationships/oleObject" Target="../embeddings/oleObject132.bin"/><Relationship Id="rId7" Type="http://schemas.openxmlformats.org/officeDocument/2006/relationships/oleObject" Target="../embeddings/oleObject134.bin"/><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131.emf"/><Relationship Id="rId5" Type="http://schemas.openxmlformats.org/officeDocument/2006/relationships/oleObject" Target="../embeddings/oleObject133.bin"/><Relationship Id="rId10" Type="http://schemas.openxmlformats.org/officeDocument/2006/relationships/image" Target="../media/image132.emf"/><Relationship Id="rId4" Type="http://schemas.openxmlformats.org/officeDocument/2006/relationships/image" Target="../media/image130.emf"/><Relationship Id="rId9" Type="http://schemas.openxmlformats.org/officeDocument/2006/relationships/oleObject" Target="../embeddings/oleObject135.bin"/></Relationships>
</file>

<file path=ppt/slides/_rels/slide18.xml.rels><?xml version="1.0" encoding="UTF-8" standalone="yes"?>
<Relationships xmlns="http://schemas.openxmlformats.org/package/2006/relationships"><Relationship Id="rId8" Type="http://schemas.openxmlformats.org/officeDocument/2006/relationships/image" Target="../media/image134.emf"/><Relationship Id="rId3" Type="http://schemas.openxmlformats.org/officeDocument/2006/relationships/oleObject" Target="../embeddings/oleObject136.bin"/><Relationship Id="rId7" Type="http://schemas.openxmlformats.org/officeDocument/2006/relationships/oleObject" Target="../embeddings/oleObject138.bin"/><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image" Target="../media/image133.emf"/><Relationship Id="rId5" Type="http://schemas.openxmlformats.org/officeDocument/2006/relationships/oleObject" Target="../embeddings/oleObject137.bin"/><Relationship Id="rId10" Type="http://schemas.openxmlformats.org/officeDocument/2006/relationships/image" Target="../media/image135.emf"/><Relationship Id="rId4" Type="http://schemas.openxmlformats.org/officeDocument/2006/relationships/image" Target="../media/image128.emf"/><Relationship Id="rId9" Type="http://schemas.openxmlformats.org/officeDocument/2006/relationships/oleObject" Target="../embeddings/oleObject139.bin"/></Relationships>
</file>

<file path=ppt/slides/_rels/slide19.xml.rels><?xml version="1.0" encoding="UTF-8" standalone="yes"?>
<Relationships xmlns="http://schemas.openxmlformats.org/package/2006/relationships"><Relationship Id="rId8" Type="http://schemas.openxmlformats.org/officeDocument/2006/relationships/image" Target="../media/image138.emf"/><Relationship Id="rId13" Type="http://schemas.openxmlformats.org/officeDocument/2006/relationships/oleObject" Target="../embeddings/oleObject145.bin"/><Relationship Id="rId18" Type="http://schemas.openxmlformats.org/officeDocument/2006/relationships/image" Target="../media/image143.emf"/><Relationship Id="rId3" Type="http://schemas.openxmlformats.org/officeDocument/2006/relationships/oleObject" Target="../embeddings/oleObject140.bin"/><Relationship Id="rId21" Type="http://schemas.openxmlformats.org/officeDocument/2006/relationships/oleObject" Target="../embeddings/oleObject149.bin"/><Relationship Id="rId7" Type="http://schemas.openxmlformats.org/officeDocument/2006/relationships/oleObject" Target="../embeddings/oleObject142.bin"/><Relationship Id="rId12" Type="http://schemas.openxmlformats.org/officeDocument/2006/relationships/image" Target="../media/image140.emf"/><Relationship Id="rId17" Type="http://schemas.openxmlformats.org/officeDocument/2006/relationships/oleObject" Target="../embeddings/oleObject147.bin"/><Relationship Id="rId2" Type="http://schemas.openxmlformats.org/officeDocument/2006/relationships/slideLayout" Target="../slideLayouts/slideLayout1.xml"/><Relationship Id="rId16" Type="http://schemas.openxmlformats.org/officeDocument/2006/relationships/image" Target="../media/image142.emf"/><Relationship Id="rId20" Type="http://schemas.openxmlformats.org/officeDocument/2006/relationships/image" Target="../media/image144.emf"/><Relationship Id="rId1" Type="http://schemas.openxmlformats.org/officeDocument/2006/relationships/vmlDrawing" Target="../drawings/vmlDrawing18.vml"/><Relationship Id="rId6" Type="http://schemas.openxmlformats.org/officeDocument/2006/relationships/image" Target="../media/image137.emf"/><Relationship Id="rId11" Type="http://schemas.openxmlformats.org/officeDocument/2006/relationships/oleObject" Target="../embeddings/oleObject144.bin"/><Relationship Id="rId24" Type="http://schemas.openxmlformats.org/officeDocument/2006/relationships/image" Target="../media/image146.emf"/><Relationship Id="rId5" Type="http://schemas.openxmlformats.org/officeDocument/2006/relationships/oleObject" Target="../embeddings/oleObject141.bin"/><Relationship Id="rId15" Type="http://schemas.openxmlformats.org/officeDocument/2006/relationships/oleObject" Target="../embeddings/oleObject146.bin"/><Relationship Id="rId23" Type="http://schemas.openxmlformats.org/officeDocument/2006/relationships/oleObject" Target="../embeddings/oleObject150.bin"/><Relationship Id="rId10" Type="http://schemas.openxmlformats.org/officeDocument/2006/relationships/image" Target="../media/image139.emf"/><Relationship Id="rId19" Type="http://schemas.openxmlformats.org/officeDocument/2006/relationships/oleObject" Target="../embeddings/oleObject148.bin"/><Relationship Id="rId4" Type="http://schemas.openxmlformats.org/officeDocument/2006/relationships/image" Target="../media/image136.emf"/><Relationship Id="rId9" Type="http://schemas.openxmlformats.org/officeDocument/2006/relationships/oleObject" Target="../embeddings/oleObject143.bin"/><Relationship Id="rId14" Type="http://schemas.openxmlformats.org/officeDocument/2006/relationships/image" Target="../media/image141.emf"/><Relationship Id="rId22" Type="http://schemas.openxmlformats.org/officeDocument/2006/relationships/image" Target="../media/image145.emf"/></Relationships>
</file>

<file path=ppt/slides/_rels/slide2.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oleObject" Target="../embeddings/oleObject12.bin"/><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11.emf"/><Relationship Id="rId2" Type="http://schemas.openxmlformats.org/officeDocument/2006/relationships/slideLayout" Target="../slideLayouts/slideLayout1.xml"/><Relationship Id="rId16" Type="http://schemas.openxmlformats.org/officeDocument/2006/relationships/image" Target="../media/image13.emf"/><Relationship Id="rId1" Type="http://schemas.openxmlformats.org/officeDocument/2006/relationships/vmlDrawing" Target="../drawings/vmlDrawing2.vml"/><Relationship Id="rId6" Type="http://schemas.openxmlformats.org/officeDocument/2006/relationships/image" Target="../media/image8.emf"/><Relationship Id="rId11" Type="http://schemas.openxmlformats.org/officeDocument/2006/relationships/oleObject" Target="../embeddings/oleObject11.bin"/><Relationship Id="rId5" Type="http://schemas.openxmlformats.org/officeDocument/2006/relationships/oleObject" Target="../embeddings/oleObject8.bin"/><Relationship Id="rId15" Type="http://schemas.openxmlformats.org/officeDocument/2006/relationships/oleObject" Target="../embeddings/oleObject13.bin"/><Relationship Id="rId10" Type="http://schemas.openxmlformats.org/officeDocument/2006/relationships/image" Target="../media/image10.emf"/><Relationship Id="rId4" Type="http://schemas.openxmlformats.org/officeDocument/2006/relationships/image" Target="../media/image7.emf"/><Relationship Id="rId9" Type="http://schemas.openxmlformats.org/officeDocument/2006/relationships/oleObject" Target="../embeddings/oleObject10.bin"/><Relationship Id="rId14" Type="http://schemas.openxmlformats.org/officeDocument/2006/relationships/image" Target="../media/image12.emf"/></Relationships>
</file>

<file path=ppt/slides/_rels/slide20.xml.rels><?xml version="1.0" encoding="UTF-8" standalone="yes"?>
<Relationships xmlns="http://schemas.openxmlformats.org/package/2006/relationships"><Relationship Id="rId8" Type="http://schemas.openxmlformats.org/officeDocument/2006/relationships/image" Target="../media/image149.emf"/><Relationship Id="rId13" Type="http://schemas.openxmlformats.org/officeDocument/2006/relationships/oleObject" Target="../embeddings/oleObject156.bin"/><Relationship Id="rId18" Type="http://schemas.openxmlformats.org/officeDocument/2006/relationships/image" Target="../media/image154.emf"/><Relationship Id="rId26" Type="http://schemas.openxmlformats.org/officeDocument/2006/relationships/image" Target="../media/image73.png"/><Relationship Id="rId3" Type="http://schemas.openxmlformats.org/officeDocument/2006/relationships/oleObject" Target="../embeddings/oleObject151.bin"/><Relationship Id="rId21" Type="http://schemas.openxmlformats.org/officeDocument/2006/relationships/oleObject" Target="../embeddings/oleObject160.bin"/><Relationship Id="rId7" Type="http://schemas.openxmlformats.org/officeDocument/2006/relationships/oleObject" Target="../embeddings/oleObject153.bin"/><Relationship Id="rId12" Type="http://schemas.openxmlformats.org/officeDocument/2006/relationships/image" Target="../media/image151.emf"/><Relationship Id="rId17" Type="http://schemas.openxmlformats.org/officeDocument/2006/relationships/oleObject" Target="../embeddings/oleObject158.bin"/><Relationship Id="rId25" Type="http://schemas.openxmlformats.org/officeDocument/2006/relationships/oleObject" Target="../embeddings/oleObject162.bin"/><Relationship Id="rId2" Type="http://schemas.openxmlformats.org/officeDocument/2006/relationships/slideLayout" Target="../slideLayouts/slideLayout1.xml"/><Relationship Id="rId16" Type="http://schemas.openxmlformats.org/officeDocument/2006/relationships/image" Target="../media/image153.emf"/><Relationship Id="rId20" Type="http://schemas.openxmlformats.org/officeDocument/2006/relationships/image" Target="../media/image155.emf"/><Relationship Id="rId1" Type="http://schemas.openxmlformats.org/officeDocument/2006/relationships/vmlDrawing" Target="../drawings/vmlDrawing19.vml"/><Relationship Id="rId6" Type="http://schemas.openxmlformats.org/officeDocument/2006/relationships/image" Target="../media/image148.emf"/><Relationship Id="rId11" Type="http://schemas.openxmlformats.org/officeDocument/2006/relationships/oleObject" Target="../embeddings/oleObject155.bin"/><Relationship Id="rId24" Type="http://schemas.openxmlformats.org/officeDocument/2006/relationships/image" Target="../media/image157.png"/><Relationship Id="rId5" Type="http://schemas.openxmlformats.org/officeDocument/2006/relationships/oleObject" Target="../embeddings/oleObject152.bin"/><Relationship Id="rId15" Type="http://schemas.openxmlformats.org/officeDocument/2006/relationships/oleObject" Target="../embeddings/oleObject157.bin"/><Relationship Id="rId23" Type="http://schemas.openxmlformats.org/officeDocument/2006/relationships/oleObject" Target="../embeddings/oleObject161.bin"/><Relationship Id="rId10" Type="http://schemas.openxmlformats.org/officeDocument/2006/relationships/image" Target="../media/image150.emf"/><Relationship Id="rId19" Type="http://schemas.openxmlformats.org/officeDocument/2006/relationships/oleObject" Target="../embeddings/oleObject159.bin"/><Relationship Id="rId4" Type="http://schemas.openxmlformats.org/officeDocument/2006/relationships/image" Target="../media/image147.emf"/><Relationship Id="rId9" Type="http://schemas.openxmlformats.org/officeDocument/2006/relationships/oleObject" Target="../embeddings/oleObject154.bin"/><Relationship Id="rId14" Type="http://schemas.openxmlformats.org/officeDocument/2006/relationships/image" Target="../media/image152.emf"/><Relationship Id="rId22" Type="http://schemas.openxmlformats.org/officeDocument/2006/relationships/image" Target="../media/image156.emf"/></Relationships>
</file>

<file path=ppt/slides/_rels/slide21.xml.rels><?xml version="1.0" encoding="UTF-8" standalone="yes"?>
<Relationships xmlns="http://schemas.openxmlformats.org/package/2006/relationships"><Relationship Id="rId8" Type="http://schemas.openxmlformats.org/officeDocument/2006/relationships/image" Target="../media/image160.emf"/><Relationship Id="rId13" Type="http://schemas.openxmlformats.org/officeDocument/2006/relationships/oleObject" Target="../embeddings/oleObject168.bin"/><Relationship Id="rId18" Type="http://schemas.openxmlformats.org/officeDocument/2006/relationships/image" Target="../media/image165.emf"/><Relationship Id="rId3" Type="http://schemas.openxmlformats.org/officeDocument/2006/relationships/oleObject" Target="../embeddings/oleObject163.bin"/><Relationship Id="rId21" Type="http://schemas.openxmlformats.org/officeDocument/2006/relationships/oleObject" Target="../embeddings/oleObject172.bin"/><Relationship Id="rId7" Type="http://schemas.openxmlformats.org/officeDocument/2006/relationships/oleObject" Target="../embeddings/oleObject165.bin"/><Relationship Id="rId12" Type="http://schemas.openxmlformats.org/officeDocument/2006/relationships/image" Target="../media/image162.emf"/><Relationship Id="rId17" Type="http://schemas.openxmlformats.org/officeDocument/2006/relationships/oleObject" Target="../embeddings/oleObject170.bin"/><Relationship Id="rId2" Type="http://schemas.openxmlformats.org/officeDocument/2006/relationships/slideLayout" Target="../slideLayouts/slideLayout1.xml"/><Relationship Id="rId16" Type="http://schemas.openxmlformats.org/officeDocument/2006/relationships/image" Target="../media/image164.emf"/><Relationship Id="rId20" Type="http://schemas.openxmlformats.org/officeDocument/2006/relationships/image" Target="../media/image166.emf"/><Relationship Id="rId1" Type="http://schemas.openxmlformats.org/officeDocument/2006/relationships/vmlDrawing" Target="../drawings/vmlDrawing20.vml"/><Relationship Id="rId6" Type="http://schemas.openxmlformats.org/officeDocument/2006/relationships/image" Target="../media/image159.emf"/><Relationship Id="rId11" Type="http://schemas.openxmlformats.org/officeDocument/2006/relationships/oleObject" Target="../embeddings/oleObject167.bin"/><Relationship Id="rId24" Type="http://schemas.openxmlformats.org/officeDocument/2006/relationships/image" Target="../media/image168.emf"/><Relationship Id="rId5" Type="http://schemas.openxmlformats.org/officeDocument/2006/relationships/oleObject" Target="../embeddings/oleObject164.bin"/><Relationship Id="rId15" Type="http://schemas.openxmlformats.org/officeDocument/2006/relationships/oleObject" Target="../embeddings/oleObject169.bin"/><Relationship Id="rId23" Type="http://schemas.openxmlformats.org/officeDocument/2006/relationships/oleObject" Target="../embeddings/oleObject173.bin"/><Relationship Id="rId10" Type="http://schemas.openxmlformats.org/officeDocument/2006/relationships/image" Target="../media/image161.emf"/><Relationship Id="rId19" Type="http://schemas.openxmlformats.org/officeDocument/2006/relationships/oleObject" Target="../embeddings/oleObject171.bin"/><Relationship Id="rId4" Type="http://schemas.openxmlformats.org/officeDocument/2006/relationships/image" Target="../media/image158.emf"/><Relationship Id="rId9" Type="http://schemas.openxmlformats.org/officeDocument/2006/relationships/oleObject" Target="../embeddings/oleObject166.bin"/><Relationship Id="rId14" Type="http://schemas.openxmlformats.org/officeDocument/2006/relationships/image" Target="../media/image163.emf"/><Relationship Id="rId22" Type="http://schemas.openxmlformats.org/officeDocument/2006/relationships/image" Target="../media/image167.emf"/></Relationships>
</file>

<file path=ppt/slides/_rels/slide22.xml.rels><?xml version="1.0" encoding="UTF-8" standalone="yes"?>
<Relationships xmlns="http://schemas.openxmlformats.org/package/2006/relationships"><Relationship Id="rId13" Type="http://schemas.openxmlformats.org/officeDocument/2006/relationships/oleObject" Target="../embeddings/oleObject179.bin"/><Relationship Id="rId18" Type="http://schemas.openxmlformats.org/officeDocument/2006/relationships/image" Target="../media/image176.emf"/><Relationship Id="rId26" Type="http://schemas.openxmlformats.org/officeDocument/2006/relationships/image" Target="../media/image180.emf"/><Relationship Id="rId39" Type="http://schemas.openxmlformats.org/officeDocument/2006/relationships/oleObject" Target="../embeddings/oleObject192.bin"/><Relationship Id="rId21" Type="http://schemas.openxmlformats.org/officeDocument/2006/relationships/oleObject" Target="../embeddings/oleObject183.bin"/><Relationship Id="rId34" Type="http://schemas.openxmlformats.org/officeDocument/2006/relationships/image" Target="../media/image184.emf"/><Relationship Id="rId42" Type="http://schemas.openxmlformats.org/officeDocument/2006/relationships/image" Target="../media/image188.emf"/><Relationship Id="rId7" Type="http://schemas.openxmlformats.org/officeDocument/2006/relationships/oleObject" Target="../embeddings/oleObject176.bin"/><Relationship Id="rId2" Type="http://schemas.openxmlformats.org/officeDocument/2006/relationships/slideLayout" Target="../slideLayouts/slideLayout1.xml"/><Relationship Id="rId16" Type="http://schemas.openxmlformats.org/officeDocument/2006/relationships/image" Target="../media/image175.emf"/><Relationship Id="rId29" Type="http://schemas.openxmlformats.org/officeDocument/2006/relationships/oleObject" Target="../embeddings/oleObject187.bin"/><Relationship Id="rId1" Type="http://schemas.openxmlformats.org/officeDocument/2006/relationships/vmlDrawing" Target="../drawings/vmlDrawing21.vml"/><Relationship Id="rId6" Type="http://schemas.openxmlformats.org/officeDocument/2006/relationships/image" Target="../media/image170.emf"/><Relationship Id="rId11" Type="http://schemas.openxmlformats.org/officeDocument/2006/relationships/oleObject" Target="../embeddings/oleObject178.bin"/><Relationship Id="rId24" Type="http://schemas.openxmlformats.org/officeDocument/2006/relationships/image" Target="../media/image179.emf"/><Relationship Id="rId32" Type="http://schemas.openxmlformats.org/officeDocument/2006/relationships/image" Target="../media/image183.emf"/><Relationship Id="rId37" Type="http://schemas.openxmlformats.org/officeDocument/2006/relationships/oleObject" Target="../embeddings/oleObject191.bin"/><Relationship Id="rId40" Type="http://schemas.openxmlformats.org/officeDocument/2006/relationships/image" Target="../media/image187.emf"/><Relationship Id="rId45" Type="http://schemas.openxmlformats.org/officeDocument/2006/relationships/oleObject" Target="../embeddings/oleObject195.bin"/><Relationship Id="rId5" Type="http://schemas.openxmlformats.org/officeDocument/2006/relationships/oleObject" Target="../embeddings/oleObject175.bin"/><Relationship Id="rId15" Type="http://schemas.openxmlformats.org/officeDocument/2006/relationships/oleObject" Target="../embeddings/oleObject180.bin"/><Relationship Id="rId23" Type="http://schemas.openxmlformats.org/officeDocument/2006/relationships/oleObject" Target="../embeddings/oleObject184.bin"/><Relationship Id="rId28" Type="http://schemas.openxmlformats.org/officeDocument/2006/relationships/image" Target="../media/image181.png"/><Relationship Id="rId36" Type="http://schemas.openxmlformats.org/officeDocument/2006/relationships/image" Target="../media/image185.emf"/><Relationship Id="rId10" Type="http://schemas.openxmlformats.org/officeDocument/2006/relationships/image" Target="../media/image172.emf"/><Relationship Id="rId19" Type="http://schemas.openxmlformats.org/officeDocument/2006/relationships/oleObject" Target="../embeddings/oleObject182.bin"/><Relationship Id="rId31" Type="http://schemas.openxmlformats.org/officeDocument/2006/relationships/oleObject" Target="../embeddings/oleObject188.bin"/><Relationship Id="rId44" Type="http://schemas.openxmlformats.org/officeDocument/2006/relationships/image" Target="../media/image189.emf"/><Relationship Id="rId4" Type="http://schemas.openxmlformats.org/officeDocument/2006/relationships/image" Target="../media/image169.emf"/><Relationship Id="rId9" Type="http://schemas.openxmlformats.org/officeDocument/2006/relationships/oleObject" Target="../embeddings/oleObject177.bin"/><Relationship Id="rId14" Type="http://schemas.openxmlformats.org/officeDocument/2006/relationships/image" Target="../media/image174.emf"/><Relationship Id="rId22" Type="http://schemas.openxmlformats.org/officeDocument/2006/relationships/image" Target="../media/image178.emf"/><Relationship Id="rId27" Type="http://schemas.openxmlformats.org/officeDocument/2006/relationships/oleObject" Target="../embeddings/oleObject186.bin"/><Relationship Id="rId30" Type="http://schemas.openxmlformats.org/officeDocument/2006/relationships/image" Target="../media/image182.emf"/><Relationship Id="rId35" Type="http://schemas.openxmlformats.org/officeDocument/2006/relationships/oleObject" Target="../embeddings/oleObject190.bin"/><Relationship Id="rId43" Type="http://schemas.openxmlformats.org/officeDocument/2006/relationships/oleObject" Target="../embeddings/oleObject194.bin"/><Relationship Id="rId8" Type="http://schemas.openxmlformats.org/officeDocument/2006/relationships/image" Target="../media/image171.emf"/><Relationship Id="rId3" Type="http://schemas.openxmlformats.org/officeDocument/2006/relationships/oleObject" Target="../embeddings/oleObject174.bin"/><Relationship Id="rId12" Type="http://schemas.openxmlformats.org/officeDocument/2006/relationships/image" Target="../media/image173.emf"/><Relationship Id="rId17" Type="http://schemas.openxmlformats.org/officeDocument/2006/relationships/oleObject" Target="../embeddings/oleObject181.bin"/><Relationship Id="rId25" Type="http://schemas.openxmlformats.org/officeDocument/2006/relationships/oleObject" Target="../embeddings/oleObject185.bin"/><Relationship Id="rId33" Type="http://schemas.openxmlformats.org/officeDocument/2006/relationships/oleObject" Target="../embeddings/oleObject189.bin"/><Relationship Id="rId38" Type="http://schemas.openxmlformats.org/officeDocument/2006/relationships/image" Target="../media/image186.emf"/><Relationship Id="rId46" Type="http://schemas.openxmlformats.org/officeDocument/2006/relationships/image" Target="../media/image190.emf"/><Relationship Id="rId20" Type="http://schemas.openxmlformats.org/officeDocument/2006/relationships/image" Target="../media/image177.png"/><Relationship Id="rId41" Type="http://schemas.openxmlformats.org/officeDocument/2006/relationships/oleObject" Target="../embeddings/oleObject193.bin"/></Relationships>
</file>

<file path=ppt/slides/_rels/slide23.xml.rels><?xml version="1.0" encoding="UTF-8" standalone="yes"?>
<Relationships xmlns="http://schemas.openxmlformats.org/package/2006/relationships"><Relationship Id="rId13" Type="http://schemas.openxmlformats.org/officeDocument/2006/relationships/oleObject" Target="../embeddings/oleObject201.bin"/><Relationship Id="rId18" Type="http://schemas.openxmlformats.org/officeDocument/2006/relationships/image" Target="../media/image198.emf"/><Relationship Id="rId26" Type="http://schemas.openxmlformats.org/officeDocument/2006/relationships/image" Target="../media/image202.emf"/><Relationship Id="rId39" Type="http://schemas.openxmlformats.org/officeDocument/2006/relationships/oleObject" Target="../embeddings/oleObject214.bin"/><Relationship Id="rId21" Type="http://schemas.openxmlformats.org/officeDocument/2006/relationships/oleObject" Target="../embeddings/oleObject205.bin"/><Relationship Id="rId34" Type="http://schemas.openxmlformats.org/officeDocument/2006/relationships/image" Target="../media/image206.emf"/><Relationship Id="rId42" Type="http://schemas.openxmlformats.org/officeDocument/2006/relationships/image" Target="../media/image210.emf"/><Relationship Id="rId47" Type="http://schemas.openxmlformats.org/officeDocument/2006/relationships/oleObject" Target="../embeddings/oleObject218.bin"/><Relationship Id="rId7" Type="http://schemas.openxmlformats.org/officeDocument/2006/relationships/oleObject" Target="../embeddings/oleObject198.bin"/><Relationship Id="rId2" Type="http://schemas.openxmlformats.org/officeDocument/2006/relationships/slideLayout" Target="../slideLayouts/slideLayout1.xml"/><Relationship Id="rId16" Type="http://schemas.openxmlformats.org/officeDocument/2006/relationships/image" Target="../media/image197.emf"/><Relationship Id="rId29" Type="http://schemas.openxmlformats.org/officeDocument/2006/relationships/oleObject" Target="../embeddings/oleObject209.bin"/><Relationship Id="rId1" Type="http://schemas.openxmlformats.org/officeDocument/2006/relationships/vmlDrawing" Target="../drawings/vmlDrawing22.vml"/><Relationship Id="rId6" Type="http://schemas.openxmlformats.org/officeDocument/2006/relationships/image" Target="../media/image192.emf"/><Relationship Id="rId11" Type="http://schemas.openxmlformats.org/officeDocument/2006/relationships/oleObject" Target="../embeddings/oleObject200.bin"/><Relationship Id="rId24" Type="http://schemas.openxmlformats.org/officeDocument/2006/relationships/image" Target="../media/image201.emf"/><Relationship Id="rId32" Type="http://schemas.openxmlformats.org/officeDocument/2006/relationships/image" Target="../media/image205.emf"/><Relationship Id="rId37" Type="http://schemas.openxmlformats.org/officeDocument/2006/relationships/oleObject" Target="../embeddings/oleObject213.bin"/><Relationship Id="rId40" Type="http://schemas.openxmlformats.org/officeDocument/2006/relationships/image" Target="../media/image209.emf"/><Relationship Id="rId45" Type="http://schemas.openxmlformats.org/officeDocument/2006/relationships/oleObject" Target="../embeddings/oleObject217.bin"/><Relationship Id="rId5" Type="http://schemas.openxmlformats.org/officeDocument/2006/relationships/oleObject" Target="../embeddings/oleObject197.bin"/><Relationship Id="rId15" Type="http://schemas.openxmlformats.org/officeDocument/2006/relationships/oleObject" Target="../embeddings/oleObject202.bin"/><Relationship Id="rId23" Type="http://schemas.openxmlformats.org/officeDocument/2006/relationships/oleObject" Target="../embeddings/oleObject206.bin"/><Relationship Id="rId28" Type="http://schemas.openxmlformats.org/officeDocument/2006/relationships/image" Target="../media/image203.png"/><Relationship Id="rId36" Type="http://schemas.openxmlformats.org/officeDocument/2006/relationships/image" Target="../media/image207.emf"/><Relationship Id="rId10" Type="http://schemas.openxmlformats.org/officeDocument/2006/relationships/image" Target="../media/image194.emf"/><Relationship Id="rId19" Type="http://schemas.openxmlformats.org/officeDocument/2006/relationships/oleObject" Target="../embeddings/oleObject204.bin"/><Relationship Id="rId31" Type="http://schemas.openxmlformats.org/officeDocument/2006/relationships/oleObject" Target="../embeddings/oleObject210.bin"/><Relationship Id="rId44" Type="http://schemas.openxmlformats.org/officeDocument/2006/relationships/image" Target="../media/image211.emf"/><Relationship Id="rId4" Type="http://schemas.openxmlformats.org/officeDocument/2006/relationships/image" Target="../media/image191.emf"/><Relationship Id="rId9" Type="http://schemas.openxmlformats.org/officeDocument/2006/relationships/oleObject" Target="../embeddings/oleObject199.bin"/><Relationship Id="rId14" Type="http://schemas.openxmlformats.org/officeDocument/2006/relationships/image" Target="../media/image196.emf"/><Relationship Id="rId22" Type="http://schemas.openxmlformats.org/officeDocument/2006/relationships/image" Target="../media/image200.emf"/><Relationship Id="rId27" Type="http://schemas.openxmlformats.org/officeDocument/2006/relationships/oleObject" Target="../embeddings/oleObject208.bin"/><Relationship Id="rId30" Type="http://schemas.openxmlformats.org/officeDocument/2006/relationships/image" Target="../media/image204.emf"/><Relationship Id="rId35" Type="http://schemas.openxmlformats.org/officeDocument/2006/relationships/oleObject" Target="../embeddings/oleObject212.bin"/><Relationship Id="rId43" Type="http://schemas.openxmlformats.org/officeDocument/2006/relationships/oleObject" Target="../embeddings/oleObject216.bin"/><Relationship Id="rId48" Type="http://schemas.openxmlformats.org/officeDocument/2006/relationships/image" Target="../media/image213.emf"/><Relationship Id="rId8" Type="http://schemas.openxmlformats.org/officeDocument/2006/relationships/image" Target="../media/image193.emf"/><Relationship Id="rId3" Type="http://schemas.openxmlformats.org/officeDocument/2006/relationships/oleObject" Target="../embeddings/oleObject196.bin"/><Relationship Id="rId12" Type="http://schemas.openxmlformats.org/officeDocument/2006/relationships/image" Target="../media/image195.emf"/><Relationship Id="rId17" Type="http://schemas.openxmlformats.org/officeDocument/2006/relationships/oleObject" Target="../embeddings/oleObject203.bin"/><Relationship Id="rId25" Type="http://schemas.openxmlformats.org/officeDocument/2006/relationships/oleObject" Target="../embeddings/oleObject207.bin"/><Relationship Id="rId33" Type="http://schemas.openxmlformats.org/officeDocument/2006/relationships/oleObject" Target="../embeddings/oleObject211.bin"/><Relationship Id="rId38" Type="http://schemas.openxmlformats.org/officeDocument/2006/relationships/image" Target="../media/image208.emf"/><Relationship Id="rId46" Type="http://schemas.openxmlformats.org/officeDocument/2006/relationships/image" Target="../media/image212.emf"/><Relationship Id="rId20" Type="http://schemas.openxmlformats.org/officeDocument/2006/relationships/image" Target="../media/image199.emf"/><Relationship Id="rId41" Type="http://schemas.openxmlformats.org/officeDocument/2006/relationships/oleObject" Target="../embeddings/oleObject215.bin"/></Relationships>
</file>

<file path=ppt/slides/_rels/slide24.xml.rels><?xml version="1.0" encoding="UTF-8" standalone="yes"?>
<Relationships xmlns="http://schemas.openxmlformats.org/package/2006/relationships"><Relationship Id="rId8" Type="http://schemas.openxmlformats.org/officeDocument/2006/relationships/image" Target="../media/image216.emf"/><Relationship Id="rId13" Type="http://schemas.openxmlformats.org/officeDocument/2006/relationships/oleObject" Target="../embeddings/oleObject224.bin"/><Relationship Id="rId18" Type="http://schemas.openxmlformats.org/officeDocument/2006/relationships/image" Target="../media/image221.emf"/><Relationship Id="rId3" Type="http://schemas.openxmlformats.org/officeDocument/2006/relationships/oleObject" Target="../embeddings/oleObject219.bin"/><Relationship Id="rId21" Type="http://schemas.openxmlformats.org/officeDocument/2006/relationships/oleObject" Target="../embeddings/oleObject228.bin"/><Relationship Id="rId7" Type="http://schemas.openxmlformats.org/officeDocument/2006/relationships/oleObject" Target="../embeddings/oleObject221.bin"/><Relationship Id="rId12" Type="http://schemas.openxmlformats.org/officeDocument/2006/relationships/image" Target="../media/image218.emf"/><Relationship Id="rId17" Type="http://schemas.openxmlformats.org/officeDocument/2006/relationships/oleObject" Target="../embeddings/oleObject226.bin"/><Relationship Id="rId2" Type="http://schemas.openxmlformats.org/officeDocument/2006/relationships/slideLayout" Target="../slideLayouts/slideLayout1.xml"/><Relationship Id="rId16" Type="http://schemas.openxmlformats.org/officeDocument/2006/relationships/image" Target="../media/image220.emf"/><Relationship Id="rId20" Type="http://schemas.openxmlformats.org/officeDocument/2006/relationships/image" Target="../media/image222.emf"/><Relationship Id="rId1" Type="http://schemas.openxmlformats.org/officeDocument/2006/relationships/vmlDrawing" Target="../drawings/vmlDrawing23.vml"/><Relationship Id="rId6" Type="http://schemas.openxmlformats.org/officeDocument/2006/relationships/image" Target="../media/image215.emf"/><Relationship Id="rId11" Type="http://schemas.openxmlformats.org/officeDocument/2006/relationships/oleObject" Target="../embeddings/oleObject223.bin"/><Relationship Id="rId24" Type="http://schemas.openxmlformats.org/officeDocument/2006/relationships/image" Target="../media/image224.emf"/><Relationship Id="rId5" Type="http://schemas.openxmlformats.org/officeDocument/2006/relationships/oleObject" Target="../embeddings/oleObject220.bin"/><Relationship Id="rId15" Type="http://schemas.openxmlformats.org/officeDocument/2006/relationships/oleObject" Target="../embeddings/oleObject225.bin"/><Relationship Id="rId23" Type="http://schemas.openxmlformats.org/officeDocument/2006/relationships/oleObject" Target="../embeddings/oleObject229.bin"/><Relationship Id="rId10" Type="http://schemas.openxmlformats.org/officeDocument/2006/relationships/image" Target="../media/image217.emf"/><Relationship Id="rId19" Type="http://schemas.openxmlformats.org/officeDocument/2006/relationships/oleObject" Target="../embeddings/oleObject227.bin"/><Relationship Id="rId4" Type="http://schemas.openxmlformats.org/officeDocument/2006/relationships/image" Target="../media/image214.emf"/><Relationship Id="rId9" Type="http://schemas.openxmlformats.org/officeDocument/2006/relationships/oleObject" Target="../embeddings/oleObject222.bin"/><Relationship Id="rId14" Type="http://schemas.openxmlformats.org/officeDocument/2006/relationships/image" Target="../media/image219.emf"/><Relationship Id="rId22" Type="http://schemas.openxmlformats.org/officeDocument/2006/relationships/image" Target="../media/image223.emf"/></Relationships>
</file>

<file path=ppt/slides/_rels/slide25.xml.rels><?xml version="1.0" encoding="UTF-8" standalone="yes"?>
<Relationships xmlns="http://schemas.openxmlformats.org/package/2006/relationships"><Relationship Id="rId8" Type="http://schemas.openxmlformats.org/officeDocument/2006/relationships/image" Target="../media/image227.emf"/><Relationship Id="rId3" Type="http://schemas.openxmlformats.org/officeDocument/2006/relationships/oleObject" Target="../embeddings/oleObject230.bin"/><Relationship Id="rId7" Type="http://schemas.openxmlformats.org/officeDocument/2006/relationships/oleObject" Target="../embeddings/oleObject232.bin"/><Relationship Id="rId12" Type="http://schemas.openxmlformats.org/officeDocument/2006/relationships/image" Target="../media/image229.png"/><Relationship Id="rId2" Type="http://schemas.openxmlformats.org/officeDocument/2006/relationships/slideLayout" Target="../slideLayouts/slideLayout1.xml"/><Relationship Id="rId1" Type="http://schemas.openxmlformats.org/officeDocument/2006/relationships/vmlDrawing" Target="../drawings/vmlDrawing24.vml"/><Relationship Id="rId6" Type="http://schemas.openxmlformats.org/officeDocument/2006/relationships/image" Target="../media/image226.emf"/><Relationship Id="rId11" Type="http://schemas.openxmlformats.org/officeDocument/2006/relationships/oleObject" Target="../embeddings/oleObject234.bin"/><Relationship Id="rId5" Type="http://schemas.openxmlformats.org/officeDocument/2006/relationships/oleObject" Target="../embeddings/oleObject231.bin"/><Relationship Id="rId10" Type="http://schemas.openxmlformats.org/officeDocument/2006/relationships/image" Target="../media/image228.emf"/><Relationship Id="rId4" Type="http://schemas.openxmlformats.org/officeDocument/2006/relationships/image" Target="../media/image225.emf"/><Relationship Id="rId9" Type="http://schemas.openxmlformats.org/officeDocument/2006/relationships/oleObject" Target="../embeddings/oleObject233.bin"/></Relationships>
</file>

<file path=ppt/slides/_rels/slide26.xml.rels><?xml version="1.0" encoding="UTF-8" standalone="yes"?>
<Relationships xmlns="http://schemas.openxmlformats.org/package/2006/relationships"><Relationship Id="rId8" Type="http://schemas.openxmlformats.org/officeDocument/2006/relationships/image" Target="../media/image232.emf"/><Relationship Id="rId3" Type="http://schemas.openxmlformats.org/officeDocument/2006/relationships/oleObject" Target="../embeddings/oleObject235.bin"/><Relationship Id="rId7" Type="http://schemas.openxmlformats.org/officeDocument/2006/relationships/oleObject" Target="../embeddings/oleObject237.bin"/><Relationship Id="rId12" Type="http://schemas.openxmlformats.org/officeDocument/2006/relationships/image" Target="../media/image234.emf"/><Relationship Id="rId2" Type="http://schemas.openxmlformats.org/officeDocument/2006/relationships/slideLayout" Target="../slideLayouts/slideLayout1.xml"/><Relationship Id="rId1" Type="http://schemas.openxmlformats.org/officeDocument/2006/relationships/vmlDrawing" Target="../drawings/vmlDrawing25.vml"/><Relationship Id="rId6" Type="http://schemas.openxmlformats.org/officeDocument/2006/relationships/image" Target="../media/image231.emf"/><Relationship Id="rId11" Type="http://schemas.openxmlformats.org/officeDocument/2006/relationships/oleObject" Target="../embeddings/oleObject239.bin"/><Relationship Id="rId5" Type="http://schemas.openxmlformats.org/officeDocument/2006/relationships/oleObject" Target="../embeddings/oleObject236.bin"/><Relationship Id="rId10" Type="http://schemas.openxmlformats.org/officeDocument/2006/relationships/image" Target="../media/image233.emf"/><Relationship Id="rId4" Type="http://schemas.openxmlformats.org/officeDocument/2006/relationships/image" Target="../media/image230.emf"/><Relationship Id="rId9" Type="http://schemas.openxmlformats.org/officeDocument/2006/relationships/oleObject" Target="../embeddings/oleObject238.bin"/></Relationships>
</file>

<file path=ppt/slides/_rels/slide27.xml.rels><?xml version="1.0" encoding="UTF-8" standalone="yes"?>
<Relationships xmlns="http://schemas.openxmlformats.org/package/2006/relationships"><Relationship Id="rId8" Type="http://schemas.openxmlformats.org/officeDocument/2006/relationships/image" Target="../media/image237.emf"/><Relationship Id="rId13" Type="http://schemas.openxmlformats.org/officeDocument/2006/relationships/oleObject" Target="../embeddings/oleObject245.bin"/><Relationship Id="rId3" Type="http://schemas.openxmlformats.org/officeDocument/2006/relationships/oleObject" Target="../embeddings/oleObject240.bin"/><Relationship Id="rId7" Type="http://schemas.openxmlformats.org/officeDocument/2006/relationships/oleObject" Target="../embeddings/oleObject242.bin"/><Relationship Id="rId12" Type="http://schemas.openxmlformats.org/officeDocument/2006/relationships/image" Target="../media/image239.emf"/><Relationship Id="rId2" Type="http://schemas.openxmlformats.org/officeDocument/2006/relationships/slideLayout" Target="../slideLayouts/slideLayout1.xml"/><Relationship Id="rId1" Type="http://schemas.openxmlformats.org/officeDocument/2006/relationships/vmlDrawing" Target="../drawings/vmlDrawing26.vml"/><Relationship Id="rId6" Type="http://schemas.openxmlformats.org/officeDocument/2006/relationships/image" Target="../media/image236.emf"/><Relationship Id="rId11" Type="http://schemas.openxmlformats.org/officeDocument/2006/relationships/oleObject" Target="../embeddings/oleObject244.bin"/><Relationship Id="rId5" Type="http://schemas.openxmlformats.org/officeDocument/2006/relationships/oleObject" Target="../embeddings/oleObject241.bin"/><Relationship Id="rId10" Type="http://schemas.openxmlformats.org/officeDocument/2006/relationships/image" Target="../media/image238.emf"/><Relationship Id="rId4" Type="http://schemas.openxmlformats.org/officeDocument/2006/relationships/image" Target="../media/image235.emf"/><Relationship Id="rId9" Type="http://schemas.openxmlformats.org/officeDocument/2006/relationships/oleObject" Target="../embeddings/oleObject243.bin"/><Relationship Id="rId14" Type="http://schemas.openxmlformats.org/officeDocument/2006/relationships/image" Target="../media/image240.emf"/></Relationships>
</file>

<file path=ppt/slides/_rels/slide28.xml.rels><?xml version="1.0" encoding="UTF-8" standalone="yes"?>
<Relationships xmlns="http://schemas.openxmlformats.org/package/2006/relationships"><Relationship Id="rId8" Type="http://schemas.openxmlformats.org/officeDocument/2006/relationships/image" Target="../media/image243.emf"/><Relationship Id="rId3" Type="http://schemas.openxmlformats.org/officeDocument/2006/relationships/oleObject" Target="../embeddings/oleObject246.bin"/><Relationship Id="rId7" Type="http://schemas.openxmlformats.org/officeDocument/2006/relationships/oleObject" Target="../embeddings/oleObject248.bin"/><Relationship Id="rId12" Type="http://schemas.openxmlformats.org/officeDocument/2006/relationships/image" Target="../media/image245.png"/><Relationship Id="rId2" Type="http://schemas.openxmlformats.org/officeDocument/2006/relationships/slideLayout" Target="../slideLayouts/slideLayout1.xml"/><Relationship Id="rId1" Type="http://schemas.openxmlformats.org/officeDocument/2006/relationships/vmlDrawing" Target="../drawings/vmlDrawing27.vml"/><Relationship Id="rId6" Type="http://schemas.openxmlformats.org/officeDocument/2006/relationships/image" Target="../media/image242.emf"/><Relationship Id="rId11" Type="http://schemas.openxmlformats.org/officeDocument/2006/relationships/oleObject" Target="../embeddings/oleObject250.bin"/><Relationship Id="rId5" Type="http://schemas.openxmlformats.org/officeDocument/2006/relationships/oleObject" Target="../embeddings/oleObject247.bin"/><Relationship Id="rId10" Type="http://schemas.openxmlformats.org/officeDocument/2006/relationships/image" Target="../media/image244.emf"/><Relationship Id="rId4" Type="http://schemas.openxmlformats.org/officeDocument/2006/relationships/image" Target="../media/image241.emf"/><Relationship Id="rId9" Type="http://schemas.openxmlformats.org/officeDocument/2006/relationships/oleObject" Target="../embeddings/oleObject249.bin"/></Relationships>
</file>

<file path=ppt/slides/_rels/slide29.xml.rels><?xml version="1.0" encoding="UTF-8" standalone="yes"?>
<Relationships xmlns="http://schemas.openxmlformats.org/package/2006/relationships"><Relationship Id="rId8" Type="http://schemas.openxmlformats.org/officeDocument/2006/relationships/image" Target="../media/image248.emf"/><Relationship Id="rId13" Type="http://schemas.openxmlformats.org/officeDocument/2006/relationships/oleObject" Target="../embeddings/oleObject256.bin"/><Relationship Id="rId18" Type="http://schemas.openxmlformats.org/officeDocument/2006/relationships/image" Target="../media/image252.png"/><Relationship Id="rId26" Type="http://schemas.openxmlformats.org/officeDocument/2006/relationships/image" Target="../media/image49.png"/><Relationship Id="rId3" Type="http://schemas.openxmlformats.org/officeDocument/2006/relationships/oleObject" Target="../embeddings/oleObject251.bin"/><Relationship Id="rId21" Type="http://schemas.openxmlformats.org/officeDocument/2006/relationships/oleObject" Target="../embeddings/oleObject260.bin"/><Relationship Id="rId7" Type="http://schemas.openxmlformats.org/officeDocument/2006/relationships/oleObject" Target="../embeddings/oleObject253.bin"/><Relationship Id="rId12" Type="http://schemas.openxmlformats.org/officeDocument/2006/relationships/image" Target="../media/image250.emf"/><Relationship Id="rId17" Type="http://schemas.openxmlformats.org/officeDocument/2006/relationships/oleObject" Target="../embeddings/oleObject258.bin"/><Relationship Id="rId25" Type="http://schemas.openxmlformats.org/officeDocument/2006/relationships/oleObject" Target="../embeddings/oleObject262.bin"/><Relationship Id="rId2" Type="http://schemas.openxmlformats.org/officeDocument/2006/relationships/slideLayout" Target="../slideLayouts/slideLayout1.xml"/><Relationship Id="rId16" Type="http://schemas.openxmlformats.org/officeDocument/2006/relationships/image" Target="../media/image64.png"/><Relationship Id="rId20" Type="http://schemas.openxmlformats.org/officeDocument/2006/relationships/image" Target="../media/image253.png"/><Relationship Id="rId1" Type="http://schemas.openxmlformats.org/officeDocument/2006/relationships/vmlDrawing" Target="../drawings/vmlDrawing28.vml"/><Relationship Id="rId6" Type="http://schemas.openxmlformats.org/officeDocument/2006/relationships/image" Target="../media/image247.emf"/><Relationship Id="rId11" Type="http://schemas.openxmlformats.org/officeDocument/2006/relationships/oleObject" Target="../embeddings/oleObject255.bin"/><Relationship Id="rId24" Type="http://schemas.openxmlformats.org/officeDocument/2006/relationships/image" Target="../media/image255.png"/><Relationship Id="rId5" Type="http://schemas.openxmlformats.org/officeDocument/2006/relationships/oleObject" Target="../embeddings/oleObject252.bin"/><Relationship Id="rId15" Type="http://schemas.openxmlformats.org/officeDocument/2006/relationships/oleObject" Target="../embeddings/oleObject257.bin"/><Relationship Id="rId23" Type="http://schemas.openxmlformats.org/officeDocument/2006/relationships/oleObject" Target="../embeddings/oleObject261.bin"/><Relationship Id="rId28" Type="http://schemas.openxmlformats.org/officeDocument/2006/relationships/image" Target="../media/image256.png"/><Relationship Id="rId10" Type="http://schemas.openxmlformats.org/officeDocument/2006/relationships/image" Target="../media/image249.emf"/><Relationship Id="rId19" Type="http://schemas.openxmlformats.org/officeDocument/2006/relationships/oleObject" Target="../embeddings/oleObject259.bin"/><Relationship Id="rId4" Type="http://schemas.openxmlformats.org/officeDocument/2006/relationships/image" Target="../media/image246.emf"/><Relationship Id="rId9" Type="http://schemas.openxmlformats.org/officeDocument/2006/relationships/oleObject" Target="../embeddings/oleObject254.bin"/><Relationship Id="rId14" Type="http://schemas.openxmlformats.org/officeDocument/2006/relationships/image" Target="../media/image251.emf"/><Relationship Id="rId22" Type="http://schemas.openxmlformats.org/officeDocument/2006/relationships/image" Target="../media/image254.png"/><Relationship Id="rId27" Type="http://schemas.openxmlformats.org/officeDocument/2006/relationships/oleObject" Target="../embeddings/oleObject263.bin"/></Relationships>
</file>

<file path=ppt/slides/_rels/slide3.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oleObject" Target="../embeddings/oleObject19.bin"/><Relationship Id="rId18" Type="http://schemas.openxmlformats.org/officeDocument/2006/relationships/image" Target="../media/image21.emf"/><Relationship Id="rId26" Type="http://schemas.openxmlformats.org/officeDocument/2006/relationships/image" Target="../media/image25.emf"/><Relationship Id="rId3" Type="http://schemas.openxmlformats.org/officeDocument/2006/relationships/oleObject" Target="../embeddings/oleObject14.bin"/><Relationship Id="rId21" Type="http://schemas.openxmlformats.org/officeDocument/2006/relationships/oleObject" Target="../embeddings/oleObject23.bin"/><Relationship Id="rId7" Type="http://schemas.openxmlformats.org/officeDocument/2006/relationships/oleObject" Target="../embeddings/oleObject16.bin"/><Relationship Id="rId12" Type="http://schemas.openxmlformats.org/officeDocument/2006/relationships/image" Target="../media/image18.emf"/><Relationship Id="rId17" Type="http://schemas.openxmlformats.org/officeDocument/2006/relationships/oleObject" Target="../embeddings/oleObject21.bin"/><Relationship Id="rId25" Type="http://schemas.openxmlformats.org/officeDocument/2006/relationships/oleObject" Target="../embeddings/oleObject25.bin"/><Relationship Id="rId2" Type="http://schemas.openxmlformats.org/officeDocument/2006/relationships/slideLayout" Target="../slideLayouts/slideLayout1.xml"/><Relationship Id="rId16" Type="http://schemas.openxmlformats.org/officeDocument/2006/relationships/image" Target="../media/image20.emf"/><Relationship Id="rId20" Type="http://schemas.openxmlformats.org/officeDocument/2006/relationships/image" Target="../media/image22.emf"/><Relationship Id="rId1" Type="http://schemas.openxmlformats.org/officeDocument/2006/relationships/vmlDrawing" Target="../drawings/vmlDrawing3.vml"/><Relationship Id="rId6" Type="http://schemas.openxmlformats.org/officeDocument/2006/relationships/image" Target="../media/image15.emf"/><Relationship Id="rId11" Type="http://schemas.openxmlformats.org/officeDocument/2006/relationships/oleObject" Target="../embeddings/oleObject18.bin"/><Relationship Id="rId24" Type="http://schemas.openxmlformats.org/officeDocument/2006/relationships/image" Target="../media/image24.emf"/><Relationship Id="rId5" Type="http://schemas.openxmlformats.org/officeDocument/2006/relationships/oleObject" Target="../embeddings/oleObject15.bin"/><Relationship Id="rId15" Type="http://schemas.openxmlformats.org/officeDocument/2006/relationships/oleObject" Target="../embeddings/oleObject20.bin"/><Relationship Id="rId23" Type="http://schemas.openxmlformats.org/officeDocument/2006/relationships/oleObject" Target="../embeddings/oleObject24.bin"/><Relationship Id="rId28" Type="http://schemas.openxmlformats.org/officeDocument/2006/relationships/image" Target="../media/image26.emf"/><Relationship Id="rId10" Type="http://schemas.openxmlformats.org/officeDocument/2006/relationships/image" Target="../media/image17.emf"/><Relationship Id="rId19" Type="http://schemas.openxmlformats.org/officeDocument/2006/relationships/oleObject" Target="../embeddings/oleObject22.bin"/><Relationship Id="rId4" Type="http://schemas.openxmlformats.org/officeDocument/2006/relationships/image" Target="../media/image14.emf"/><Relationship Id="rId9" Type="http://schemas.openxmlformats.org/officeDocument/2006/relationships/oleObject" Target="../embeddings/oleObject17.bin"/><Relationship Id="rId14" Type="http://schemas.openxmlformats.org/officeDocument/2006/relationships/image" Target="../media/image19.emf"/><Relationship Id="rId22" Type="http://schemas.openxmlformats.org/officeDocument/2006/relationships/image" Target="../media/image23.emf"/><Relationship Id="rId27" Type="http://schemas.openxmlformats.org/officeDocument/2006/relationships/oleObject" Target="../embeddings/oleObject26.bin"/></Relationships>
</file>

<file path=ppt/slides/_rels/slide30.xml.rels><?xml version="1.0" encoding="UTF-8" standalone="yes"?>
<Relationships xmlns="http://schemas.openxmlformats.org/package/2006/relationships"><Relationship Id="rId8" Type="http://schemas.openxmlformats.org/officeDocument/2006/relationships/image" Target="../media/image259.emf"/><Relationship Id="rId13" Type="http://schemas.openxmlformats.org/officeDocument/2006/relationships/oleObject" Target="../embeddings/oleObject269.bin"/><Relationship Id="rId18" Type="http://schemas.openxmlformats.org/officeDocument/2006/relationships/image" Target="../media/image252.png"/><Relationship Id="rId26" Type="http://schemas.openxmlformats.org/officeDocument/2006/relationships/image" Target="../media/image49.png"/><Relationship Id="rId3" Type="http://schemas.openxmlformats.org/officeDocument/2006/relationships/oleObject" Target="../embeddings/oleObject264.bin"/><Relationship Id="rId21" Type="http://schemas.openxmlformats.org/officeDocument/2006/relationships/oleObject" Target="../embeddings/oleObject260.bin"/><Relationship Id="rId7" Type="http://schemas.openxmlformats.org/officeDocument/2006/relationships/oleObject" Target="../embeddings/oleObject266.bin"/><Relationship Id="rId12" Type="http://schemas.openxmlformats.org/officeDocument/2006/relationships/image" Target="../media/image261.emf"/><Relationship Id="rId17" Type="http://schemas.openxmlformats.org/officeDocument/2006/relationships/oleObject" Target="../embeddings/oleObject258.bin"/><Relationship Id="rId25" Type="http://schemas.openxmlformats.org/officeDocument/2006/relationships/oleObject" Target="../embeddings/oleObject262.bin"/><Relationship Id="rId2" Type="http://schemas.openxmlformats.org/officeDocument/2006/relationships/slideLayout" Target="../slideLayouts/slideLayout1.xml"/><Relationship Id="rId16" Type="http://schemas.openxmlformats.org/officeDocument/2006/relationships/image" Target="../media/image64.png"/><Relationship Id="rId20" Type="http://schemas.openxmlformats.org/officeDocument/2006/relationships/image" Target="../media/image253.png"/><Relationship Id="rId1" Type="http://schemas.openxmlformats.org/officeDocument/2006/relationships/vmlDrawing" Target="../drawings/vmlDrawing29.vml"/><Relationship Id="rId6" Type="http://schemas.openxmlformats.org/officeDocument/2006/relationships/image" Target="../media/image258.emf"/><Relationship Id="rId11" Type="http://schemas.openxmlformats.org/officeDocument/2006/relationships/oleObject" Target="../embeddings/oleObject268.bin"/><Relationship Id="rId24" Type="http://schemas.openxmlformats.org/officeDocument/2006/relationships/image" Target="../media/image255.png"/><Relationship Id="rId5" Type="http://schemas.openxmlformats.org/officeDocument/2006/relationships/oleObject" Target="../embeddings/oleObject265.bin"/><Relationship Id="rId15" Type="http://schemas.openxmlformats.org/officeDocument/2006/relationships/oleObject" Target="../embeddings/oleObject257.bin"/><Relationship Id="rId23" Type="http://schemas.openxmlformats.org/officeDocument/2006/relationships/oleObject" Target="../embeddings/oleObject261.bin"/><Relationship Id="rId28" Type="http://schemas.openxmlformats.org/officeDocument/2006/relationships/image" Target="../media/image256.png"/><Relationship Id="rId10" Type="http://schemas.openxmlformats.org/officeDocument/2006/relationships/image" Target="../media/image260.emf"/><Relationship Id="rId19" Type="http://schemas.openxmlformats.org/officeDocument/2006/relationships/oleObject" Target="../embeddings/oleObject259.bin"/><Relationship Id="rId4" Type="http://schemas.openxmlformats.org/officeDocument/2006/relationships/image" Target="../media/image257.emf"/><Relationship Id="rId9" Type="http://schemas.openxmlformats.org/officeDocument/2006/relationships/oleObject" Target="../embeddings/oleObject267.bin"/><Relationship Id="rId14" Type="http://schemas.openxmlformats.org/officeDocument/2006/relationships/image" Target="../media/image262.emf"/><Relationship Id="rId22" Type="http://schemas.openxmlformats.org/officeDocument/2006/relationships/image" Target="../media/image254.png"/><Relationship Id="rId27" Type="http://schemas.openxmlformats.org/officeDocument/2006/relationships/oleObject" Target="../embeddings/oleObject263.bin"/></Relationships>
</file>

<file path=ppt/slides/_rels/slide31.xml.rels><?xml version="1.0" encoding="UTF-8" standalone="yes"?>
<Relationships xmlns="http://schemas.openxmlformats.org/package/2006/relationships"><Relationship Id="rId8" Type="http://schemas.openxmlformats.org/officeDocument/2006/relationships/image" Target="../media/image265.emf"/><Relationship Id="rId13" Type="http://schemas.openxmlformats.org/officeDocument/2006/relationships/oleObject" Target="../embeddings/oleObject275.bin"/><Relationship Id="rId18" Type="http://schemas.openxmlformats.org/officeDocument/2006/relationships/image" Target="../media/image64.png"/><Relationship Id="rId26" Type="http://schemas.openxmlformats.org/officeDocument/2006/relationships/image" Target="../media/image255.png"/><Relationship Id="rId3" Type="http://schemas.openxmlformats.org/officeDocument/2006/relationships/oleObject" Target="../embeddings/oleObject270.bin"/><Relationship Id="rId21" Type="http://schemas.openxmlformats.org/officeDocument/2006/relationships/oleObject" Target="../embeddings/oleObject259.bin"/><Relationship Id="rId7" Type="http://schemas.openxmlformats.org/officeDocument/2006/relationships/oleObject" Target="../embeddings/oleObject272.bin"/><Relationship Id="rId12" Type="http://schemas.openxmlformats.org/officeDocument/2006/relationships/image" Target="../media/image267.emf"/><Relationship Id="rId17" Type="http://schemas.openxmlformats.org/officeDocument/2006/relationships/oleObject" Target="../embeddings/oleObject257.bin"/><Relationship Id="rId25" Type="http://schemas.openxmlformats.org/officeDocument/2006/relationships/oleObject" Target="../embeddings/oleObject261.bin"/><Relationship Id="rId2" Type="http://schemas.openxmlformats.org/officeDocument/2006/relationships/slideLayout" Target="../slideLayouts/slideLayout1.xml"/><Relationship Id="rId16" Type="http://schemas.openxmlformats.org/officeDocument/2006/relationships/image" Target="../media/image269.emf"/><Relationship Id="rId20" Type="http://schemas.openxmlformats.org/officeDocument/2006/relationships/image" Target="../media/image252.png"/><Relationship Id="rId29" Type="http://schemas.openxmlformats.org/officeDocument/2006/relationships/oleObject" Target="../embeddings/oleObject263.bin"/><Relationship Id="rId1" Type="http://schemas.openxmlformats.org/officeDocument/2006/relationships/vmlDrawing" Target="../drawings/vmlDrawing30.vml"/><Relationship Id="rId6" Type="http://schemas.openxmlformats.org/officeDocument/2006/relationships/image" Target="../media/image264.png"/><Relationship Id="rId11" Type="http://schemas.openxmlformats.org/officeDocument/2006/relationships/oleObject" Target="../embeddings/oleObject274.bin"/><Relationship Id="rId24" Type="http://schemas.openxmlformats.org/officeDocument/2006/relationships/image" Target="../media/image254.png"/><Relationship Id="rId5" Type="http://schemas.openxmlformats.org/officeDocument/2006/relationships/oleObject" Target="../embeddings/oleObject271.bin"/><Relationship Id="rId15" Type="http://schemas.openxmlformats.org/officeDocument/2006/relationships/oleObject" Target="../embeddings/oleObject276.bin"/><Relationship Id="rId23" Type="http://schemas.openxmlformats.org/officeDocument/2006/relationships/oleObject" Target="../embeddings/oleObject260.bin"/><Relationship Id="rId28" Type="http://schemas.openxmlformats.org/officeDocument/2006/relationships/image" Target="../media/image49.png"/><Relationship Id="rId10" Type="http://schemas.openxmlformats.org/officeDocument/2006/relationships/image" Target="../media/image266.emf"/><Relationship Id="rId19" Type="http://schemas.openxmlformats.org/officeDocument/2006/relationships/oleObject" Target="../embeddings/oleObject258.bin"/><Relationship Id="rId4" Type="http://schemas.openxmlformats.org/officeDocument/2006/relationships/image" Target="../media/image263.emf"/><Relationship Id="rId9" Type="http://schemas.openxmlformats.org/officeDocument/2006/relationships/oleObject" Target="../embeddings/oleObject273.bin"/><Relationship Id="rId14" Type="http://schemas.openxmlformats.org/officeDocument/2006/relationships/image" Target="../media/image268.emf"/><Relationship Id="rId22" Type="http://schemas.openxmlformats.org/officeDocument/2006/relationships/image" Target="../media/image253.png"/><Relationship Id="rId27" Type="http://schemas.openxmlformats.org/officeDocument/2006/relationships/oleObject" Target="../embeddings/oleObject262.bin"/><Relationship Id="rId30" Type="http://schemas.openxmlformats.org/officeDocument/2006/relationships/image" Target="../media/image256.png"/></Relationships>
</file>

<file path=ppt/slides/_rels/slide32.xml.rels><?xml version="1.0" encoding="UTF-8" standalone="yes"?>
<Relationships xmlns="http://schemas.openxmlformats.org/package/2006/relationships"><Relationship Id="rId8" Type="http://schemas.openxmlformats.org/officeDocument/2006/relationships/image" Target="../media/image272.emf"/><Relationship Id="rId13" Type="http://schemas.openxmlformats.org/officeDocument/2006/relationships/oleObject" Target="../embeddings/oleObject257.bin"/><Relationship Id="rId18" Type="http://schemas.openxmlformats.org/officeDocument/2006/relationships/image" Target="../media/image253.png"/><Relationship Id="rId26" Type="http://schemas.openxmlformats.org/officeDocument/2006/relationships/image" Target="../media/image256.png"/><Relationship Id="rId3" Type="http://schemas.openxmlformats.org/officeDocument/2006/relationships/oleObject" Target="../embeddings/oleObject277.bin"/><Relationship Id="rId21" Type="http://schemas.openxmlformats.org/officeDocument/2006/relationships/oleObject" Target="../embeddings/oleObject261.bin"/><Relationship Id="rId7" Type="http://schemas.openxmlformats.org/officeDocument/2006/relationships/oleObject" Target="../embeddings/oleObject279.bin"/><Relationship Id="rId12" Type="http://schemas.openxmlformats.org/officeDocument/2006/relationships/image" Target="../media/image274.emf"/><Relationship Id="rId17" Type="http://schemas.openxmlformats.org/officeDocument/2006/relationships/oleObject" Target="../embeddings/oleObject259.bin"/><Relationship Id="rId25" Type="http://schemas.openxmlformats.org/officeDocument/2006/relationships/oleObject" Target="../embeddings/oleObject263.bin"/><Relationship Id="rId2" Type="http://schemas.openxmlformats.org/officeDocument/2006/relationships/slideLayout" Target="../slideLayouts/slideLayout1.xml"/><Relationship Id="rId16" Type="http://schemas.openxmlformats.org/officeDocument/2006/relationships/image" Target="../media/image252.png"/><Relationship Id="rId20" Type="http://schemas.openxmlformats.org/officeDocument/2006/relationships/image" Target="../media/image254.png"/><Relationship Id="rId1" Type="http://schemas.openxmlformats.org/officeDocument/2006/relationships/vmlDrawing" Target="../drawings/vmlDrawing31.vml"/><Relationship Id="rId6" Type="http://schemas.openxmlformats.org/officeDocument/2006/relationships/image" Target="../media/image271.emf"/><Relationship Id="rId11" Type="http://schemas.openxmlformats.org/officeDocument/2006/relationships/oleObject" Target="../embeddings/oleObject281.bin"/><Relationship Id="rId24" Type="http://schemas.openxmlformats.org/officeDocument/2006/relationships/image" Target="../media/image49.png"/><Relationship Id="rId5" Type="http://schemas.openxmlformats.org/officeDocument/2006/relationships/oleObject" Target="../embeddings/oleObject278.bin"/><Relationship Id="rId15" Type="http://schemas.openxmlformats.org/officeDocument/2006/relationships/oleObject" Target="../embeddings/oleObject258.bin"/><Relationship Id="rId23" Type="http://schemas.openxmlformats.org/officeDocument/2006/relationships/oleObject" Target="../embeddings/oleObject262.bin"/><Relationship Id="rId10" Type="http://schemas.openxmlformats.org/officeDocument/2006/relationships/image" Target="../media/image273.emf"/><Relationship Id="rId19" Type="http://schemas.openxmlformats.org/officeDocument/2006/relationships/oleObject" Target="../embeddings/oleObject260.bin"/><Relationship Id="rId4" Type="http://schemas.openxmlformats.org/officeDocument/2006/relationships/image" Target="../media/image270.emf"/><Relationship Id="rId9" Type="http://schemas.openxmlformats.org/officeDocument/2006/relationships/oleObject" Target="../embeddings/oleObject280.bin"/><Relationship Id="rId14" Type="http://schemas.openxmlformats.org/officeDocument/2006/relationships/image" Target="../media/image64.png"/><Relationship Id="rId22" Type="http://schemas.openxmlformats.org/officeDocument/2006/relationships/image" Target="../media/image255.png"/></Relationships>
</file>

<file path=ppt/slides/_rels/slide33.xml.rels><?xml version="1.0" encoding="UTF-8" standalone="yes"?>
<Relationships xmlns="http://schemas.openxmlformats.org/package/2006/relationships"><Relationship Id="rId8" Type="http://schemas.openxmlformats.org/officeDocument/2006/relationships/image" Target="../media/image277.emf"/><Relationship Id="rId13" Type="http://schemas.openxmlformats.org/officeDocument/2006/relationships/oleObject" Target="../embeddings/oleObject287.bin"/><Relationship Id="rId18" Type="http://schemas.openxmlformats.org/officeDocument/2006/relationships/image" Target="../media/image252.png"/><Relationship Id="rId26" Type="http://schemas.openxmlformats.org/officeDocument/2006/relationships/image" Target="../media/image49.png"/><Relationship Id="rId3" Type="http://schemas.openxmlformats.org/officeDocument/2006/relationships/oleObject" Target="../embeddings/oleObject282.bin"/><Relationship Id="rId21" Type="http://schemas.openxmlformats.org/officeDocument/2006/relationships/oleObject" Target="../embeddings/oleObject260.bin"/><Relationship Id="rId7" Type="http://schemas.openxmlformats.org/officeDocument/2006/relationships/oleObject" Target="../embeddings/oleObject284.bin"/><Relationship Id="rId12" Type="http://schemas.openxmlformats.org/officeDocument/2006/relationships/image" Target="../media/image279.emf"/><Relationship Id="rId17" Type="http://schemas.openxmlformats.org/officeDocument/2006/relationships/oleObject" Target="../embeddings/oleObject258.bin"/><Relationship Id="rId25" Type="http://schemas.openxmlformats.org/officeDocument/2006/relationships/oleObject" Target="../embeddings/oleObject262.bin"/><Relationship Id="rId2" Type="http://schemas.openxmlformats.org/officeDocument/2006/relationships/slideLayout" Target="../slideLayouts/slideLayout1.xml"/><Relationship Id="rId16" Type="http://schemas.openxmlformats.org/officeDocument/2006/relationships/image" Target="../media/image64.png"/><Relationship Id="rId20" Type="http://schemas.openxmlformats.org/officeDocument/2006/relationships/image" Target="../media/image253.png"/><Relationship Id="rId1" Type="http://schemas.openxmlformats.org/officeDocument/2006/relationships/vmlDrawing" Target="../drawings/vmlDrawing32.vml"/><Relationship Id="rId6" Type="http://schemas.openxmlformats.org/officeDocument/2006/relationships/image" Target="../media/image276.emf"/><Relationship Id="rId11" Type="http://schemas.openxmlformats.org/officeDocument/2006/relationships/oleObject" Target="../embeddings/oleObject286.bin"/><Relationship Id="rId24" Type="http://schemas.openxmlformats.org/officeDocument/2006/relationships/image" Target="../media/image255.png"/><Relationship Id="rId5" Type="http://schemas.openxmlformats.org/officeDocument/2006/relationships/oleObject" Target="../embeddings/oleObject283.bin"/><Relationship Id="rId15" Type="http://schemas.openxmlformats.org/officeDocument/2006/relationships/oleObject" Target="../embeddings/oleObject257.bin"/><Relationship Id="rId23" Type="http://schemas.openxmlformats.org/officeDocument/2006/relationships/oleObject" Target="../embeddings/oleObject261.bin"/><Relationship Id="rId28" Type="http://schemas.openxmlformats.org/officeDocument/2006/relationships/image" Target="../media/image256.png"/><Relationship Id="rId10" Type="http://schemas.openxmlformats.org/officeDocument/2006/relationships/image" Target="../media/image278.emf"/><Relationship Id="rId19" Type="http://schemas.openxmlformats.org/officeDocument/2006/relationships/oleObject" Target="../embeddings/oleObject259.bin"/><Relationship Id="rId4" Type="http://schemas.openxmlformats.org/officeDocument/2006/relationships/image" Target="../media/image275.emf"/><Relationship Id="rId9" Type="http://schemas.openxmlformats.org/officeDocument/2006/relationships/oleObject" Target="../embeddings/oleObject285.bin"/><Relationship Id="rId14" Type="http://schemas.openxmlformats.org/officeDocument/2006/relationships/image" Target="../media/image280.emf"/><Relationship Id="rId22" Type="http://schemas.openxmlformats.org/officeDocument/2006/relationships/image" Target="../media/image254.png"/><Relationship Id="rId27" Type="http://schemas.openxmlformats.org/officeDocument/2006/relationships/oleObject" Target="../embeddings/oleObject263.bin"/></Relationships>
</file>

<file path=ppt/slides/_rels/slide34.xml.rels><?xml version="1.0" encoding="UTF-8" standalone="yes"?>
<Relationships xmlns="http://schemas.openxmlformats.org/package/2006/relationships"><Relationship Id="rId13" Type="http://schemas.openxmlformats.org/officeDocument/2006/relationships/oleObject" Target="../embeddings/oleObject293.bin"/><Relationship Id="rId18" Type="http://schemas.openxmlformats.org/officeDocument/2006/relationships/image" Target="../media/image288.png"/><Relationship Id="rId26" Type="http://schemas.openxmlformats.org/officeDocument/2006/relationships/image" Target="../media/image291.png"/><Relationship Id="rId39" Type="http://schemas.openxmlformats.org/officeDocument/2006/relationships/oleObject" Target="../embeddings/oleObject263.bin"/><Relationship Id="rId21" Type="http://schemas.openxmlformats.org/officeDocument/2006/relationships/oleObject" Target="../embeddings/oleObject297.bin"/><Relationship Id="rId34" Type="http://schemas.openxmlformats.org/officeDocument/2006/relationships/image" Target="../media/image254.png"/><Relationship Id="rId7" Type="http://schemas.openxmlformats.org/officeDocument/2006/relationships/oleObject" Target="../embeddings/oleObject290.bin"/><Relationship Id="rId12" Type="http://schemas.openxmlformats.org/officeDocument/2006/relationships/image" Target="../media/image285.emf"/><Relationship Id="rId17" Type="http://schemas.openxmlformats.org/officeDocument/2006/relationships/oleObject" Target="../embeddings/oleObject295.bin"/><Relationship Id="rId25" Type="http://schemas.openxmlformats.org/officeDocument/2006/relationships/oleObject" Target="../embeddings/oleObject299.bin"/><Relationship Id="rId33" Type="http://schemas.openxmlformats.org/officeDocument/2006/relationships/oleObject" Target="../embeddings/oleObject260.bin"/><Relationship Id="rId38" Type="http://schemas.openxmlformats.org/officeDocument/2006/relationships/image" Target="../media/image49.png"/><Relationship Id="rId2" Type="http://schemas.openxmlformats.org/officeDocument/2006/relationships/slideLayout" Target="../slideLayouts/slideLayout1.xml"/><Relationship Id="rId16" Type="http://schemas.openxmlformats.org/officeDocument/2006/relationships/image" Target="../media/image287.emf"/><Relationship Id="rId20" Type="http://schemas.openxmlformats.org/officeDocument/2006/relationships/image" Target="../media/image289.emf"/><Relationship Id="rId29" Type="http://schemas.openxmlformats.org/officeDocument/2006/relationships/oleObject" Target="../embeddings/oleObject258.bin"/><Relationship Id="rId1" Type="http://schemas.openxmlformats.org/officeDocument/2006/relationships/vmlDrawing" Target="../drawings/vmlDrawing33.vml"/><Relationship Id="rId6" Type="http://schemas.openxmlformats.org/officeDocument/2006/relationships/image" Target="../media/image282.emf"/><Relationship Id="rId11" Type="http://schemas.openxmlformats.org/officeDocument/2006/relationships/oleObject" Target="../embeddings/oleObject292.bin"/><Relationship Id="rId24" Type="http://schemas.openxmlformats.org/officeDocument/2006/relationships/image" Target="../media/image203.png"/><Relationship Id="rId32" Type="http://schemas.openxmlformats.org/officeDocument/2006/relationships/image" Target="../media/image253.png"/><Relationship Id="rId37" Type="http://schemas.openxmlformats.org/officeDocument/2006/relationships/oleObject" Target="../embeddings/oleObject262.bin"/><Relationship Id="rId40" Type="http://schemas.openxmlformats.org/officeDocument/2006/relationships/image" Target="../media/image256.png"/><Relationship Id="rId5" Type="http://schemas.openxmlformats.org/officeDocument/2006/relationships/oleObject" Target="../embeddings/oleObject289.bin"/><Relationship Id="rId15" Type="http://schemas.openxmlformats.org/officeDocument/2006/relationships/oleObject" Target="../embeddings/oleObject294.bin"/><Relationship Id="rId23" Type="http://schemas.openxmlformats.org/officeDocument/2006/relationships/oleObject" Target="../embeddings/oleObject298.bin"/><Relationship Id="rId28" Type="http://schemas.openxmlformats.org/officeDocument/2006/relationships/image" Target="../media/image64.png"/><Relationship Id="rId36" Type="http://schemas.openxmlformats.org/officeDocument/2006/relationships/image" Target="../media/image255.png"/><Relationship Id="rId10" Type="http://schemas.openxmlformats.org/officeDocument/2006/relationships/image" Target="../media/image284.emf"/><Relationship Id="rId19" Type="http://schemas.openxmlformats.org/officeDocument/2006/relationships/oleObject" Target="../embeddings/oleObject296.bin"/><Relationship Id="rId31" Type="http://schemas.openxmlformats.org/officeDocument/2006/relationships/oleObject" Target="../embeddings/oleObject259.bin"/><Relationship Id="rId4" Type="http://schemas.openxmlformats.org/officeDocument/2006/relationships/image" Target="../media/image281.emf"/><Relationship Id="rId9" Type="http://schemas.openxmlformats.org/officeDocument/2006/relationships/oleObject" Target="../embeddings/oleObject291.bin"/><Relationship Id="rId14" Type="http://schemas.openxmlformats.org/officeDocument/2006/relationships/image" Target="../media/image286.emf"/><Relationship Id="rId22" Type="http://schemas.openxmlformats.org/officeDocument/2006/relationships/image" Target="../media/image290.png"/><Relationship Id="rId27" Type="http://schemas.openxmlformats.org/officeDocument/2006/relationships/oleObject" Target="../embeddings/oleObject257.bin"/><Relationship Id="rId30" Type="http://schemas.openxmlformats.org/officeDocument/2006/relationships/image" Target="../media/image252.png"/><Relationship Id="rId35" Type="http://schemas.openxmlformats.org/officeDocument/2006/relationships/oleObject" Target="../embeddings/oleObject261.bin"/><Relationship Id="rId8" Type="http://schemas.openxmlformats.org/officeDocument/2006/relationships/image" Target="../media/image283.emf"/><Relationship Id="rId3" Type="http://schemas.openxmlformats.org/officeDocument/2006/relationships/oleObject" Target="../embeddings/oleObject288.bin"/></Relationships>
</file>

<file path=ppt/slides/_rels/slide35.xml.rels><?xml version="1.0" encoding="UTF-8" standalone="yes"?>
<Relationships xmlns="http://schemas.openxmlformats.org/package/2006/relationships"><Relationship Id="rId13" Type="http://schemas.openxmlformats.org/officeDocument/2006/relationships/oleObject" Target="../embeddings/oleObject305.bin"/><Relationship Id="rId18" Type="http://schemas.openxmlformats.org/officeDocument/2006/relationships/image" Target="../media/image288.png"/><Relationship Id="rId26" Type="http://schemas.openxmlformats.org/officeDocument/2006/relationships/image" Target="../media/image253.png"/><Relationship Id="rId3" Type="http://schemas.openxmlformats.org/officeDocument/2006/relationships/oleObject" Target="../embeddings/oleObject300.bin"/><Relationship Id="rId21" Type="http://schemas.openxmlformats.org/officeDocument/2006/relationships/oleObject" Target="../embeddings/oleObject257.bin"/><Relationship Id="rId34" Type="http://schemas.openxmlformats.org/officeDocument/2006/relationships/image" Target="../media/image256.png"/><Relationship Id="rId7" Type="http://schemas.openxmlformats.org/officeDocument/2006/relationships/oleObject" Target="../embeddings/oleObject302.bin"/><Relationship Id="rId12" Type="http://schemas.openxmlformats.org/officeDocument/2006/relationships/image" Target="../media/image296.emf"/><Relationship Id="rId17" Type="http://schemas.openxmlformats.org/officeDocument/2006/relationships/oleObject" Target="../embeddings/oleObject307.bin"/><Relationship Id="rId25" Type="http://schemas.openxmlformats.org/officeDocument/2006/relationships/oleObject" Target="../embeddings/oleObject259.bin"/><Relationship Id="rId33" Type="http://schemas.openxmlformats.org/officeDocument/2006/relationships/oleObject" Target="../embeddings/oleObject263.bin"/><Relationship Id="rId2" Type="http://schemas.openxmlformats.org/officeDocument/2006/relationships/slideLayout" Target="../slideLayouts/slideLayout1.xml"/><Relationship Id="rId16" Type="http://schemas.openxmlformats.org/officeDocument/2006/relationships/image" Target="../media/image298.emf"/><Relationship Id="rId20" Type="http://schemas.openxmlformats.org/officeDocument/2006/relationships/image" Target="../media/image299.emf"/><Relationship Id="rId29" Type="http://schemas.openxmlformats.org/officeDocument/2006/relationships/oleObject" Target="../embeddings/oleObject261.bin"/><Relationship Id="rId1" Type="http://schemas.openxmlformats.org/officeDocument/2006/relationships/vmlDrawing" Target="../drawings/vmlDrawing34.vml"/><Relationship Id="rId6" Type="http://schemas.openxmlformats.org/officeDocument/2006/relationships/image" Target="../media/image293.emf"/><Relationship Id="rId11" Type="http://schemas.openxmlformats.org/officeDocument/2006/relationships/oleObject" Target="../embeddings/oleObject304.bin"/><Relationship Id="rId24" Type="http://schemas.openxmlformats.org/officeDocument/2006/relationships/image" Target="../media/image252.png"/><Relationship Id="rId32" Type="http://schemas.openxmlformats.org/officeDocument/2006/relationships/image" Target="../media/image49.png"/><Relationship Id="rId5" Type="http://schemas.openxmlformats.org/officeDocument/2006/relationships/oleObject" Target="../embeddings/oleObject301.bin"/><Relationship Id="rId15" Type="http://schemas.openxmlformats.org/officeDocument/2006/relationships/oleObject" Target="../embeddings/oleObject306.bin"/><Relationship Id="rId23" Type="http://schemas.openxmlformats.org/officeDocument/2006/relationships/oleObject" Target="../embeddings/oleObject258.bin"/><Relationship Id="rId28" Type="http://schemas.openxmlformats.org/officeDocument/2006/relationships/image" Target="../media/image254.png"/><Relationship Id="rId36" Type="http://schemas.openxmlformats.org/officeDocument/2006/relationships/image" Target="../media/image290.png"/><Relationship Id="rId10" Type="http://schemas.openxmlformats.org/officeDocument/2006/relationships/image" Target="../media/image295.emf"/><Relationship Id="rId19" Type="http://schemas.openxmlformats.org/officeDocument/2006/relationships/oleObject" Target="../embeddings/oleObject308.bin"/><Relationship Id="rId31" Type="http://schemas.openxmlformats.org/officeDocument/2006/relationships/oleObject" Target="../embeddings/oleObject262.bin"/><Relationship Id="rId4" Type="http://schemas.openxmlformats.org/officeDocument/2006/relationships/image" Target="../media/image292.emf"/><Relationship Id="rId9" Type="http://schemas.openxmlformats.org/officeDocument/2006/relationships/oleObject" Target="../embeddings/oleObject303.bin"/><Relationship Id="rId14" Type="http://schemas.openxmlformats.org/officeDocument/2006/relationships/image" Target="../media/image297.emf"/><Relationship Id="rId22" Type="http://schemas.openxmlformats.org/officeDocument/2006/relationships/image" Target="../media/image64.png"/><Relationship Id="rId27" Type="http://schemas.openxmlformats.org/officeDocument/2006/relationships/oleObject" Target="../embeddings/oleObject260.bin"/><Relationship Id="rId30" Type="http://schemas.openxmlformats.org/officeDocument/2006/relationships/image" Target="../media/image255.png"/><Relationship Id="rId35" Type="http://schemas.openxmlformats.org/officeDocument/2006/relationships/oleObject" Target="../embeddings/oleObject309.bin"/><Relationship Id="rId8" Type="http://schemas.openxmlformats.org/officeDocument/2006/relationships/image" Target="../media/image294.emf"/></Relationships>
</file>

<file path=ppt/slides/_rels/slide36.xml.rels><?xml version="1.0" encoding="UTF-8" standalone="yes"?>
<Relationships xmlns="http://schemas.openxmlformats.org/package/2006/relationships"><Relationship Id="rId8" Type="http://schemas.openxmlformats.org/officeDocument/2006/relationships/image" Target="../media/image302.emf"/><Relationship Id="rId13" Type="http://schemas.openxmlformats.org/officeDocument/2006/relationships/oleObject" Target="../embeddings/oleObject315.bin"/><Relationship Id="rId18" Type="http://schemas.openxmlformats.org/officeDocument/2006/relationships/image" Target="../media/image307.emf"/><Relationship Id="rId3" Type="http://schemas.openxmlformats.org/officeDocument/2006/relationships/oleObject" Target="../embeddings/oleObject310.bin"/><Relationship Id="rId7" Type="http://schemas.openxmlformats.org/officeDocument/2006/relationships/oleObject" Target="../embeddings/oleObject312.bin"/><Relationship Id="rId12" Type="http://schemas.openxmlformats.org/officeDocument/2006/relationships/image" Target="../media/image304.emf"/><Relationship Id="rId17" Type="http://schemas.openxmlformats.org/officeDocument/2006/relationships/oleObject" Target="../embeddings/oleObject317.bin"/><Relationship Id="rId2" Type="http://schemas.openxmlformats.org/officeDocument/2006/relationships/slideLayout" Target="../slideLayouts/slideLayout1.xml"/><Relationship Id="rId16" Type="http://schemas.openxmlformats.org/officeDocument/2006/relationships/image" Target="../media/image306.emf"/><Relationship Id="rId1" Type="http://schemas.openxmlformats.org/officeDocument/2006/relationships/vmlDrawing" Target="../drawings/vmlDrawing35.vml"/><Relationship Id="rId6" Type="http://schemas.openxmlformats.org/officeDocument/2006/relationships/image" Target="../media/image301.emf"/><Relationship Id="rId11" Type="http://schemas.openxmlformats.org/officeDocument/2006/relationships/oleObject" Target="../embeddings/oleObject314.bin"/><Relationship Id="rId5" Type="http://schemas.openxmlformats.org/officeDocument/2006/relationships/oleObject" Target="../embeddings/oleObject311.bin"/><Relationship Id="rId15" Type="http://schemas.openxmlformats.org/officeDocument/2006/relationships/oleObject" Target="../embeddings/oleObject316.bin"/><Relationship Id="rId10" Type="http://schemas.openxmlformats.org/officeDocument/2006/relationships/image" Target="../media/image303.emf"/><Relationship Id="rId4" Type="http://schemas.openxmlformats.org/officeDocument/2006/relationships/image" Target="../media/image300.emf"/><Relationship Id="rId9" Type="http://schemas.openxmlformats.org/officeDocument/2006/relationships/oleObject" Target="../embeddings/oleObject313.bin"/><Relationship Id="rId14" Type="http://schemas.openxmlformats.org/officeDocument/2006/relationships/image" Target="../media/image305.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18.bin"/><Relationship Id="rId2" Type="http://schemas.openxmlformats.org/officeDocument/2006/relationships/slideLayout" Target="../slideLayouts/slideLayout1.xml"/><Relationship Id="rId1" Type="http://schemas.openxmlformats.org/officeDocument/2006/relationships/vmlDrawing" Target="../drawings/vmlDrawing36.vml"/><Relationship Id="rId4" Type="http://schemas.openxmlformats.org/officeDocument/2006/relationships/image" Target="../media/image308.emf"/></Relationships>
</file>

<file path=ppt/slides/_rels/slide38.xml.rels><?xml version="1.0" encoding="UTF-8" standalone="yes"?>
<Relationships xmlns="http://schemas.openxmlformats.org/package/2006/relationships"><Relationship Id="rId8" Type="http://schemas.openxmlformats.org/officeDocument/2006/relationships/image" Target="../media/image311.emf"/><Relationship Id="rId13" Type="http://schemas.openxmlformats.org/officeDocument/2006/relationships/oleObject" Target="../embeddings/oleObject324.bin"/><Relationship Id="rId18" Type="http://schemas.openxmlformats.org/officeDocument/2006/relationships/image" Target="../media/image288.png"/><Relationship Id="rId3" Type="http://schemas.openxmlformats.org/officeDocument/2006/relationships/oleObject" Target="../embeddings/oleObject319.bin"/><Relationship Id="rId21" Type="http://schemas.openxmlformats.org/officeDocument/2006/relationships/oleObject" Target="../embeddings/oleObject328.bin"/><Relationship Id="rId7" Type="http://schemas.openxmlformats.org/officeDocument/2006/relationships/oleObject" Target="../embeddings/oleObject321.bin"/><Relationship Id="rId12" Type="http://schemas.openxmlformats.org/officeDocument/2006/relationships/image" Target="../media/image313.emf"/><Relationship Id="rId17" Type="http://schemas.openxmlformats.org/officeDocument/2006/relationships/oleObject" Target="../embeddings/oleObject326.bin"/><Relationship Id="rId2" Type="http://schemas.openxmlformats.org/officeDocument/2006/relationships/slideLayout" Target="../slideLayouts/slideLayout1.xml"/><Relationship Id="rId16" Type="http://schemas.openxmlformats.org/officeDocument/2006/relationships/image" Target="../media/image315.emf"/><Relationship Id="rId20" Type="http://schemas.openxmlformats.org/officeDocument/2006/relationships/image" Target="../media/image316.emf"/><Relationship Id="rId1" Type="http://schemas.openxmlformats.org/officeDocument/2006/relationships/vmlDrawing" Target="../drawings/vmlDrawing37.vml"/><Relationship Id="rId6" Type="http://schemas.openxmlformats.org/officeDocument/2006/relationships/image" Target="../media/image310.emf"/><Relationship Id="rId11" Type="http://schemas.openxmlformats.org/officeDocument/2006/relationships/oleObject" Target="../embeddings/oleObject323.bin"/><Relationship Id="rId5" Type="http://schemas.openxmlformats.org/officeDocument/2006/relationships/oleObject" Target="../embeddings/oleObject320.bin"/><Relationship Id="rId15" Type="http://schemas.openxmlformats.org/officeDocument/2006/relationships/oleObject" Target="../embeddings/oleObject325.bin"/><Relationship Id="rId10" Type="http://schemas.openxmlformats.org/officeDocument/2006/relationships/image" Target="../media/image312.emf"/><Relationship Id="rId19" Type="http://schemas.openxmlformats.org/officeDocument/2006/relationships/oleObject" Target="../embeddings/oleObject327.bin"/><Relationship Id="rId4" Type="http://schemas.openxmlformats.org/officeDocument/2006/relationships/image" Target="../media/image309.emf"/><Relationship Id="rId9" Type="http://schemas.openxmlformats.org/officeDocument/2006/relationships/oleObject" Target="../embeddings/oleObject322.bin"/><Relationship Id="rId14" Type="http://schemas.openxmlformats.org/officeDocument/2006/relationships/image" Target="../media/image314.emf"/><Relationship Id="rId22" Type="http://schemas.openxmlformats.org/officeDocument/2006/relationships/image" Target="../media/image290.png"/></Relationships>
</file>

<file path=ppt/slides/_rels/slide39.xml.rels><?xml version="1.0" encoding="UTF-8" standalone="yes"?>
<Relationships xmlns="http://schemas.openxmlformats.org/package/2006/relationships"><Relationship Id="rId8" Type="http://schemas.openxmlformats.org/officeDocument/2006/relationships/image" Target="../media/image319.emf"/><Relationship Id="rId13" Type="http://schemas.openxmlformats.org/officeDocument/2006/relationships/oleObject" Target="../embeddings/oleObject334.bin"/><Relationship Id="rId18" Type="http://schemas.openxmlformats.org/officeDocument/2006/relationships/image" Target="../media/image324.emf"/><Relationship Id="rId3" Type="http://schemas.openxmlformats.org/officeDocument/2006/relationships/oleObject" Target="../embeddings/oleObject329.bin"/><Relationship Id="rId21" Type="http://schemas.openxmlformats.org/officeDocument/2006/relationships/oleObject" Target="../embeddings/oleObject338.bin"/><Relationship Id="rId7" Type="http://schemas.openxmlformats.org/officeDocument/2006/relationships/oleObject" Target="../embeddings/oleObject331.bin"/><Relationship Id="rId12" Type="http://schemas.openxmlformats.org/officeDocument/2006/relationships/image" Target="../media/image321.emf"/><Relationship Id="rId17" Type="http://schemas.openxmlformats.org/officeDocument/2006/relationships/oleObject" Target="../embeddings/oleObject336.bin"/><Relationship Id="rId2" Type="http://schemas.openxmlformats.org/officeDocument/2006/relationships/slideLayout" Target="../slideLayouts/slideLayout1.xml"/><Relationship Id="rId16" Type="http://schemas.openxmlformats.org/officeDocument/2006/relationships/image" Target="../media/image323.emf"/><Relationship Id="rId20" Type="http://schemas.openxmlformats.org/officeDocument/2006/relationships/image" Target="../media/image325.emf"/><Relationship Id="rId1" Type="http://schemas.openxmlformats.org/officeDocument/2006/relationships/vmlDrawing" Target="../drawings/vmlDrawing38.vml"/><Relationship Id="rId6" Type="http://schemas.openxmlformats.org/officeDocument/2006/relationships/image" Target="../media/image318.emf"/><Relationship Id="rId11" Type="http://schemas.openxmlformats.org/officeDocument/2006/relationships/oleObject" Target="../embeddings/oleObject333.bin"/><Relationship Id="rId24" Type="http://schemas.openxmlformats.org/officeDocument/2006/relationships/image" Target="../media/image327.emf"/><Relationship Id="rId5" Type="http://schemas.openxmlformats.org/officeDocument/2006/relationships/oleObject" Target="../embeddings/oleObject330.bin"/><Relationship Id="rId15" Type="http://schemas.openxmlformats.org/officeDocument/2006/relationships/oleObject" Target="../embeddings/oleObject335.bin"/><Relationship Id="rId23" Type="http://schemas.openxmlformats.org/officeDocument/2006/relationships/oleObject" Target="../embeddings/oleObject339.bin"/><Relationship Id="rId10" Type="http://schemas.openxmlformats.org/officeDocument/2006/relationships/image" Target="../media/image320.emf"/><Relationship Id="rId19" Type="http://schemas.openxmlformats.org/officeDocument/2006/relationships/oleObject" Target="../embeddings/oleObject337.bin"/><Relationship Id="rId4" Type="http://schemas.openxmlformats.org/officeDocument/2006/relationships/image" Target="../media/image317.emf"/><Relationship Id="rId9" Type="http://schemas.openxmlformats.org/officeDocument/2006/relationships/oleObject" Target="../embeddings/oleObject332.bin"/><Relationship Id="rId14" Type="http://schemas.openxmlformats.org/officeDocument/2006/relationships/image" Target="../media/image322.emf"/><Relationship Id="rId22" Type="http://schemas.openxmlformats.org/officeDocument/2006/relationships/image" Target="../media/image326.emf"/></Relationships>
</file>

<file path=ppt/slides/_rels/slide4.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28.emf"/><Relationship Id="rId5" Type="http://schemas.openxmlformats.org/officeDocument/2006/relationships/oleObject" Target="../embeddings/oleObject28.bin"/><Relationship Id="rId10" Type="http://schemas.openxmlformats.org/officeDocument/2006/relationships/image" Target="../media/image30.emf"/><Relationship Id="rId4" Type="http://schemas.openxmlformats.org/officeDocument/2006/relationships/image" Target="../media/image27.emf"/><Relationship Id="rId9" Type="http://schemas.openxmlformats.org/officeDocument/2006/relationships/oleObject" Target="../embeddings/oleObject30.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33.emf"/><Relationship Id="rId13" Type="http://schemas.openxmlformats.org/officeDocument/2006/relationships/oleObject" Target="../embeddings/oleObject36.bin"/><Relationship Id="rId3" Type="http://schemas.openxmlformats.org/officeDocument/2006/relationships/oleObject" Target="../embeddings/oleObject31.bin"/><Relationship Id="rId7" Type="http://schemas.openxmlformats.org/officeDocument/2006/relationships/oleObject" Target="../embeddings/oleObject33.bin"/><Relationship Id="rId12" Type="http://schemas.openxmlformats.org/officeDocument/2006/relationships/image" Target="../media/image35.emf"/><Relationship Id="rId2" Type="http://schemas.openxmlformats.org/officeDocument/2006/relationships/slideLayout" Target="../slideLayouts/slideLayout1.xml"/><Relationship Id="rId16" Type="http://schemas.openxmlformats.org/officeDocument/2006/relationships/image" Target="../media/image37.emf"/><Relationship Id="rId1" Type="http://schemas.openxmlformats.org/officeDocument/2006/relationships/vmlDrawing" Target="../drawings/vmlDrawing5.vml"/><Relationship Id="rId6" Type="http://schemas.openxmlformats.org/officeDocument/2006/relationships/image" Target="../media/image32.emf"/><Relationship Id="rId11" Type="http://schemas.openxmlformats.org/officeDocument/2006/relationships/oleObject" Target="../embeddings/oleObject35.bin"/><Relationship Id="rId5" Type="http://schemas.openxmlformats.org/officeDocument/2006/relationships/oleObject" Target="../embeddings/oleObject32.bin"/><Relationship Id="rId15" Type="http://schemas.openxmlformats.org/officeDocument/2006/relationships/oleObject" Target="../embeddings/oleObject37.bin"/><Relationship Id="rId10" Type="http://schemas.openxmlformats.org/officeDocument/2006/relationships/image" Target="../media/image34.emf"/><Relationship Id="rId4" Type="http://schemas.openxmlformats.org/officeDocument/2006/relationships/image" Target="../media/image31.emf"/><Relationship Id="rId9" Type="http://schemas.openxmlformats.org/officeDocument/2006/relationships/oleObject" Target="../embeddings/oleObject34.bin"/><Relationship Id="rId14" Type="http://schemas.openxmlformats.org/officeDocument/2006/relationships/image" Target="../media/image36.emf"/></Relationships>
</file>

<file path=ppt/slides/_rels/slide7.xml.rels><?xml version="1.0" encoding="UTF-8" standalone="yes"?>
<Relationships xmlns="http://schemas.openxmlformats.org/package/2006/relationships"><Relationship Id="rId8" Type="http://schemas.openxmlformats.org/officeDocument/2006/relationships/image" Target="../media/image40.emf"/><Relationship Id="rId13" Type="http://schemas.openxmlformats.org/officeDocument/2006/relationships/oleObject" Target="../embeddings/oleObject43.bin"/><Relationship Id="rId18" Type="http://schemas.openxmlformats.org/officeDocument/2006/relationships/image" Target="../media/image45.emf"/><Relationship Id="rId3" Type="http://schemas.openxmlformats.org/officeDocument/2006/relationships/oleObject" Target="../embeddings/oleObject38.bin"/><Relationship Id="rId21" Type="http://schemas.openxmlformats.org/officeDocument/2006/relationships/oleObject" Target="../embeddings/oleObject47.bin"/><Relationship Id="rId7" Type="http://schemas.openxmlformats.org/officeDocument/2006/relationships/oleObject" Target="../embeddings/oleObject40.bin"/><Relationship Id="rId12" Type="http://schemas.openxmlformats.org/officeDocument/2006/relationships/image" Target="../media/image42.emf"/><Relationship Id="rId17" Type="http://schemas.openxmlformats.org/officeDocument/2006/relationships/oleObject" Target="../embeddings/oleObject45.bin"/><Relationship Id="rId2" Type="http://schemas.openxmlformats.org/officeDocument/2006/relationships/slideLayout" Target="../slideLayouts/slideLayout1.xml"/><Relationship Id="rId16" Type="http://schemas.openxmlformats.org/officeDocument/2006/relationships/image" Target="../media/image44.emf"/><Relationship Id="rId20" Type="http://schemas.openxmlformats.org/officeDocument/2006/relationships/image" Target="../media/image46.emf"/><Relationship Id="rId1" Type="http://schemas.openxmlformats.org/officeDocument/2006/relationships/vmlDrawing" Target="../drawings/vmlDrawing6.vml"/><Relationship Id="rId6" Type="http://schemas.openxmlformats.org/officeDocument/2006/relationships/image" Target="../media/image39.emf"/><Relationship Id="rId11" Type="http://schemas.openxmlformats.org/officeDocument/2006/relationships/oleObject" Target="../embeddings/oleObject42.bin"/><Relationship Id="rId24" Type="http://schemas.openxmlformats.org/officeDocument/2006/relationships/image" Target="../media/image48.emf"/><Relationship Id="rId5" Type="http://schemas.openxmlformats.org/officeDocument/2006/relationships/oleObject" Target="../embeddings/oleObject39.bin"/><Relationship Id="rId15" Type="http://schemas.openxmlformats.org/officeDocument/2006/relationships/oleObject" Target="../embeddings/oleObject44.bin"/><Relationship Id="rId23" Type="http://schemas.openxmlformats.org/officeDocument/2006/relationships/oleObject" Target="../embeddings/oleObject48.bin"/><Relationship Id="rId10" Type="http://schemas.openxmlformats.org/officeDocument/2006/relationships/image" Target="../media/image41.emf"/><Relationship Id="rId19" Type="http://schemas.openxmlformats.org/officeDocument/2006/relationships/oleObject" Target="../embeddings/oleObject46.bin"/><Relationship Id="rId4" Type="http://schemas.openxmlformats.org/officeDocument/2006/relationships/image" Target="../media/image38.png"/><Relationship Id="rId9" Type="http://schemas.openxmlformats.org/officeDocument/2006/relationships/oleObject" Target="../embeddings/oleObject41.bin"/><Relationship Id="rId14" Type="http://schemas.openxmlformats.org/officeDocument/2006/relationships/image" Target="../media/image43.emf"/><Relationship Id="rId22" Type="http://schemas.openxmlformats.org/officeDocument/2006/relationships/image" Target="../media/image47.emf"/></Relationships>
</file>

<file path=ppt/slides/_rels/slide8.xml.rels><?xml version="1.0" encoding="UTF-8" standalone="yes"?>
<Relationships xmlns="http://schemas.openxmlformats.org/package/2006/relationships"><Relationship Id="rId8" Type="http://schemas.openxmlformats.org/officeDocument/2006/relationships/image" Target="../media/image48.emf"/><Relationship Id="rId13" Type="http://schemas.openxmlformats.org/officeDocument/2006/relationships/oleObject" Target="../embeddings/oleObject53.bin"/><Relationship Id="rId3" Type="http://schemas.openxmlformats.org/officeDocument/2006/relationships/oleObject" Target="../embeddings/oleObject49.bin"/><Relationship Id="rId7" Type="http://schemas.openxmlformats.org/officeDocument/2006/relationships/oleObject" Target="../embeddings/oleObject48.bin"/><Relationship Id="rId12" Type="http://schemas.openxmlformats.org/officeDocument/2006/relationships/image" Target="../media/image52.emf"/><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50.emf"/><Relationship Id="rId11" Type="http://schemas.openxmlformats.org/officeDocument/2006/relationships/oleObject" Target="../embeddings/oleObject52.bin"/><Relationship Id="rId5" Type="http://schemas.openxmlformats.org/officeDocument/2006/relationships/oleObject" Target="../embeddings/oleObject50.bin"/><Relationship Id="rId10" Type="http://schemas.openxmlformats.org/officeDocument/2006/relationships/image" Target="../media/image51.emf"/><Relationship Id="rId4" Type="http://schemas.openxmlformats.org/officeDocument/2006/relationships/image" Target="../media/image49.png"/><Relationship Id="rId9" Type="http://schemas.openxmlformats.org/officeDocument/2006/relationships/oleObject" Target="../embeddings/oleObject51.bin"/><Relationship Id="rId14" Type="http://schemas.openxmlformats.org/officeDocument/2006/relationships/image" Target="../media/image53.emf"/></Relationships>
</file>

<file path=ppt/slides/_rels/slide9.xml.rels><?xml version="1.0" encoding="UTF-8" standalone="yes"?>
<Relationships xmlns="http://schemas.openxmlformats.org/package/2006/relationships"><Relationship Id="rId8" Type="http://schemas.openxmlformats.org/officeDocument/2006/relationships/image" Target="../media/image56.emf"/><Relationship Id="rId13" Type="http://schemas.openxmlformats.org/officeDocument/2006/relationships/oleObject" Target="../embeddings/oleObject59.bin"/><Relationship Id="rId18" Type="http://schemas.openxmlformats.org/officeDocument/2006/relationships/image" Target="../media/image61.emf"/><Relationship Id="rId3" Type="http://schemas.openxmlformats.org/officeDocument/2006/relationships/oleObject" Target="../embeddings/oleObject54.bin"/><Relationship Id="rId7" Type="http://schemas.openxmlformats.org/officeDocument/2006/relationships/oleObject" Target="../embeddings/oleObject56.bin"/><Relationship Id="rId12" Type="http://schemas.openxmlformats.org/officeDocument/2006/relationships/image" Target="../media/image58.emf"/><Relationship Id="rId17" Type="http://schemas.openxmlformats.org/officeDocument/2006/relationships/oleObject" Target="../embeddings/oleObject61.bin"/><Relationship Id="rId2" Type="http://schemas.openxmlformats.org/officeDocument/2006/relationships/slideLayout" Target="../slideLayouts/slideLayout1.xml"/><Relationship Id="rId16" Type="http://schemas.openxmlformats.org/officeDocument/2006/relationships/image" Target="../media/image60.emf"/><Relationship Id="rId1" Type="http://schemas.openxmlformats.org/officeDocument/2006/relationships/vmlDrawing" Target="../drawings/vmlDrawing8.vml"/><Relationship Id="rId6" Type="http://schemas.openxmlformats.org/officeDocument/2006/relationships/image" Target="../media/image55.emf"/><Relationship Id="rId11" Type="http://schemas.openxmlformats.org/officeDocument/2006/relationships/oleObject" Target="../embeddings/oleObject58.bin"/><Relationship Id="rId5" Type="http://schemas.openxmlformats.org/officeDocument/2006/relationships/oleObject" Target="../embeddings/oleObject55.bin"/><Relationship Id="rId15" Type="http://schemas.openxmlformats.org/officeDocument/2006/relationships/oleObject" Target="../embeddings/oleObject60.bin"/><Relationship Id="rId10" Type="http://schemas.openxmlformats.org/officeDocument/2006/relationships/image" Target="../media/image57.emf"/><Relationship Id="rId4" Type="http://schemas.openxmlformats.org/officeDocument/2006/relationships/image" Target="../media/image54.emf"/><Relationship Id="rId9" Type="http://schemas.openxmlformats.org/officeDocument/2006/relationships/oleObject" Target="../embeddings/oleObject57.bin"/><Relationship Id="rId14" Type="http://schemas.openxmlformats.org/officeDocument/2006/relationships/image" Target="../media/image5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rot="10800000">
            <a:off x="4876800" y="2438400"/>
            <a:ext cx="100806" cy="1588"/>
          </a:xfrm>
          <a:prstGeom prst="line">
            <a:avLst/>
          </a:prstGeom>
          <a:ln w="381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571587" y="312593"/>
            <a:ext cx="3848426" cy="646331"/>
          </a:xfrm>
          <a:prstGeom prst="rect">
            <a:avLst/>
          </a:prstGeom>
          <a:noFill/>
        </p:spPr>
        <p:txBody>
          <a:bodyPr wrap="none" rtlCol="0">
            <a:spAutoFit/>
          </a:bodyPr>
          <a:lstStyle/>
          <a:p>
            <a:pPr algn="ctr"/>
            <a:r>
              <a:rPr lang="en-US" sz="3600" dirty="0">
                <a:solidFill>
                  <a:srgbClr val="FF0000"/>
                </a:solidFill>
                <a:latin typeface="Times New Roman" panose="02020603050405020304" pitchFamily="18" charset="0"/>
                <a:cs typeface="Times New Roman" panose="02020603050405020304" pitchFamily="18" charset="0"/>
              </a:rPr>
              <a:t>BOMB PARADOX</a:t>
            </a:r>
          </a:p>
        </p:txBody>
      </p:sp>
      <p:sp>
        <p:nvSpPr>
          <p:cNvPr id="5" name="TextBox 4"/>
          <p:cNvSpPr txBox="1"/>
          <p:nvPr/>
        </p:nvSpPr>
        <p:spPr>
          <a:xfrm>
            <a:off x="390524" y="1121688"/>
            <a:ext cx="3438525" cy="5016758"/>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 stationary bomb is attached to a nub-shaped detonator that will blow the bomb when depressed.  The length of the nub is “</a:t>
            </a:r>
            <a:r>
              <a:rPr lang="en-US" sz="2000" dirty="0" err="1">
                <a:latin typeface="Times New Roman" panose="02020603050405020304" pitchFamily="18" charset="0"/>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 units.  A firing pin needed to ignite the bomb is located at the bottom of a well-shaped activator.  The well’s depth is “2d.”  Both pieces, WHILE STATIONARY, are shown to the right.</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At some point, the well-shaped activator is accelerated to a velocity “</a:t>
            </a:r>
            <a:r>
              <a:rPr lang="en-US" sz="2000" dirty="0" err="1">
                <a:latin typeface="Times New Roman" panose="02020603050405020304" pitchFamily="18" charset="0"/>
                <a:cs typeface="Times New Roman" panose="02020603050405020304" pitchFamily="18" charset="0"/>
              </a:rPr>
              <a:t>v</a:t>
            </a:r>
            <a:r>
              <a:rPr lang="en-US" sz="2000" dirty="0">
                <a:latin typeface="Times New Roman" panose="02020603050405020304" pitchFamily="18" charset="0"/>
                <a:cs typeface="Times New Roman" panose="02020603050405020304" pitchFamily="18" charset="0"/>
              </a:rPr>
              <a:t>.”  As presented, will the bomb go off?</a:t>
            </a:r>
          </a:p>
        </p:txBody>
      </p:sp>
      <p:sp>
        <p:nvSpPr>
          <p:cNvPr id="10" name="Rectangle 9"/>
          <p:cNvSpPr/>
          <p:nvPr/>
        </p:nvSpPr>
        <p:spPr>
          <a:xfrm>
            <a:off x="8077200" y="1524000"/>
            <a:ext cx="914400" cy="1828800"/>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391400" y="2362200"/>
            <a:ext cx="685800" cy="228600"/>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6" name="Object 2"/>
          <p:cNvGraphicFramePr>
            <a:graphicFrameLocks noChangeAspect="1"/>
          </p:cNvGraphicFramePr>
          <p:nvPr>
            <p:extLst>
              <p:ext uri="{D42A27DB-BD31-4B8C-83A1-F6EECF244321}">
                <p14:modId xmlns:p14="http://schemas.microsoft.com/office/powerpoint/2010/main" val="4180676774"/>
              </p:ext>
            </p:extLst>
          </p:nvPr>
        </p:nvGraphicFramePr>
        <p:xfrm>
          <a:off x="8343900" y="3124200"/>
          <a:ext cx="723900" cy="431800"/>
        </p:xfrm>
        <a:graphic>
          <a:graphicData uri="http://schemas.openxmlformats.org/presentationml/2006/ole">
            <mc:AlternateContent xmlns:mc="http://schemas.openxmlformats.org/markup-compatibility/2006">
              <mc:Choice xmlns:v="urn:schemas-microsoft-com:vml" Requires="v">
                <p:oleObj spid="_x0000_s3392" name="Equation" r:id="rId3" imgW="723900" imgH="431800" progId="Equation.DSMT4">
                  <p:embed/>
                </p:oleObj>
              </mc:Choice>
              <mc:Fallback>
                <p:oleObj name="Equation" r:id="rId3" imgW="723900" imgH="431800" progId="Equation.DSMT4">
                  <p:embed/>
                  <p:pic>
                    <p:nvPicPr>
                      <p:cNvPr id="0" name="Picture 4"/>
                      <p:cNvPicPr>
                        <a:picLocks noChangeAspect="1" noChangeArrowheads="1"/>
                      </p:cNvPicPr>
                      <p:nvPr/>
                    </p:nvPicPr>
                    <p:blipFill>
                      <a:blip r:embed="rId4"/>
                      <a:srcRect/>
                      <a:stretch>
                        <a:fillRect/>
                      </a:stretch>
                    </p:blipFill>
                    <p:spPr bwMode="auto">
                      <a:xfrm>
                        <a:off x="8343900" y="3124200"/>
                        <a:ext cx="723900" cy="43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7" name="Object 2"/>
          <p:cNvGraphicFramePr>
            <a:graphicFrameLocks noChangeAspect="1"/>
          </p:cNvGraphicFramePr>
          <p:nvPr>
            <p:extLst>
              <p:ext uri="{D42A27DB-BD31-4B8C-83A1-F6EECF244321}">
                <p14:modId xmlns:p14="http://schemas.microsoft.com/office/powerpoint/2010/main" val="778700056"/>
              </p:ext>
            </p:extLst>
          </p:nvPr>
        </p:nvGraphicFramePr>
        <p:xfrm>
          <a:off x="7454900" y="2362200"/>
          <a:ext cx="622300" cy="165100"/>
        </p:xfrm>
        <a:graphic>
          <a:graphicData uri="http://schemas.openxmlformats.org/presentationml/2006/ole">
            <mc:AlternateContent xmlns:mc="http://schemas.openxmlformats.org/markup-compatibility/2006">
              <mc:Choice xmlns:v="urn:schemas-microsoft-com:vml" Requires="v">
                <p:oleObj spid="_x0000_s3393" name="Equation" r:id="rId5" imgW="622300" imgH="165100" progId="Equation.DSMT4">
                  <p:embed/>
                </p:oleObj>
              </mc:Choice>
              <mc:Fallback>
                <p:oleObj name="Equation" r:id="rId5" imgW="622300" imgH="165100" progId="Equation.DSMT4">
                  <p:embed/>
                  <p:pic>
                    <p:nvPicPr>
                      <p:cNvPr id="0" name="Picture 5"/>
                      <p:cNvPicPr>
                        <a:picLocks noChangeAspect="1" noChangeArrowheads="1"/>
                      </p:cNvPicPr>
                      <p:nvPr/>
                    </p:nvPicPr>
                    <p:blipFill>
                      <a:blip r:embed="rId6"/>
                      <a:srcRect/>
                      <a:stretch>
                        <a:fillRect/>
                      </a:stretch>
                    </p:blipFill>
                    <p:spPr bwMode="auto">
                      <a:xfrm>
                        <a:off x="7454900" y="2362200"/>
                        <a:ext cx="6223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8" name="Freeform 17"/>
          <p:cNvSpPr/>
          <p:nvPr/>
        </p:nvSpPr>
        <p:spPr>
          <a:xfrm>
            <a:off x="3905250" y="1828800"/>
            <a:ext cx="2343150" cy="1295400"/>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5" name="Object 2"/>
          <p:cNvGraphicFramePr>
            <a:graphicFrameLocks noChangeAspect="1"/>
          </p:cNvGraphicFramePr>
          <p:nvPr>
            <p:extLst>
              <p:ext uri="{D42A27DB-BD31-4B8C-83A1-F6EECF244321}">
                <p14:modId xmlns:p14="http://schemas.microsoft.com/office/powerpoint/2010/main" val="3420485051"/>
              </p:ext>
            </p:extLst>
          </p:nvPr>
        </p:nvGraphicFramePr>
        <p:xfrm>
          <a:off x="4032250" y="2863850"/>
          <a:ext cx="1346200" cy="203200"/>
        </p:xfrm>
        <a:graphic>
          <a:graphicData uri="http://schemas.openxmlformats.org/presentationml/2006/ole">
            <mc:AlternateContent xmlns:mc="http://schemas.openxmlformats.org/markup-compatibility/2006">
              <mc:Choice xmlns:v="urn:schemas-microsoft-com:vml" Requires="v">
                <p:oleObj spid="_x0000_s3394" name="Equation" r:id="rId7" imgW="1346200" imgH="203200" progId="Equation.DSMT4">
                  <p:embed/>
                </p:oleObj>
              </mc:Choice>
              <mc:Fallback>
                <p:oleObj name="Equation" r:id="rId7" imgW="1346200" imgH="203200" progId="Equation.DSMT4">
                  <p:embed/>
                  <p:pic>
                    <p:nvPicPr>
                      <p:cNvPr id="0" name="Picture 3"/>
                      <p:cNvPicPr>
                        <a:picLocks noChangeAspect="1" noChangeArrowheads="1"/>
                      </p:cNvPicPr>
                      <p:nvPr/>
                    </p:nvPicPr>
                    <p:blipFill>
                      <a:blip r:embed="rId8"/>
                      <a:srcRect/>
                      <a:stretch>
                        <a:fillRect/>
                      </a:stretch>
                    </p:blipFill>
                    <p:spPr bwMode="auto">
                      <a:xfrm>
                        <a:off x="4032250" y="2863850"/>
                        <a:ext cx="1346200" cy="20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0" name="Rectangle 19"/>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8765847" y="6477000"/>
            <a:ext cx="348172" cy="276999"/>
          </a:xfrm>
          <a:prstGeom prst="rect">
            <a:avLst/>
          </a:prstGeom>
          <a:noFill/>
        </p:spPr>
        <p:txBody>
          <a:bodyPr wrap="none" rtlCol="0">
            <a:spAutoFit/>
          </a:bodyPr>
          <a:lstStyle/>
          <a:p>
            <a:r>
              <a:rPr lang="en-US" sz="1200" dirty="0"/>
              <a:t>1.)</a:t>
            </a:r>
          </a:p>
        </p:txBody>
      </p:sp>
      <p:cxnSp>
        <p:nvCxnSpPr>
          <p:cNvPr id="25" name="Straight Arrow Connector 24"/>
          <p:cNvCxnSpPr/>
          <p:nvPr/>
        </p:nvCxnSpPr>
        <p:spPr>
          <a:xfrm>
            <a:off x="7391400" y="2863850"/>
            <a:ext cx="685800" cy="1588"/>
          </a:xfrm>
          <a:prstGeom prst="straightConnector1">
            <a:avLst/>
          </a:prstGeom>
          <a:ln w="12700" cap="flat" cmpd="sng" algn="ctr">
            <a:solidFill>
              <a:schemeClr val="tx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aphicFrame>
        <p:nvGraphicFramePr>
          <p:cNvPr id="26" name="Object 2"/>
          <p:cNvGraphicFramePr>
            <a:graphicFrameLocks noChangeAspect="1"/>
          </p:cNvGraphicFramePr>
          <p:nvPr>
            <p:extLst>
              <p:ext uri="{D42A27DB-BD31-4B8C-83A1-F6EECF244321}">
                <p14:modId xmlns:p14="http://schemas.microsoft.com/office/powerpoint/2010/main" val="3777304532"/>
              </p:ext>
            </p:extLst>
          </p:nvPr>
        </p:nvGraphicFramePr>
        <p:xfrm>
          <a:off x="7696200" y="2895600"/>
          <a:ext cx="127000" cy="165100"/>
        </p:xfrm>
        <a:graphic>
          <a:graphicData uri="http://schemas.openxmlformats.org/presentationml/2006/ole">
            <mc:AlternateContent xmlns:mc="http://schemas.openxmlformats.org/markup-compatibility/2006">
              <mc:Choice xmlns:v="urn:schemas-microsoft-com:vml" Requires="v">
                <p:oleObj spid="_x0000_s3395" name="Equation" r:id="rId9" imgW="127000" imgH="165100" progId="Equation.DSMT4">
                  <p:embed/>
                </p:oleObj>
              </mc:Choice>
              <mc:Fallback>
                <p:oleObj name="Equation" r:id="rId9" imgW="127000" imgH="165100" progId="Equation.DSMT4">
                  <p:embed/>
                  <p:pic>
                    <p:nvPicPr>
                      <p:cNvPr id="0" name="Picture 11"/>
                      <p:cNvPicPr>
                        <a:picLocks noChangeAspect="1" noChangeArrowheads="1"/>
                      </p:cNvPicPr>
                      <p:nvPr/>
                    </p:nvPicPr>
                    <p:blipFill>
                      <a:blip r:embed="rId10"/>
                      <a:srcRect/>
                      <a:stretch>
                        <a:fillRect/>
                      </a:stretch>
                    </p:blipFill>
                    <p:spPr bwMode="auto">
                      <a:xfrm>
                        <a:off x="7696200" y="2895600"/>
                        <a:ext cx="1270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27" name="Straight Arrow Connector 26"/>
          <p:cNvCxnSpPr/>
          <p:nvPr/>
        </p:nvCxnSpPr>
        <p:spPr>
          <a:xfrm>
            <a:off x="4876800" y="3351212"/>
            <a:ext cx="1371600" cy="1588"/>
          </a:xfrm>
          <a:prstGeom prst="straightConnector1">
            <a:avLst/>
          </a:prstGeom>
          <a:ln w="12700" cap="flat" cmpd="sng" algn="ctr">
            <a:solidFill>
              <a:schemeClr val="tx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aphicFrame>
        <p:nvGraphicFramePr>
          <p:cNvPr id="29" name="Object 2"/>
          <p:cNvGraphicFramePr>
            <a:graphicFrameLocks noChangeAspect="1"/>
          </p:cNvGraphicFramePr>
          <p:nvPr>
            <p:extLst>
              <p:ext uri="{D42A27DB-BD31-4B8C-83A1-F6EECF244321}">
                <p14:modId xmlns:p14="http://schemas.microsoft.com/office/powerpoint/2010/main" val="413756887"/>
              </p:ext>
            </p:extLst>
          </p:nvPr>
        </p:nvGraphicFramePr>
        <p:xfrm>
          <a:off x="5448300" y="3429000"/>
          <a:ext cx="203200" cy="165100"/>
        </p:xfrm>
        <a:graphic>
          <a:graphicData uri="http://schemas.openxmlformats.org/presentationml/2006/ole">
            <mc:AlternateContent xmlns:mc="http://schemas.openxmlformats.org/markup-compatibility/2006">
              <mc:Choice xmlns:v="urn:schemas-microsoft-com:vml" Requires="v">
                <p:oleObj spid="_x0000_s3396" name="Equation" r:id="rId11" imgW="203200" imgH="165100" progId="Equation.DSMT4">
                  <p:embed/>
                </p:oleObj>
              </mc:Choice>
              <mc:Fallback>
                <p:oleObj name="Equation" r:id="rId11" imgW="203200" imgH="165100" progId="Equation.DSMT4">
                  <p:embed/>
                  <p:pic>
                    <p:nvPicPr>
                      <p:cNvPr id="0" name="Picture 12"/>
                      <p:cNvPicPr>
                        <a:picLocks noChangeAspect="1" noChangeArrowheads="1"/>
                      </p:cNvPicPr>
                      <p:nvPr/>
                    </p:nvPicPr>
                    <p:blipFill>
                      <a:blip r:embed="rId12"/>
                      <a:srcRect/>
                      <a:stretch>
                        <a:fillRect/>
                      </a:stretch>
                    </p:blipFill>
                    <p:spPr bwMode="auto">
                      <a:xfrm>
                        <a:off x="5448300" y="3429000"/>
                        <a:ext cx="2032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0" name="Object 2"/>
          <p:cNvGraphicFramePr>
            <a:graphicFrameLocks noChangeAspect="1"/>
          </p:cNvGraphicFramePr>
          <p:nvPr>
            <p:extLst>
              <p:ext uri="{D42A27DB-BD31-4B8C-83A1-F6EECF244321}">
                <p14:modId xmlns:p14="http://schemas.microsoft.com/office/powerpoint/2010/main" val="640315170"/>
              </p:ext>
            </p:extLst>
          </p:nvPr>
        </p:nvGraphicFramePr>
        <p:xfrm>
          <a:off x="4495800" y="2260600"/>
          <a:ext cx="381000" cy="330200"/>
        </p:xfrm>
        <a:graphic>
          <a:graphicData uri="http://schemas.openxmlformats.org/presentationml/2006/ole">
            <mc:AlternateContent xmlns:mc="http://schemas.openxmlformats.org/markup-compatibility/2006">
              <mc:Choice xmlns:v="urn:schemas-microsoft-com:vml" Requires="v">
                <p:oleObj spid="_x0000_s3397" name="Equation" r:id="rId13" imgW="381000" imgH="330200" progId="Equation.DSMT4">
                  <p:embed/>
                </p:oleObj>
              </mc:Choice>
              <mc:Fallback>
                <p:oleObj name="Equation" r:id="rId13" imgW="381000" imgH="330200" progId="Equation.DSMT4">
                  <p:embed/>
                  <p:pic>
                    <p:nvPicPr>
                      <p:cNvPr id="0" name="Picture 13"/>
                      <p:cNvPicPr>
                        <a:picLocks noChangeAspect="1" noChangeArrowheads="1"/>
                      </p:cNvPicPr>
                      <p:nvPr/>
                    </p:nvPicPr>
                    <p:blipFill>
                      <a:blip r:embed="rId14"/>
                      <a:srcRect/>
                      <a:stretch>
                        <a:fillRect/>
                      </a:stretch>
                    </p:blipFill>
                    <p:spPr bwMode="auto">
                      <a:xfrm>
                        <a:off x="4495800" y="2260600"/>
                        <a:ext cx="381000" cy="33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Rectangle 113"/>
          <p:cNvSpPr/>
          <p:nvPr/>
        </p:nvSpPr>
        <p:spPr>
          <a:xfrm>
            <a:off x="8229600" y="3272617"/>
            <a:ext cx="302208" cy="100736"/>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Freeform 91"/>
          <p:cNvSpPr/>
          <p:nvPr/>
        </p:nvSpPr>
        <p:spPr>
          <a:xfrm>
            <a:off x="7871229" y="421500"/>
            <a:ext cx="377760" cy="570838"/>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a:off x="8249689" y="656550"/>
            <a:ext cx="302208" cy="100736"/>
          </a:xfrm>
          <a:prstGeom prst="rect">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Rectangle 122"/>
          <p:cNvSpPr/>
          <p:nvPr/>
        </p:nvSpPr>
        <p:spPr>
          <a:xfrm>
            <a:off x="8243521" y="1893365"/>
            <a:ext cx="214679" cy="100736"/>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11420" y="95566"/>
            <a:ext cx="7114905"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We are going to do things in pieces to make the final space-time diagram more understandable.  To start, the space-time diagram below tracks the world-line of the </a:t>
            </a:r>
            <a:r>
              <a:rPr lang="en-US" i="1" dirty="0">
                <a:latin typeface="Times New Roman" panose="02020603050405020304" pitchFamily="18" charset="0"/>
                <a:cs typeface="Times New Roman" panose="02020603050405020304" pitchFamily="18" charset="0"/>
              </a:rPr>
              <a:t>nub-end of the detonator</a:t>
            </a:r>
            <a:r>
              <a:rPr lang="en-US" dirty="0">
                <a:latin typeface="Times New Roman" panose="02020603050405020304" pitchFamily="18" charset="0"/>
                <a:cs typeface="Times New Roman" panose="02020603050405020304" pitchFamily="18" charset="0"/>
              </a:rPr>
              <a:t>, assumed “stationary” in this frame of reference, as that point proceeds through time. </a:t>
            </a:r>
          </a:p>
        </p:txBody>
      </p:sp>
      <p:cxnSp>
        <p:nvCxnSpPr>
          <p:cNvPr id="97" name="Straight Connector 96"/>
          <p:cNvCxnSpPr/>
          <p:nvPr/>
        </p:nvCxnSpPr>
        <p:spPr>
          <a:xfrm>
            <a:off x="1106913" y="6250782"/>
            <a:ext cx="7545388" cy="1588"/>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rot="5400000">
            <a:off x="5466585" y="6262291"/>
            <a:ext cx="123034" cy="158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117" name="Object 2"/>
          <p:cNvGraphicFramePr>
            <a:graphicFrameLocks noChangeAspect="1"/>
          </p:cNvGraphicFramePr>
          <p:nvPr>
            <p:extLst>
              <p:ext uri="{D42A27DB-BD31-4B8C-83A1-F6EECF244321}">
                <p14:modId xmlns:p14="http://schemas.microsoft.com/office/powerpoint/2010/main" val="1632222591"/>
              </p:ext>
            </p:extLst>
          </p:nvPr>
        </p:nvGraphicFramePr>
        <p:xfrm>
          <a:off x="5465397" y="6413500"/>
          <a:ext cx="127000" cy="165100"/>
        </p:xfrm>
        <a:graphic>
          <a:graphicData uri="http://schemas.openxmlformats.org/presentationml/2006/ole">
            <mc:AlternateContent xmlns:mc="http://schemas.openxmlformats.org/markup-compatibility/2006">
              <mc:Choice xmlns:v="urn:schemas-microsoft-com:vml" Requires="v">
                <p:oleObj spid="_x0000_s44834" name="Equation" r:id="rId3" imgW="127000" imgH="165100" progId="Equation.DSMT4">
                  <p:embed/>
                </p:oleObj>
              </mc:Choice>
              <mc:Fallback>
                <p:oleObj name="Equation" r:id="rId3" imgW="127000" imgH="165100" progId="Equation.DSMT4">
                  <p:embed/>
                  <p:pic>
                    <p:nvPicPr>
                      <p:cNvPr id="0" name="Picture 2"/>
                      <p:cNvPicPr>
                        <a:picLocks noChangeAspect="1" noChangeArrowheads="1"/>
                      </p:cNvPicPr>
                      <p:nvPr/>
                    </p:nvPicPr>
                    <p:blipFill>
                      <a:blip r:embed="rId4"/>
                      <a:srcRect/>
                      <a:stretch>
                        <a:fillRect/>
                      </a:stretch>
                    </p:blipFill>
                    <p:spPr bwMode="auto">
                      <a:xfrm>
                        <a:off x="5465397" y="6413500"/>
                        <a:ext cx="1270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63" name="Straight Connector 62"/>
          <p:cNvCxnSpPr/>
          <p:nvPr/>
        </p:nvCxnSpPr>
        <p:spPr>
          <a:xfrm rot="5400000">
            <a:off x="1501007" y="6243244"/>
            <a:ext cx="123034" cy="158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69" name="Object 2"/>
          <p:cNvGraphicFramePr>
            <a:graphicFrameLocks noChangeAspect="1"/>
          </p:cNvGraphicFramePr>
          <p:nvPr>
            <p:extLst>
              <p:ext uri="{D42A27DB-BD31-4B8C-83A1-F6EECF244321}">
                <p14:modId xmlns:p14="http://schemas.microsoft.com/office/powerpoint/2010/main" val="607587534"/>
              </p:ext>
            </p:extLst>
          </p:nvPr>
        </p:nvGraphicFramePr>
        <p:xfrm>
          <a:off x="1411713" y="6388100"/>
          <a:ext cx="215900" cy="165100"/>
        </p:xfrm>
        <a:graphic>
          <a:graphicData uri="http://schemas.openxmlformats.org/presentationml/2006/ole">
            <mc:AlternateContent xmlns:mc="http://schemas.openxmlformats.org/markup-compatibility/2006">
              <mc:Choice xmlns:v="urn:schemas-microsoft-com:vml" Requires="v">
                <p:oleObj spid="_x0000_s44835" name="Equation" r:id="rId5" imgW="215900" imgH="165100" progId="Equation.DSMT4">
                  <p:embed/>
                </p:oleObj>
              </mc:Choice>
              <mc:Fallback>
                <p:oleObj name="Equation" r:id="rId5" imgW="215900" imgH="165100" progId="Equation.DSMT4">
                  <p:embed/>
                  <p:pic>
                    <p:nvPicPr>
                      <p:cNvPr id="0" name="Picture 3"/>
                      <p:cNvPicPr>
                        <a:picLocks noChangeAspect="1" noChangeArrowheads="1"/>
                      </p:cNvPicPr>
                      <p:nvPr/>
                    </p:nvPicPr>
                    <p:blipFill>
                      <a:blip r:embed="rId6"/>
                      <a:srcRect/>
                      <a:stretch>
                        <a:fillRect/>
                      </a:stretch>
                    </p:blipFill>
                    <p:spPr bwMode="auto">
                      <a:xfrm>
                        <a:off x="1411713" y="6388100"/>
                        <a:ext cx="2159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4" name="Rectangle 8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8686800" y="6477000"/>
            <a:ext cx="426168" cy="276999"/>
          </a:xfrm>
          <a:prstGeom prst="rect">
            <a:avLst/>
          </a:prstGeom>
          <a:noFill/>
        </p:spPr>
        <p:txBody>
          <a:bodyPr wrap="none" rtlCol="0">
            <a:spAutoFit/>
          </a:bodyPr>
          <a:lstStyle/>
          <a:p>
            <a:r>
              <a:rPr lang="en-US" sz="1200" dirty="0"/>
              <a:t>10.)</a:t>
            </a:r>
          </a:p>
        </p:txBody>
      </p:sp>
      <p:grpSp>
        <p:nvGrpSpPr>
          <p:cNvPr id="2" name="Group 82"/>
          <p:cNvGrpSpPr/>
          <p:nvPr/>
        </p:nvGrpSpPr>
        <p:grpSpPr>
          <a:xfrm>
            <a:off x="7723188" y="228600"/>
            <a:ext cx="407512" cy="117868"/>
            <a:chOff x="5086350" y="1070372"/>
            <a:chExt cx="708024" cy="204788"/>
          </a:xfrm>
        </p:grpSpPr>
        <p:cxnSp>
          <p:nvCxnSpPr>
            <p:cNvPr id="82" name="Straight Arrow Connector 81"/>
            <p:cNvCxnSpPr/>
            <p:nvPr/>
          </p:nvCxnSpPr>
          <p:spPr>
            <a:xfrm>
              <a:off x="5184774" y="1273572"/>
              <a:ext cx="6096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86" name="Object 2"/>
            <p:cNvGraphicFramePr>
              <a:graphicFrameLocks noChangeAspect="1"/>
            </p:cNvGraphicFramePr>
            <p:nvPr/>
          </p:nvGraphicFramePr>
          <p:xfrm>
            <a:off x="5086350" y="1070372"/>
            <a:ext cx="622300" cy="203200"/>
          </p:xfrm>
          <a:graphic>
            <a:graphicData uri="http://schemas.openxmlformats.org/presentationml/2006/ole">
              <mc:AlternateContent xmlns:mc="http://schemas.openxmlformats.org/markup-compatibility/2006">
                <mc:Choice xmlns:v="urn:schemas-microsoft-com:vml" Requires="v">
                  <p:oleObj spid="_x0000_s44836" name="Equation" r:id="rId7" imgW="622300" imgH="203200" progId="Equation.DSMT4">
                    <p:embed/>
                  </p:oleObj>
                </mc:Choice>
                <mc:Fallback>
                  <p:oleObj name="Equation" r:id="rId7" imgW="622300" imgH="2032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86350" y="1070372"/>
                          <a:ext cx="622300" cy="20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
        <p:nvSpPr>
          <p:cNvPr id="100" name="Rectangle 99"/>
          <p:cNvSpPr/>
          <p:nvPr/>
        </p:nvSpPr>
        <p:spPr>
          <a:xfrm>
            <a:off x="8458200" y="287185"/>
            <a:ext cx="402944" cy="805888"/>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4" name="Straight Connector 103"/>
          <p:cNvCxnSpPr/>
          <p:nvPr/>
        </p:nvCxnSpPr>
        <p:spPr>
          <a:xfrm rot="5400000">
            <a:off x="8199671" y="706568"/>
            <a:ext cx="100736" cy="700"/>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11" name="Freeform 110"/>
          <p:cNvSpPr/>
          <p:nvPr/>
        </p:nvSpPr>
        <p:spPr>
          <a:xfrm>
            <a:off x="8040722" y="3048000"/>
            <a:ext cx="377760" cy="570838"/>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a:off x="8458200" y="2895600"/>
            <a:ext cx="402944" cy="805888"/>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6" name="Straight Connector 115"/>
          <p:cNvCxnSpPr/>
          <p:nvPr/>
        </p:nvCxnSpPr>
        <p:spPr>
          <a:xfrm rot="5400000">
            <a:off x="8196682" y="3322635"/>
            <a:ext cx="100736" cy="700"/>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9" name="Freeform 118"/>
          <p:cNvSpPr/>
          <p:nvPr/>
        </p:nvSpPr>
        <p:spPr>
          <a:xfrm>
            <a:off x="8001000" y="1658315"/>
            <a:ext cx="377760" cy="570838"/>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0" name="Straight Connector 119"/>
          <p:cNvCxnSpPr/>
          <p:nvPr/>
        </p:nvCxnSpPr>
        <p:spPr>
          <a:xfrm>
            <a:off x="8454260" y="1658315"/>
            <a:ext cx="700" cy="182006"/>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rot="16200000" flipH="1">
            <a:off x="8354574" y="2130986"/>
            <a:ext cx="201472" cy="700"/>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2" name="Rectangle 121"/>
          <p:cNvSpPr/>
          <p:nvPr/>
        </p:nvSpPr>
        <p:spPr>
          <a:xfrm>
            <a:off x="8434602" y="1524000"/>
            <a:ext cx="402944" cy="805888"/>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3" name="Straight Connector 132"/>
          <p:cNvCxnSpPr/>
          <p:nvPr/>
        </p:nvCxnSpPr>
        <p:spPr>
          <a:xfrm>
            <a:off x="3545313" y="5486400"/>
            <a:ext cx="1981200" cy="1588"/>
          </a:xfrm>
          <a:prstGeom prst="line">
            <a:avLst/>
          </a:prstGeom>
          <a:ln w="190500" cap="flat" cmpd="sng" algn="ctr">
            <a:solidFill>
              <a:srgbClr val="3366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138" name="Object 2"/>
          <p:cNvGraphicFramePr>
            <a:graphicFrameLocks noChangeAspect="1"/>
          </p:cNvGraphicFramePr>
          <p:nvPr>
            <p:extLst>
              <p:ext uri="{D42A27DB-BD31-4B8C-83A1-F6EECF244321}">
                <p14:modId xmlns:p14="http://schemas.microsoft.com/office/powerpoint/2010/main" val="1364673496"/>
              </p:ext>
            </p:extLst>
          </p:nvPr>
        </p:nvGraphicFramePr>
        <p:xfrm>
          <a:off x="457200" y="3276600"/>
          <a:ext cx="2984500" cy="812800"/>
        </p:xfrm>
        <a:graphic>
          <a:graphicData uri="http://schemas.openxmlformats.org/presentationml/2006/ole">
            <mc:AlternateContent xmlns:mc="http://schemas.openxmlformats.org/markup-compatibility/2006">
              <mc:Choice xmlns:v="urn:schemas-microsoft-com:vml" Requires="v">
                <p:oleObj spid="_x0000_s44837" name="Equation" r:id="rId9" imgW="2984500" imgH="812800" progId="Equation.DSMT4">
                  <p:embed/>
                </p:oleObj>
              </mc:Choice>
              <mc:Fallback>
                <p:oleObj name="Equation" r:id="rId9" imgW="2984500" imgH="812800" progId="Equation.DSMT4">
                  <p:embed/>
                  <p:pic>
                    <p:nvPicPr>
                      <p:cNvPr id="0" name="Picture 13"/>
                      <p:cNvPicPr>
                        <a:picLocks noChangeAspect="1" noChangeArrowheads="1"/>
                      </p:cNvPicPr>
                      <p:nvPr/>
                    </p:nvPicPr>
                    <p:blipFill>
                      <a:blip r:embed="rId10"/>
                      <a:srcRect/>
                      <a:stretch>
                        <a:fillRect/>
                      </a:stretch>
                    </p:blipFill>
                    <p:spPr bwMode="auto">
                      <a:xfrm>
                        <a:off x="457200" y="3276600"/>
                        <a:ext cx="2984500" cy="81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44" name="Object 2"/>
          <p:cNvGraphicFramePr>
            <a:graphicFrameLocks noChangeAspect="1"/>
          </p:cNvGraphicFramePr>
          <p:nvPr>
            <p:extLst>
              <p:ext uri="{D42A27DB-BD31-4B8C-83A1-F6EECF244321}">
                <p14:modId xmlns:p14="http://schemas.microsoft.com/office/powerpoint/2010/main" val="1422808386"/>
              </p:ext>
            </p:extLst>
          </p:nvPr>
        </p:nvGraphicFramePr>
        <p:xfrm>
          <a:off x="8588801" y="6350000"/>
          <a:ext cx="127000" cy="127000"/>
        </p:xfrm>
        <a:graphic>
          <a:graphicData uri="http://schemas.openxmlformats.org/presentationml/2006/ole">
            <mc:AlternateContent xmlns:mc="http://schemas.openxmlformats.org/markup-compatibility/2006">
              <mc:Choice xmlns:v="urn:schemas-microsoft-com:vml" Requires="v">
                <p:oleObj spid="_x0000_s44838" name="Equation" r:id="rId11" imgW="127000" imgH="127000" progId="Equation.DSMT4">
                  <p:embed/>
                </p:oleObj>
              </mc:Choice>
              <mc:Fallback>
                <p:oleObj name="Equation" r:id="rId11" imgW="127000" imgH="127000" progId="Equation.DSMT4">
                  <p:embed/>
                  <p:pic>
                    <p:nvPicPr>
                      <p:cNvPr id="0" name="Picture 17"/>
                      <p:cNvPicPr>
                        <a:picLocks noChangeAspect="1" noChangeArrowheads="1"/>
                      </p:cNvPicPr>
                      <p:nvPr/>
                    </p:nvPicPr>
                    <p:blipFill>
                      <a:blip r:embed="rId12"/>
                      <a:srcRect/>
                      <a:stretch>
                        <a:fillRect/>
                      </a:stretch>
                    </p:blipFill>
                    <p:spPr bwMode="auto">
                      <a:xfrm>
                        <a:off x="8588801" y="6350000"/>
                        <a:ext cx="127000" cy="12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47" name="Object 2"/>
          <p:cNvGraphicFramePr>
            <a:graphicFrameLocks noChangeAspect="1"/>
          </p:cNvGraphicFramePr>
          <p:nvPr>
            <p:extLst>
              <p:ext uri="{D42A27DB-BD31-4B8C-83A1-F6EECF244321}">
                <p14:modId xmlns:p14="http://schemas.microsoft.com/office/powerpoint/2010/main" val="823408761"/>
              </p:ext>
            </p:extLst>
          </p:nvPr>
        </p:nvGraphicFramePr>
        <p:xfrm>
          <a:off x="3340100" y="1308100"/>
          <a:ext cx="165100" cy="139700"/>
        </p:xfrm>
        <a:graphic>
          <a:graphicData uri="http://schemas.openxmlformats.org/presentationml/2006/ole">
            <mc:AlternateContent xmlns:mc="http://schemas.openxmlformats.org/markup-compatibility/2006">
              <mc:Choice xmlns:v="urn:schemas-microsoft-com:vml" Requires="v">
                <p:oleObj spid="_x0000_s44839" name="Equation" r:id="rId13" imgW="165100" imgH="139700" progId="Equation.DSMT4">
                  <p:embed/>
                </p:oleObj>
              </mc:Choice>
              <mc:Fallback>
                <p:oleObj name="Equation" r:id="rId13" imgW="165100" imgH="139700" progId="Equation.DSMT4">
                  <p:embed/>
                  <p:pic>
                    <p:nvPicPr>
                      <p:cNvPr id="0" name="Picture 19"/>
                      <p:cNvPicPr>
                        <a:picLocks noChangeAspect="1" noChangeArrowheads="1"/>
                      </p:cNvPicPr>
                      <p:nvPr/>
                    </p:nvPicPr>
                    <p:blipFill>
                      <a:blip r:embed="rId14"/>
                      <a:srcRect/>
                      <a:stretch>
                        <a:fillRect/>
                      </a:stretch>
                    </p:blipFill>
                    <p:spPr bwMode="auto">
                      <a:xfrm>
                        <a:off x="3340100" y="1308100"/>
                        <a:ext cx="165100" cy="13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8" name="Object 2"/>
          <p:cNvGraphicFramePr>
            <a:graphicFrameLocks noChangeAspect="1"/>
          </p:cNvGraphicFramePr>
          <p:nvPr>
            <p:extLst>
              <p:ext uri="{D42A27DB-BD31-4B8C-83A1-F6EECF244321}">
                <p14:modId xmlns:p14="http://schemas.microsoft.com/office/powerpoint/2010/main" val="2875646999"/>
              </p:ext>
            </p:extLst>
          </p:nvPr>
        </p:nvGraphicFramePr>
        <p:xfrm>
          <a:off x="3900913" y="5664200"/>
          <a:ext cx="1244600" cy="203200"/>
        </p:xfrm>
        <a:graphic>
          <a:graphicData uri="http://schemas.openxmlformats.org/presentationml/2006/ole">
            <mc:AlternateContent xmlns:mc="http://schemas.openxmlformats.org/markup-compatibility/2006">
              <mc:Choice xmlns:v="urn:schemas-microsoft-com:vml" Requires="v">
                <p:oleObj spid="_x0000_s44840" name="Equation" r:id="rId15" imgW="1244600" imgH="203200" progId="Equation.DSMT4">
                  <p:embed/>
                </p:oleObj>
              </mc:Choice>
              <mc:Fallback>
                <p:oleObj name="Equation" r:id="rId15" imgW="1244600" imgH="203200" progId="Equation.DSMT4">
                  <p:embed/>
                  <p:pic>
                    <p:nvPicPr>
                      <p:cNvPr id="0" name="Picture 29"/>
                      <p:cNvPicPr>
                        <a:picLocks noChangeAspect="1" noChangeArrowheads="1"/>
                      </p:cNvPicPr>
                      <p:nvPr/>
                    </p:nvPicPr>
                    <p:blipFill>
                      <a:blip r:embed="rId16"/>
                      <a:srcRect/>
                      <a:stretch>
                        <a:fillRect/>
                      </a:stretch>
                    </p:blipFill>
                    <p:spPr bwMode="auto">
                      <a:xfrm>
                        <a:off x="3900913" y="5664200"/>
                        <a:ext cx="1244600" cy="20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4" name="Freeform 93"/>
          <p:cNvSpPr/>
          <p:nvPr/>
        </p:nvSpPr>
        <p:spPr>
          <a:xfrm flipH="1">
            <a:off x="1981200" y="4178300"/>
            <a:ext cx="1487913" cy="469900"/>
          </a:xfrm>
          <a:custGeom>
            <a:avLst/>
            <a:gdLst>
              <a:gd name="connsiteX0" fmla="*/ 914400 w 914400"/>
              <a:gd name="connsiteY0" fmla="*/ 0 h 469900"/>
              <a:gd name="connsiteX1" fmla="*/ 762000 w 914400"/>
              <a:gd name="connsiteY1" fmla="*/ 355600 h 469900"/>
              <a:gd name="connsiteX2" fmla="*/ 0 w 914400"/>
              <a:gd name="connsiteY2" fmla="*/ 469900 h 469900"/>
            </a:gdLst>
            <a:ahLst/>
            <a:cxnLst>
              <a:cxn ang="0">
                <a:pos x="connsiteX0" y="connsiteY0"/>
              </a:cxn>
              <a:cxn ang="0">
                <a:pos x="connsiteX1" y="connsiteY1"/>
              </a:cxn>
              <a:cxn ang="0">
                <a:pos x="connsiteX2" y="connsiteY2"/>
              </a:cxn>
            </a:cxnLst>
            <a:rect l="l" t="t" r="r" b="b"/>
            <a:pathLst>
              <a:path w="914400" h="469900">
                <a:moveTo>
                  <a:pt x="914400" y="0"/>
                </a:moveTo>
                <a:cubicBezTo>
                  <a:pt x="914400" y="138641"/>
                  <a:pt x="914400" y="277283"/>
                  <a:pt x="762000" y="355600"/>
                </a:cubicBezTo>
                <a:cubicBezTo>
                  <a:pt x="609600" y="433917"/>
                  <a:pt x="304800" y="451908"/>
                  <a:pt x="0" y="469900"/>
                </a:cubicBezTo>
              </a:path>
            </a:pathLst>
          </a:custGeom>
          <a:noFill/>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62" name="Object 2"/>
          <p:cNvGraphicFramePr>
            <a:graphicFrameLocks noChangeAspect="1"/>
          </p:cNvGraphicFramePr>
          <p:nvPr>
            <p:extLst>
              <p:ext uri="{D42A27DB-BD31-4B8C-83A1-F6EECF244321}">
                <p14:modId xmlns:p14="http://schemas.microsoft.com/office/powerpoint/2010/main" val="3662930678"/>
              </p:ext>
            </p:extLst>
          </p:nvPr>
        </p:nvGraphicFramePr>
        <p:xfrm>
          <a:off x="2171700" y="5029200"/>
          <a:ext cx="800100" cy="317500"/>
        </p:xfrm>
        <a:graphic>
          <a:graphicData uri="http://schemas.openxmlformats.org/presentationml/2006/ole">
            <mc:AlternateContent xmlns:mc="http://schemas.openxmlformats.org/markup-compatibility/2006">
              <mc:Choice xmlns:v="urn:schemas-microsoft-com:vml" Requires="v">
                <p:oleObj spid="_x0000_s44841" name="Equation" r:id="rId17" imgW="800100" imgH="317500" progId="Equation.DSMT4">
                  <p:embed/>
                </p:oleObj>
              </mc:Choice>
              <mc:Fallback>
                <p:oleObj name="Equation" r:id="rId17" imgW="800100" imgH="317500" progId="Equation.DSMT4">
                  <p:embed/>
                  <p:pic>
                    <p:nvPicPr>
                      <p:cNvPr id="0" name="Picture 32"/>
                      <p:cNvPicPr>
                        <a:picLocks noChangeAspect="1" noChangeArrowheads="1"/>
                      </p:cNvPicPr>
                      <p:nvPr/>
                    </p:nvPicPr>
                    <p:blipFill>
                      <a:blip r:embed="rId18"/>
                      <a:srcRect/>
                      <a:stretch>
                        <a:fillRect/>
                      </a:stretch>
                    </p:blipFill>
                    <p:spPr bwMode="auto">
                      <a:xfrm>
                        <a:off x="2171700" y="5029200"/>
                        <a:ext cx="800100" cy="31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66" name="Straight Connector 65"/>
          <p:cNvCxnSpPr/>
          <p:nvPr/>
        </p:nvCxnSpPr>
        <p:spPr>
          <a:xfrm>
            <a:off x="3352800" y="5327650"/>
            <a:ext cx="323667" cy="311152"/>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V="1">
            <a:off x="3352800" y="5334000"/>
            <a:ext cx="323667" cy="311152"/>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9" name="Freeform 88"/>
          <p:cNvSpPr/>
          <p:nvPr/>
        </p:nvSpPr>
        <p:spPr>
          <a:xfrm>
            <a:off x="2874433" y="5135033"/>
            <a:ext cx="567267" cy="351367"/>
          </a:xfrm>
          <a:custGeom>
            <a:avLst/>
            <a:gdLst>
              <a:gd name="connsiteX0" fmla="*/ 0 w 567267"/>
              <a:gd name="connsiteY0" fmla="*/ 21167 h 351367"/>
              <a:gd name="connsiteX1" fmla="*/ 114300 w 567267"/>
              <a:gd name="connsiteY1" fmla="*/ 46567 h 351367"/>
              <a:gd name="connsiteX2" fmla="*/ 364067 w 567267"/>
              <a:gd name="connsiteY2" fmla="*/ 300567 h 351367"/>
              <a:gd name="connsiteX3" fmla="*/ 567267 w 567267"/>
              <a:gd name="connsiteY3" fmla="*/ 351367 h 351367"/>
            </a:gdLst>
            <a:ahLst/>
            <a:cxnLst>
              <a:cxn ang="0">
                <a:pos x="connsiteX0" y="connsiteY0"/>
              </a:cxn>
              <a:cxn ang="0">
                <a:pos x="connsiteX1" y="connsiteY1"/>
              </a:cxn>
              <a:cxn ang="0">
                <a:pos x="connsiteX2" y="connsiteY2"/>
              </a:cxn>
              <a:cxn ang="0">
                <a:pos x="connsiteX3" y="connsiteY3"/>
              </a:cxn>
            </a:cxnLst>
            <a:rect l="l" t="t" r="r" b="b"/>
            <a:pathLst>
              <a:path w="567267" h="351367">
                <a:moveTo>
                  <a:pt x="0" y="21167"/>
                </a:moveTo>
                <a:cubicBezTo>
                  <a:pt x="26811" y="10583"/>
                  <a:pt x="53622" y="0"/>
                  <a:pt x="114300" y="46567"/>
                </a:cubicBezTo>
                <a:cubicBezTo>
                  <a:pt x="174978" y="93134"/>
                  <a:pt x="288573" y="249767"/>
                  <a:pt x="364067" y="300567"/>
                </a:cubicBezTo>
                <a:cubicBezTo>
                  <a:pt x="439561" y="351367"/>
                  <a:pt x="567267" y="351367"/>
                  <a:pt x="567267" y="351367"/>
                </a:cubicBezTo>
              </a:path>
            </a:pathLst>
          </a:cu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98" name="Straight Arrow Connector 97"/>
          <p:cNvCxnSpPr/>
          <p:nvPr/>
        </p:nvCxnSpPr>
        <p:spPr>
          <a:xfrm rot="5400000" flipH="1" flipV="1">
            <a:off x="4187824" y="5337176"/>
            <a:ext cx="615952" cy="1588"/>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01" name="Object 2"/>
          <p:cNvGraphicFramePr>
            <a:graphicFrameLocks noChangeAspect="1"/>
          </p:cNvGraphicFramePr>
          <p:nvPr>
            <p:extLst>
              <p:ext uri="{D42A27DB-BD31-4B8C-83A1-F6EECF244321}">
                <p14:modId xmlns:p14="http://schemas.microsoft.com/office/powerpoint/2010/main" val="1383705661"/>
              </p:ext>
            </p:extLst>
          </p:nvPr>
        </p:nvGraphicFramePr>
        <p:xfrm>
          <a:off x="5467350" y="5029200"/>
          <a:ext cx="1054100" cy="317500"/>
        </p:xfrm>
        <a:graphic>
          <a:graphicData uri="http://schemas.openxmlformats.org/presentationml/2006/ole">
            <mc:AlternateContent xmlns:mc="http://schemas.openxmlformats.org/markup-compatibility/2006">
              <mc:Choice xmlns:v="urn:schemas-microsoft-com:vml" Requires="v">
                <p:oleObj spid="_x0000_s44842" name="Equation" r:id="rId19" imgW="1054100" imgH="317500" progId="Equation.DSMT4">
                  <p:embed/>
                </p:oleObj>
              </mc:Choice>
              <mc:Fallback>
                <p:oleObj name="Equation" r:id="rId19" imgW="1054100" imgH="317500" progId="Equation.DSMT4">
                  <p:embed/>
                  <p:pic>
                    <p:nvPicPr>
                      <p:cNvPr id="0" name="Picture 34"/>
                      <p:cNvPicPr>
                        <a:picLocks noChangeAspect="1" noChangeArrowheads="1"/>
                      </p:cNvPicPr>
                      <p:nvPr/>
                    </p:nvPicPr>
                    <p:blipFill>
                      <a:blip r:embed="rId20"/>
                      <a:srcRect/>
                      <a:stretch>
                        <a:fillRect/>
                      </a:stretch>
                    </p:blipFill>
                    <p:spPr bwMode="auto">
                      <a:xfrm>
                        <a:off x="5467350" y="5029200"/>
                        <a:ext cx="1054100" cy="31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2" name="Freeform 101"/>
          <p:cNvSpPr/>
          <p:nvPr/>
        </p:nvSpPr>
        <p:spPr>
          <a:xfrm>
            <a:off x="5562600" y="5397500"/>
            <a:ext cx="452967" cy="120650"/>
          </a:xfrm>
          <a:custGeom>
            <a:avLst/>
            <a:gdLst>
              <a:gd name="connsiteX0" fmla="*/ 431800 w 452967"/>
              <a:gd name="connsiteY0" fmla="*/ 0 h 120650"/>
              <a:gd name="connsiteX1" fmla="*/ 381000 w 452967"/>
              <a:gd name="connsiteY1" fmla="*/ 101600 h 120650"/>
              <a:gd name="connsiteX2" fmla="*/ 0 w 452967"/>
              <a:gd name="connsiteY2" fmla="*/ 114300 h 120650"/>
            </a:gdLst>
            <a:ahLst/>
            <a:cxnLst>
              <a:cxn ang="0">
                <a:pos x="connsiteX0" y="connsiteY0"/>
              </a:cxn>
              <a:cxn ang="0">
                <a:pos x="connsiteX1" y="connsiteY1"/>
              </a:cxn>
              <a:cxn ang="0">
                <a:pos x="connsiteX2" y="connsiteY2"/>
              </a:cxn>
            </a:cxnLst>
            <a:rect l="l" t="t" r="r" b="b"/>
            <a:pathLst>
              <a:path w="452967" h="120650">
                <a:moveTo>
                  <a:pt x="431800" y="0"/>
                </a:moveTo>
                <a:cubicBezTo>
                  <a:pt x="442383" y="41275"/>
                  <a:pt x="452967" y="82550"/>
                  <a:pt x="381000" y="101600"/>
                </a:cubicBezTo>
                <a:cubicBezTo>
                  <a:pt x="309033" y="120650"/>
                  <a:pt x="154516" y="117475"/>
                  <a:pt x="0" y="114300"/>
                </a:cubicBezTo>
              </a:path>
            </a:pathLst>
          </a:cu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6" name="Straight Connector 105"/>
          <p:cNvCxnSpPr/>
          <p:nvPr/>
        </p:nvCxnSpPr>
        <p:spPr>
          <a:xfrm rot="5400000">
            <a:off x="1196124" y="4044892"/>
            <a:ext cx="4710227" cy="1588"/>
          </a:xfrm>
          <a:prstGeom prst="line">
            <a:avLst/>
          </a:prstGeom>
          <a:ln w="57150"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rot="16200000" flipH="1">
            <a:off x="747732" y="3748898"/>
            <a:ext cx="5608601" cy="1"/>
          </a:xfrm>
          <a:prstGeom prst="line">
            <a:avLst/>
          </a:prstGeom>
          <a:ln w="63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131" name="Object 2"/>
          <p:cNvGraphicFramePr>
            <a:graphicFrameLocks noChangeAspect="1"/>
          </p:cNvGraphicFramePr>
          <p:nvPr>
            <p:extLst>
              <p:ext uri="{D42A27DB-BD31-4B8C-83A1-F6EECF244321}">
                <p14:modId xmlns:p14="http://schemas.microsoft.com/office/powerpoint/2010/main" val="4243016185"/>
              </p:ext>
            </p:extLst>
          </p:nvPr>
        </p:nvGraphicFramePr>
        <p:xfrm>
          <a:off x="3371850" y="6553200"/>
          <a:ext cx="355600" cy="152400"/>
        </p:xfrm>
        <a:graphic>
          <a:graphicData uri="http://schemas.openxmlformats.org/presentationml/2006/ole">
            <mc:AlternateContent xmlns:mc="http://schemas.openxmlformats.org/markup-compatibility/2006">
              <mc:Choice xmlns:v="urn:schemas-microsoft-com:vml" Requires="v">
                <p:oleObj spid="_x0000_s44843" name="Equation" r:id="rId21" imgW="355600" imgH="152400" progId="Equation.DSMT4">
                  <p:embed/>
                </p:oleObj>
              </mc:Choice>
              <mc:Fallback>
                <p:oleObj name="Equation" r:id="rId21" imgW="355600" imgH="152400" progId="Equation.DSMT4">
                  <p:embed/>
                  <p:pic>
                    <p:nvPicPr>
                      <p:cNvPr id="0" name="Picture 36"/>
                      <p:cNvPicPr>
                        <a:picLocks noChangeAspect="1" noChangeArrowheads="1"/>
                      </p:cNvPicPr>
                      <p:nvPr/>
                    </p:nvPicPr>
                    <p:blipFill>
                      <a:blip r:embed="rId22"/>
                      <a:srcRect/>
                      <a:stretch>
                        <a:fillRect/>
                      </a:stretch>
                    </p:blipFill>
                    <p:spPr bwMode="auto">
                      <a:xfrm>
                        <a:off x="3371850" y="6553200"/>
                        <a:ext cx="3556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58" name="Straight Connector 57"/>
          <p:cNvCxnSpPr/>
          <p:nvPr/>
        </p:nvCxnSpPr>
        <p:spPr>
          <a:xfrm rot="5400000">
            <a:off x="8200371" y="1943733"/>
            <a:ext cx="100736" cy="700"/>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rot="5400000">
            <a:off x="6496925" y="2057936"/>
            <a:ext cx="3502539" cy="1588"/>
          </a:xfrm>
          <a:prstGeom prst="line">
            <a:avLst/>
          </a:prstGeom>
          <a:ln w="6350" cap="flat" cmpd="sng" algn="ctr">
            <a:solidFill>
              <a:schemeClr val="tx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a:stCxn id="103" idx="1"/>
          </p:cNvCxnSpPr>
          <p:nvPr/>
        </p:nvCxnSpPr>
        <p:spPr>
          <a:xfrm rot="10800000" flipV="1">
            <a:off x="7723189" y="706918"/>
            <a:ext cx="526501" cy="465866"/>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a:endCxn id="123" idx="1"/>
          </p:cNvCxnSpPr>
          <p:nvPr/>
        </p:nvCxnSpPr>
        <p:spPr>
          <a:xfrm>
            <a:off x="7576924" y="1943733"/>
            <a:ext cx="666597"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143" name="Object 2"/>
          <p:cNvGraphicFramePr>
            <a:graphicFrameLocks noChangeAspect="1"/>
          </p:cNvGraphicFramePr>
          <p:nvPr/>
        </p:nvGraphicFramePr>
        <p:xfrm>
          <a:off x="7394575" y="1187450"/>
          <a:ext cx="454025" cy="184150"/>
        </p:xfrm>
        <a:graphic>
          <a:graphicData uri="http://schemas.openxmlformats.org/presentationml/2006/ole">
            <mc:AlternateContent xmlns:mc="http://schemas.openxmlformats.org/markup-compatibility/2006">
              <mc:Choice xmlns:v="urn:schemas-microsoft-com:vml" Requires="v">
                <p:oleObj spid="_x0000_s44844" name="Equation" r:id="rId23" imgW="787400" imgH="317500" progId="Equation.DSMT4">
                  <p:embed/>
                </p:oleObj>
              </mc:Choice>
              <mc:Fallback>
                <p:oleObj name="Equation" r:id="rId23" imgW="787400" imgH="317500" progId="Equation.DSMT4">
                  <p:embed/>
                  <p:pic>
                    <p:nvPicPr>
                      <p:cNvPr id="0" name="Picture 4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394575" y="1187450"/>
                        <a:ext cx="454025"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45" name="Object 2"/>
          <p:cNvGraphicFramePr>
            <a:graphicFrameLocks noChangeAspect="1"/>
          </p:cNvGraphicFramePr>
          <p:nvPr/>
        </p:nvGraphicFramePr>
        <p:xfrm>
          <a:off x="8153400" y="3810000"/>
          <a:ext cx="211137" cy="87313"/>
        </p:xfrm>
        <a:graphic>
          <a:graphicData uri="http://schemas.openxmlformats.org/presentationml/2006/ole">
            <mc:AlternateContent xmlns:mc="http://schemas.openxmlformats.org/markup-compatibility/2006">
              <mc:Choice xmlns:v="urn:schemas-microsoft-com:vml" Requires="v">
                <p:oleObj spid="_x0000_s44845" name="Equation" r:id="rId25" imgW="368300" imgH="152400" progId="Equation.DSMT4">
                  <p:embed/>
                </p:oleObj>
              </mc:Choice>
              <mc:Fallback>
                <p:oleObj name="Equation" r:id="rId25" imgW="368300" imgH="152400" progId="Equation.DSMT4">
                  <p:embed/>
                  <p:pic>
                    <p:nvPicPr>
                      <p:cNvPr id="0" name="Picture 4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153400" y="3810000"/>
                        <a:ext cx="211137" cy="87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132" name="Straight Connector 131"/>
          <p:cNvCxnSpPr>
            <a:endCxn id="114" idx="1"/>
          </p:cNvCxnSpPr>
          <p:nvPr/>
        </p:nvCxnSpPr>
        <p:spPr>
          <a:xfrm rot="16200000" flipH="1">
            <a:off x="7704634" y="2798018"/>
            <a:ext cx="543519" cy="506413"/>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148" name="Object 2"/>
          <p:cNvGraphicFramePr>
            <a:graphicFrameLocks noChangeAspect="1"/>
          </p:cNvGraphicFramePr>
          <p:nvPr/>
        </p:nvGraphicFramePr>
        <p:xfrm>
          <a:off x="7086600" y="1828800"/>
          <a:ext cx="454025" cy="184150"/>
        </p:xfrm>
        <a:graphic>
          <a:graphicData uri="http://schemas.openxmlformats.org/presentationml/2006/ole">
            <mc:AlternateContent xmlns:mc="http://schemas.openxmlformats.org/markup-compatibility/2006">
              <mc:Choice xmlns:v="urn:schemas-microsoft-com:vml" Requires="v">
                <p:oleObj spid="_x0000_s44846" name="Equation" r:id="rId27" imgW="787400" imgH="317500" progId="Equation.DSMT4">
                  <p:embed/>
                </p:oleObj>
              </mc:Choice>
              <mc:Fallback>
                <p:oleObj name="Equation" r:id="rId27" imgW="787400" imgH="317500" progId="Equation.DSMT4">
                  <p:embed/>
                  <p:pic>
                    <p:nvPicPr>
                      <p:cNvPr id="0" name="Picture 4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086600" y="1828800"/>
                        <a:ext cx="454025"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49" name="Object 2"/>
          <p:cNvGraphicFramePr>
            <a:graphicFrameLocks noChangeAspect="1"/>
          </p:cNvGraphicFramePr>
          <p:nvPr/>
        </p:nvGraphicFramePr>
        <p:xfrm>
          <a:off x="7242175" y="2590800"/>
          <a:ext cx="454025" cy="184150"/>
        </p:xfrm>
        <a:graphic>
          <a:graphicData uri="http://schemas.openxmlformats.org/presentationml/2006/ole">
            <mc:AlternateContent xmlns:mc="http://schemas.openxmlformats.org/markup-compatibility/2006">
              <mc:Choice xmlns:v="urn:schemas-microsoft-com:vml" Requires="v">
                <p:oleObj spid="_x0000_s44847" name="Equation" r:id="rId28" imgW="787400" imgH="317500" progId="Equation.DSMT4">
                  <p:embed/>
                </p:oleObj>
              </mc:Choice>
              <mc:Fallback>
                <p:oleObj name="Equation" r:id="rId28" imgW="787400" imgH="317500" progId="Equation.DSMT4">
                  <p:embed/>
                  <p:pic>
                    <p:nvPicPr>
                      <p:cNvPr id="0" name="Picture 4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242175" y="2590800"/>
                        <a:ext cx="454025"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1420" y="95566"/>
            <a:ext cx="7114905"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space-time diagram below tracks the world-line of the </a:t>
            </a:r>
            <a:r>
              <a:rPr lang="en-US" i="1" dirty="0">
                <a:latin typeface="Times New Roman" panose="02020603050405020304" pitchFamily="18" charset="0"/>
                <a:cs typeface="Times New Roman" panose="02020603050405020304" pitchFamily="18" charset="0"/>
              </a:rPr>
              <a:t>bomb-end of the detonator-nub</a:t>
            </a:r>
            <a:r>
              <a:rPr lang="en-US" dirty="0">
                <a:latin typeface="Times New Roman" panose="02020603050405020304" pitchFamily="18" charset="0"/>
                <a:cs typeface="Times New Roman" panose="02020603050405020304" pitchFamily="18" charset="0"/>
              </a:rPr>
              <a:t> (aka: the </a:t>
            </a:r>
            <a:r>
              <a:rPr lang="en-US" i="1" dirty="0">
                <a:latin typeface="Times New Roman" panose="02020603050405020304" pitchFamily="18" charset="0"/>
                <a:cs typeface="Times New Roman" panose="02020603050405020304" pitchFamily="18" charset="0"/>
              </a:rPr>
              <a:t>front of the bomb</a:t>
            </a:r>
            <a:r>
              <a:rPr lang="en-US" dirty="0">
                <a:latin typeface="Times New Roman" panose="02020603050405020304" pitchFamily="18" charset="0"/>
                <a:cs typeface="Times New Roman" panose="02020603050405020304" pitchFamily="18" charset="0"/>
              </a:rPr>
              <a:t>) assumed “stationary” in this frame of reference, as that point proceeds through time. </a:t>
            </a:r>
          </a:p>
        </p:txBody>
      </p:sp>
      <p:cxnSp>
        <p:nvCxnSpPr>
          <p:cNvPr id="95" name="Straight Connector 94"/>
          <p:cNvCxnSpPr/>
          <p:nvPr/>
        </p:nvCxnSpPr>
        <p:spPr>
          <a:xfrm rot="5400000">
            <a:off x="3130492" y="4044892"/>
            <a:ext cx="4710227" cy="1588"/>
          </a:xfrm>
          <a:prstGeom prst="line">
            <a:avLst/>
          </a:prstGeom>
          <a:ln w="57150"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1106913" y="6250782"/>
            <a:ext cx="7545388" cy="1588"/>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rot="5400000">
            <a:off x="5466585" y="6262291"/>
            <a:ext cx="123034" cy="1589"/>
          </a:xfrm>
          <a:prstGeom prst="line">
            <a:avLst/>
          </a:prstGeom>
          <a:effectLst/>
        </p:spPr>
        <p:style>
          <a:lnRef idx="2">
            <a:schemeClr val="accent1"/>
          </a:lnRef>
          <a:fillRef idx="0">
            <a:schemeClr val="accent1"/>
          </a:fillRef>
          <a:effectRef idx="1">
            <a:schemeClr val="accent1"/>
          </a:effectRef>
          <a:fontRef idx="minor">
            <a:schemeClr val="tx1"/>
          </a:fontRef>
        </p:style>
      </p:cxnSp>
      <p:graphicFrame>
        <p:nvGraphicFramePr>
          <p:cNvPr id="117" name="Object 2"/>
          <p:cNvGraphicFramePr>
            <a:graphicFrameLocks noChangeAspect="1"/>
          </p:cNvGraphicFramePr>
          <p:nvPr>
            <p:extLst>
              <p:ext uri="{D42A27DB-BD31-4B8C-83A1-F6EECF244321}">
                <p14:modId xmlns:p14="http://schemas.microsoft.com/office/powerpoint/2010/main" val="1876532708"/>
              </p:ext>
            </p:extLst>
          </p:nvPr>
        </p:nvGraphicFramePr>
        <p:xfrm>
          <a:off x="5410200" y="6413500"/>
          <a:ext cx="127000" cy="165100"/>
        </p:xfrm>
        <a:graphic>
          <a:graphicData uri="http://schemas.openxmlformats.org/presentationml/2006/ole">
            <mc:AlternateContent xmlns:mc="http://schemas.openxmlformats.org/markup-compatibility/2006">
              <mc:Choice xmlns:v="urn:schemas-microsoft-com:vml" Requires="v">
                <p:oleObj spid="_x0000_s67409" name="Equation" r:id="rId3" imgW="127000" imgH="165100" progId="Equation.DSMT4">
                  <p:embed/>
                </p:oleObj>
              </mc:Choice>
              <mc:Fallback>
                <p:oleObj name="Equation" r:id="rId3" imgW="127000" imgH="165100" progId="Equation.DSMT4">
                  <p:embed/>
                  <p:pic>
                    <p:nvPicPr>
                      <p:cNvPr id="0" name="Picture 2"/>
                      <p:cNvPicPr>
                        <a:picLocks noChangeAspect="1" noChangeArrowheads="1"/>
                      </p:cNvPicPr>
                      <p:nvPr/>
                    </p:nvPicPr>
                    <p:blipFill>
                      <a:blip r:embed="rId4"/>
                      <a:srcRect/>
                      <a:stretch>
                        <a:fillRect/>
                      </a:stretch>
                    </p:blipFill>
                    <p:spPr bwMode="auto">
                      <a:xfrm>
                        <a:off x="5410200" y="6413500"/>
                        <a:ext cx="1270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63" name="Straight Connector 62"/>
          <p:cNvCxnSpPr/>
          <p:nvPr/>
        </p:nvCxnSpPr>
        <p:spPr>
          <a:xfrm rot="5400000">
            <a:off x="1501007" y="6243244"/>
            <a:ext cx="123034" cy="158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69" name="Object 2"/>
          <p:cNvGraphicFramePr>
            <a:graphicFrameLocks noChangeAspect="1"/>
          </p:cNvGraphicFramePr>
          <p:nvPr>
            <p:extLst>
              <p:ext uri="{D42A27DB-BD31-4B8C-83A1-F6EECF244321}">
                <p14:modId xmlns:p14="http://schemas.microsoft.com/office/powerpoint/2010/main" val="894568247"/>
              </p:ext>
            </p:extLst>
          </p:nvPr>
        </p:nvGraphicFramePr>
        <p:xfrm>
          <a:off x="1411713" y="6388100"/>
          <a:ext cx="215900" cy="165100"/>
        </p:xfrm>
        <a:graphic>
          <a:graphicData uri="http://schemas.openxmlformats.org/presentationml/2006/ole">
            <mc:AlternateContent xmlns:mc="http://schemas.openxmlformats.org/markup-compatibility/2006">
              <mc:Choice xmlns:v="urn:schemas-microsoft-com:vml" Requires="v">
                <p:oleObj spid="_x0000_s67410" name="Equation" r:id="rId5" imgW="215900" imgH="165100" progId="Equation.DSMT4">
                  <p:embed/>
                </p:oleObj>
              </mc:Choice>
              <mc:Fallback>
                <p:oleObj name="Equation" r:id="rId5" imgW="215900" imgH="165100" progId="Equation.DSMT4">
                  <p:embed/>
                  <p:pic>
                    <p:nvPicPr>
                      <p:cNvPr id="0" name="Picture 3"/>
                      <p:cNvPicPr>
                        <a:picLocks noChangeAspect="1" noChangeArrowheads="1"/>
                      </p:cNvPicPr>
                      <p:nvPr/>
                    </p:nvPicPr>
                    <p:blipFill>
                      <a:blip r:embed="rId6"/>
                      <a:srcRect/>
                      <a:stretch>
                        <a:fillRect/>
                      </a:stretch>
                    </p:blipFill>
                    <p:spPr bwMode="auto">
                      <a:xfrm>
                        <a:off x="1411713" y="6388100"/>
                        <a:ext cx="2159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4" name="Rectangle 8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8686800" y="6477000"/>
            <a:ext cx="426168" cy="276999"/>
          </a:xfrm>
          <a:prstGeom prst="rect">
            <a:avLst/>
          </a:prstGeom>
          <a:noFill/>
        </p:spPr>
        <p:txBody>
          <a:bodyPr wrap="none" rtlCol="0">
            <a:spAutoFit/>
          </a:bodyPr>
          <a:lstStyle/>
          <a:p>
            <a:r>
              <a:rPr lang="en-US" sz="1200" dirty="0"/>
              <a:t>11.)</a:t>
            </a:r>
          </a:p>
        </p:txBody>
      </p:sp>
      <p:cxnSp>
        <p:nvCxnSpPr>
          <p:cNvPr id="133" name="Straight Connector 132"/>
          <p:cNvCxnSpPr/>
          <p:nvPr/>
        </p:nvCxnSpPr>
        <p:spPr>
          <a:xfrm>
            <a:off x="3545313" y="5486400"/>
            <a:ext cx="1981200" cy="1588"/>
          </a:xfrm>
          <a:prstGeom prst="line">
            <a:avLst/>
          </a:prstGeom>
          <a:ln w="190500" cap="flat" cmpd="sng" algn="ctr">
            <a:solidFill>
              <a:srgbClr val="3366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138" name="Object 2"/>
          <p:cNvGraphicFramePr>
            <a:graphicFrameLocks noChangeAspect="1"/>
          </p:cNvGraphicFramePr>
          <p:nvPr>
            <p:extLst>
              <p:ext uri="{D42A27DB-BD31-4B8C-83A1-F6EECF244321}">
                <p14:modId xmlns:p14="http://schemas.microsoft.com/office/powerpoint/2010/main" val="2605643235"/>
              </p:ext>
            </p:extLst>
          </p:nvPr>
        </p:nvGraphicFramePr>
        <p:xfrm>
          <a:off x="2398713" y="2819400"/>
          <a:ext cx="2984500" cy="660400"/>
        </p:xfrm>
        <a:graphic>
          <a:graphicData uri="http://schemas.openxmlformats.org/presentationml/2006/ole">
            <mc:AlternateContent xmlns:mc="http://schemas.openxmlformats.org/markup-compatibility/2006">
              <mc:Choice xmlns:v="urn:schemas-microsoft-com:vml" Requires="v">
                <p:oleObj spid="_x0000_s67411" name="Equation" r:id="rId7" imgW="2984500" imgH="660400" progId="Equation.DSMT4">
                  <p:embed/>
                </p:oleObj>
              </mc:Choice>
              <mc:Fallback>
                <p:oleObj name="Equation" r:id="rId7" imgW="2984500" imgH="660400" progId="Equation.DSMT4">
                  <p:embed/>
                  <p:pic>
                    <p:nvPicPr>
                      <p:cNvPr id="0" name="Picture 12"/>
                      <p:cNvPicPr>
                        <a:picLocks noChangeAspect="1" noChangeArrowheads="1"/>
                      </p:cNvPicPr>
                      <p:nvPr/>
                    </p:nvPicPr>
                    <p:blipFill>
                      <a:blip r:embed="rId8"/>
                      <a:srcRect/>
                      <a:stretch>
                        <a:fillRect/>
                      </a:stretch>
                    </p:blipFill>
                    <p:spPr bwMode="auto">
                      <a:xfrm>
                        <a:off x="2398713" y="2819400"/>
                        <a:ext cx="2984500" cy="66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44" name="Object 2"/>
          <p:cNvGraphicFramePr>
            <a:graphicFrameLocks noChangeAspect="1"/>
          </p:cNvGraphicFramePr>
          <p:nvPr>
            <p:extLst>
              <p:ext uri="{D42A27DB-BD31-4B8C-83A1-F6EECF244321}">
                <p14:modId xmlns:p14="http://schemas.microsoft.com/office/powerpoint/2010/main" val="3969770096"/>
              </p:ext>
            </p:extLst>
          </p:nvPr>
        </p:nvGraphicFramePr>
        <p:xfrm>
          <a:off x="8588801" y="6350000"/>
          <a:ext cx="127000" cy="127000"/>
        </p:xfrm>
        <a:graphic>
          <a:graphicData uri="http://schemas.openxmlformats.org/presentationml/2006/ole">
            <mc:AlternateContent xmlns:mc="http://schemas.openxmlformats.org/markup-compatibility/2006">
              <mc:Choice xmlns:v="urn:schemas-microsoft-com:vml" Requires="v">
                <p:oleObj spid="_x0000_s67412" name="Equation" r:id="rId9" imgW="127000" imgH="127000" progId="Equation.DSMT4">
                  <p:embed/>
                </p:oleObj>
              </mc:Choice>
              <mc:Fallback>
                <p:oleObj name="Equation" r:id="rId9" imgW="127000" imgH="127000" progId="Equation.DSMT4">
                  <p:embed/>
                  <p:pic>
                    <p:nvPicPr>
                      <p:cNvPr id="0" name="Picture 13"/>
                      <p:cNvPicPr>
                        <a:picLocks noChangeAspect="1" noChangeArrowheads="1"/>
                      </p:cNvPicPr>
                      <p:nvPr/>
                    </p:nvPicPr>
                    <p:blipFill>
                      <a:blip r:embed="rId10"/>
                      <a:srcRect/>
                      <a:stretch>
                        <a:fillRect/>
                      </a:stretch>
                    </p:blipFill>
                    <p:spPr bwMode="auto">
                      <a:xfrm>
                        <a:off x="8588801" y="6350000"/>
                        <a:ext cx="127000" cy="12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47" name="Object 2"/>
          <p:cNvGraphicFramePr>
            <a:graphicFrameLocks noChangeAspect="1"/>
          </p:cNvGraphicFramePr>
          <p:nvPr>
            <p:extLst>
              <p:ext uri="{D42A27DB-BD31-4B8C-83A1-F6EECF244321}">
                <p14:modId xmlns:p14="http://schemas.microsoft.com/office/powerpoint/2010/main" val="3228142431"/>
              </p:ext>
            </p:extLst>
          </p:nvPr>
        </p:nvGraphicFramePr>
        <p:xfrm>
          <a:off x="3280201" y="1079500"/>
          <a:ext cx="165100" cy="139700"/>
        </p:xfrm>
        <a:graphic>
          <a:graphicData uri="http://schemas.openxmlformats.org/presentationml/2006/ole">
            <mc:AlternateContent xmlns:mc="http://schemas.openxmlformats.org/markup-compatibility/2006">
              <mc:Choice xmlns:v="urn:schemas-microsoft-com:vml" Requires="v">
                <p:oleObj spid="_x0000_s67413" name="Equation" r:id="rId11" imgW="165100" imgH="139700" progId="Equation.DSMT4">
                  <p:embed/>
                </p:oleObj>
              </mc:Choice>
              <mc:Fallback>
                <p:oleObj name="Equation" r:id="rId11" imgW="165100" imgH="139700" progId="Equation.DSMT4">
                  <p:embed/>
                  <p:pic>
                    <p:nvPicPr>
                      <p:cNvPr id="0" name="Picture 14"/>
                      <p:cNvPicPr>
                        <a:picLocks noChangeAspect="1" noChangeArrowheads="1"/>
                      </p:cNvPicPr>
                      <p:nvPr/>
                    </p:nvPicPr>
                    <p:blipFill>
                      <a:blip r:embed="rId12"/>
                      <a:srcRect/>
                      <a:stretch>
                        <a:fillRect/>
                      </a:stretch>
                    </p:blipFill>
                    <p:spPr bwMode="auto">
                      <a:xfrm>
                        <a:off x="3280201" y="1079500"/>
                        <a:ext cx="165100" cy="13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68" name="Straight Connector 67"/>
          <p:cNvCxnSpPr/>
          <p:nvPr/>
        </p:nvCxnSpPr>
        <p:spPr>
          <a:xfrm rot="16200000" flipH="1">
            <a:off x="777098" y="3748899"/>
            <a:ext cx="5608601" cy="1"/>
          </a:xfrm>
          <a:prstGeom prst="line">
            <a:avLst/>
          </a:prstGeom>
          <a:ln w="63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71" name="Object 2"/>
          <p:cNvGraphicFramePr>
            <a:graphicFrameLocks noChangeAspect="1"/>
          </p:cNvGraphicFramePr>
          <p:nvPr>
            <p:extLst>
              <p:ext uri="{D42A27DB-BD31-4B8C-83A1-F6EECF244321}">
                <p14:modId xmlns:p14="http://schemas.microsoft.com/office/powerpoint/2010/main" val="4034316274"/>
              </p:ext>
            </p:extLst>
          </p:nvPr>
        </p:nvGraphicFramePr>
        <p:xfrm>
          <a:off x="3371850" y="6477000"/>
          <a:ext cx="355600" cy="152400"/>
        </p:xfrm>
        <a:graphic>
          <a:graphicData uri="http://schemas.openxmlformats.org/presentationml/2006/ole">
            <mc:AlternateContent xmlns:mc="http://schemas.openxmlformats.org/markup-compatibility/2006">
              <mc:Choice xmlns:v="urn:schemas-microsoft-com:vml" Requires="v">
                <p:oleObj spid="_x0000_s67414" name="Equation" r:id="rId13" imgW="355600" imgH="152400" progId="Equation.DSMT4">
                  <p:embed/>
                </p:oleObj>
              </mc:Choice>
              <mc:Fallback>
                <p:oleObj name="Equation" r:id="rId13" imgW="355600" imgH="152400" progId="Equation.DSMT4">
                  <p:embed/>
                  <p:pic>
                    <p:nvPicPr>
                      <p:cNvPr id="0" name="Picture 15"/>
                      <p:cNvPicPr>
                        <a:picLocks noChangeAspect="1" noChangeArrowheads="1"/>
                      </p:cNvPicPr>
                      <p:nvPr/>
                    </p:nvPicPr>
                    <p:blipFill>
                      <a:blip r:embed="rId14"/>
                      <a:srcRect/>
                      <a:stretch>
                        <a:fillRect/>
                      </a:stretch>
                    </p:blipFill>
                    <p:spPr bwMode="auto">
                      <a:xfrm>
                        <a:off x="3371850" y="6477000"/>
                        <a:ext cx="3556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8" name="Object 2"/>
          <p:cNvGraphicFramePr>
            <a:graphicFrameLocks noChangeAspect="1"/>
          </p:cNvGraphicFramePr>
          <p:nvPr>
            <p:extLst>
              <p:ext uri="{D42A27DB-BD31-4B8C-83A1-F6EECF244321}">
                <p14:modId xmlns:p14="http://schemas.microsoft.com/office/powerpoint/2010/main" val="3205542903"/>
              </p:ext>
            </p:extLst>
          </p:nvPr>
        </p:nvGraphicFramePr>
        <p:xfrm>
          <a:off x="3900913" y="5664200"/>
          <a:ext cx="1244600" cy="203200"/>
        </p:xfrm>
        <a:graphic>
          <a:graphicData uri="http://schemas.openxmlformats.org/presentationml/2006/ole">
            <mc:AlternateContent xmlns:mc="http://schemas.openxmlformats.org/markup-compatibility/2006">
              <mc:Choice xmlns:v="urn:schemas-microsoft-com:vml" Requires="v">
                <p:oleObj spid="_x0000_s67415" name="Equation" r:id="rId15" imgW="1244600" imgH="203200" progId="Equation.DSMT4">
                  <p:embed/>
                </p:oleObj>
              </mc:Choice>
              <mc:Fallback>
                <p:oleObj name="Equation" r:id="rId15" imgW="1244600" imgH="203200" progId="Equation.DSMT4">
                  <p:embed/>
                  <p:pic>
                    <p:nvPicPr>
                      <p:cNvPr id="0" name="Picture 16"/>
                      <p:cNvPicPr>
                        <a:picLocks noChangeAspect="1" noChangeArrowheads="1"/>
                      </p:cNvPicPr>
                      <p:nvPr/>
                    </p:nvPicPr>
                    <p:blipFill>
                      <a:blip r:embed="rId16"/>
                      <a:srcRect/>
                      <a:stretch>
                        <a:fillRect/>
                      </a:stretch>
                    </p:blipFill>
                    <p:spPr bwMode="auto">
                      <a:xfrm>
                        <a:off x="3900913" y="5664200"/>
                        <a:ext cx="1244600" cy="20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4" name="Freeform 93"/>
          <p:cNvSpPr/>
          <p:nvPr/>
        </p:nvSpPr>
        <p:spPr>
          <a:xfrm flipH="1">
            <a:off x="3922287" y="3505200"/>
            <a:ext cx="1487913" cy="469900"/>
          </a:xfrm>
          <a:custGeom>
            <a:avLst/>
            <a:gdLst>
              <a:gd name="connsiteX0" fmla="*/ 914400 w 914400"/>
              <a:gd name="connsiteY0" fmla="*/ 0 h 469900"/>
              <a:gd name="connsiteX1" fmla="*/ 762000 w 914400"/>
              <a:gd name="connsiteY1" fmla="*/ 355600 h 469900"/>
              <a:gd name="connsiteX2" fmla="*/ 0 w 914400"/>
              <a:gd name="connsiteY2" fmla="*/ 469900 h 469900"/>
            </a:gdLst>
            <a:ahLst/>
            <a:cxnLst>
              <a:cxn ang="0">
                <a:pos x="connsiteX0" y="connsiteY0"/>
              </a:cxn>
              <a:cxn ang="0">
                <a:pos x="connsiteX1" y="connsiteY1"/>
              </a:cxn>
              <a:cxn ang="0">
                <a:pos x="connsiteX2" y="connsiteY2"/>
              </a:cxn>
            </a:cxnLst>
            <a:rect l="l" t="t" r="r" b="b"/>
            <a:pathLst>
              <a:path w="914400" h="469900">
                <a:moveTo>
                  <a:pt x="914400" y="0"/>
                </a:moveTo>
                <a:cubicBezTo>
                  <a:pt x="914400" y="138641"/>
                  <a:pt x="914400" y="277283"/>
                  <a:pt x="762000" y="355600"/>
                </a:cubicBezTo>
                <a:cubicBezTo>
                  <a:pt x="609600" y="433917"/>
                  <a:pt x="304800" y="451908"/>
                  <a:pt x="0" y="469900"/>
                </a:cubicBezTo>
              </a:path>
            </a:pathLst>
          </a:custGeom>
          <a:noFill/>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62" name="Object 2"/>
          <p:cNvGraphicFramePr>
            <a:graphicFrameLocks noChangeAspect="1"/>
          </p:cNvGraphicFramePr>
          <p:nvPr>
            <p:extLst>
              <p:ext uri="{D42A27DB-BD31-4B8C-83A1-F6EECF244321}">
                <p14:modId xmlns:p14="http://schemas.microsoft.com/office/powerpoint/2010/main" val="1154294567"/>
              </p:ext>
            </p:extLst>
          </p:nvPr>
        </p:nvGraphicFramePr>
        <p:xfrm>
          <a:off x="2171700" y="5029200"/>
          <a:ext cx="800100" cy="317500"/>
        </p:xfrm>
        <a:graphic>
          <a:graphicData uri="http://schemas.openxmlformats.org/presentationml/2006/ole">
            <mc:AlternateContent xmlns:mc="http://schemas.openxmlformats.org/markup-compatibility/2006">
              <mc:Choice xmlns:v="urn:schemas-microsoft-com:vml" Requires="v">
                <p:oleObj spid="_x0000_s67416" name="Equation" r:id="rId17" imgW="800100" imgH="317500" progId="Equation.DSMT4">
                  <p:embed/>
                </p:oleObj>
              </mc:Choice>
              <mc:Fallback>
                <p:oleObj name="Equation" r:id="rId17" imgW="800100" imgH="317500" progId="Equation.DSMT4">
                  <p:embed/>
                  <p:pic>
                    <p:nvPicPr>
                      <p:cNvPr id="0" name="Picture 17"/>
                      <p:cNvPicPr>
                        <a:picLocks noChangeAspect="1" noChangeArrowheads="1"/>
                      </p:cNvPicPr>
                      <p:nvPr/>
                    </p:nvPicPr>
                    <p:blipFill>
                      <a:blip r:embed="rId18"/>
                      <a:srcRect/>
                      <a:stretch>
                        <a:fillRect/>
                      </a:stretch>
                    </p:blipFill>
                    <p:spPr bwMode="auto">
                      <a:xfrm>
                        <a:off x="2171700" y="5029200"/>
                        <a:ext cx="800100" cy="31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66" name="Straight Connector 65"/>
          <p:cNvCxnSpPr/>
          <p:nvPr/>
        </p:nvCxnSpPr>
        <p:spPr>
          <a:xfrm>
            <a:off x="5315133" y="5327650"/>
            <a:ext cx="323667" cy="311152"/>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V="1">
            <a:off x="5315133" y="5334000"/>
            <a:ext cx="323667" cy="311152"/>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9" name="Freeform 88"/>
          <p:cNvSpPr/>
          <p:nvPr/>
        </p:nvSpPr>
        <p:spPr>
          <a:xfrm>
            <a:off x="2874433" y="5135033"/>
            <a:ext cx="567267" cy="351367"/>
          </a:xfrm>
          <a:custGeom>
            <a:avLst/>
            <a:gdLst>
              <a:gd name="connsiteX0" fmla="*/ 0 w 567267"/>
              <a:gd name="connsiteY0" fmla="*/ 21167 h 351367"/>
              <a:gd name="connsiteX1" fmla="*/ 114300 w 567267"/>
              <a:gd name="connsiteY1" fmla="*/ 46567 h 351367"/>
              <a:gd name="connsiteX2" fmla="*/ 364067 w 567267"/>
              <a:gd name="connsiteY2" fmla="*/ 300567 h 351367"/>
              <a:gd name="connsiteX3" fmla="*/ 567267 w 567267"/>
              <a:gd name="connsiteY3" fmla="*/ 351367 h 351367"/>
            </a:gdLst>
            <a:ahLst/>
            <a:cxnLst>
              <a:cxn ang="0">
                <a:pos x="connsiteX0" y="connsiteY0"/>
              </a:cxn>
              <a:cxn ang="0">
                <a:pos x="connsiteX1" y="connsiteY1"/>
              </a:cxn>
              <a:cxn ang="0">
                <a:pos x="connsiteX2" y="connsiteY2"/>
              </a:cxn>
              <a:cxn ang="0">
                <a:pos x="connsiteX3" y="connsiteY3"/>
              </a:cxn>
            </a:cxnLst>
            <a:rect l="l" t="t" r="r" b="b"/>
            <a:pathLst>
              <a:path w="567267" h="351367">
                <a:moveTo>
                  <a:pt x="0" y="21167"/>
                </a:moveTo>
                <a:cubicBezTo>
                  <a:pt x="26811" y="10583"/>
                  <a:pt x="53622" y="0"/>
                  <a:pt x="114300" y="46567"/>
                </a:cubicBezTo>
                <a:cubicBezTo>
                  <a:pt x="174978" y="93134"/>
                  <a:pt x="288573" y="249767"/>
                  <a:pt x="364067" y="300567"/>
                </a:cubicBezTo>
                <a:cubicBezTo>
                  <a:pt x="439561" y="351367"/>
                  <a:pt x="567267" y="351367"/>
                  <a:pt x="567267" y="351367"/>
                </a:cubicBezTo>
              </a:path>
            </a:pathLst>
          </a:cu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98" name="Straight Arrow Connector 97"/>
          <p:cNvCxnSpPr/>
          <p:nvPr/>
        </p:nvCxnSpPr>
        <p:spPr>
          <a:xfrm rot="5400000" flipH="1" flipV="1">
            <a:off x="4187824" y="5337176"/>
            <a:ext cx="615952" cy="1588"/>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57" name="Object 2"/>
          <p:cNvGraphicFramePr>
            <a:graphicFrameLocks noChangeAspect="1"/>
          </p:cNvGraphicFramePr>
          <p:nvPr>
            <p:extLst>
              <p:ext uri="{D42A27DB-BD31-4B8C-83A1-F6EECF244321}">
                <p14:modId xmlns:p14="http://schemas.microsoft.com/office/powerpoint/2010/main" val="2513811351"/>
              </p:ext>
            </p:extLst>
          </p:nvPr>
        </p:nvGraphicFramePr>
        <p:xfrm>
          <a:off x="5575300" y="5029200"/>
          <a:ext cx="1054100" cy="317500"/>
        </p:xfrm>
        <a:graphic>
          <a:graphicData uri="http://schemas.openxmlformats.org/presentationml/2006/ole">
            <mc:AlternateContent xmlns:mc="http://schemas.openxmlformats.org/markup-compatibility/2006">
              <mc:Choice xmlns:v="urn:schemas-microsoft-com:vml" Requires="v">
                <p:oleObj spid="_x0000_s67417" name="Equation" r:id="rId19" imgW="1054100" imgH="317500" progId="Equation.DSMT4">
                  <p:embed/>
                </p:oleObj>
              </mc:Choice>
              <mc:Fallback>
                <p:oleObj name="Equation" r:id="rId19" imgW="1054100" imgH="317500" progId="Equation.DSMT4">
                  <p:embed/>
                  <p:pic>
                    <p:nvPicPr>
                      <p:cNvPr id="0" name="Picture 19"/>
                      <p:cNvPicPr>
                        <a:picLocks noChangeAspect="1" noChangeArrowheads="1"/>
                      </p:cNvPicPr>
                      <p:nvPr/>
                    </p:nvPicPr>
                    <p:blipFill>
                      <a:blip r:embed="rId20"/>
                      <a:srcRect/>
                      <a:stretch>
                        <a:fillRect/>
                      </a:stretch>
                    </p:blipFill>
                    <p:spPr bwMode="auto">
                      <a:xfrm>
                        <a:off x="5575300" y="5029200"/>
                        <a:ext cx="1054100" cy="31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8" name="Freeform 57"/>
          <p:cNvSpPr/>
          <p:nvPr/>
        </p:nvSpPr>
        <p:spPr>
          <a:xfrm>
            <a:off x="5562600" y="5397500"/>
            <a:ext cx="452967" cy="120650"/>
          </a:xfrm>
          <a:custGeom>
            <a:avLst/>
            <a:gdLst>
              <a:gd name="connsiteX0" fmla="*/ 431800 w 452967"/>
              <a:gd name="connsiteY0" fmla="*/ 0 h 120650"/>
              <a:gd name="connsiteX1" fmla="*/ 381000 w 452967"/>
              <a:gd name="connsiteY1" fmla="*/ 101600 h 120650"/>
              <a:gd name="connsiteX2" fmla="*/ 0 w 452967"/>
              <a:gd name="connsiteY2" fmla="*/ 114300 h 120650"/>
            </a:gdLst>
            <a:ahLst/>
            <a:cxnLst>
              <a:cxn ang="0">
                <a:pos x="connsiteX0" y="connsiteY0"/>
              </a:cxn>
              <a:cxn ang="0">
                <a:pos x="connsiteX1" y="connsiteY1"/>
              </a:cxn>
              <a:cxn ang="0">
                <a:pos x="connsiteX2" y="connsiteY2"/>
              </a:cxn>
            </a:cxnLst>
            <a:rect l="l" t="t" r="r" b="b"/>
            <a:pathLst>
              <a:path w="452967" h="120650">
                <a:moveTo>
                  <a:pt x="431800" y="0"/>
                </a:moveTo>
                <a:cubicBezTo>
                  <a:pt x="442383" y="41275"/>
                  <a:pt x="452967" y="82550"/>
                  <a:pt x="381000" y="101600"/>
                </a:cubicBezTo>
                <a:cubicBezTo>
                  <a:pt x="309033" y="120650"/>
                  <a:pt x="154516" y="117475"/>
                  <a:pt x="0" y="114300"/>
                </a:cubicBezTo>
              </a:path>
            </a:pathLst>
          </a:cu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Rectangle 58"/>
          <p:cNvSpPr/>
          <p:nvPr/>
        </p:nvSpPr>
        <p:spPr>
          <a:xfrm>
            <a:off x="8106165" y="3723468"/>
            <a:ext cx="302208" cy="100736"/>
          </a:xfrm>
          <a:prstGeom prst="rect">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Freeform 59"/>
          <p:cNvSpPr/>
          <p:nvPr/>
        </p:nvSpPr>
        <p:spPr>
          <a:xfrm>
            <a:off x="7747794" y="872351"/>
            <a:ext cx="377760" cy="570838"/>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8089998" y="1107401"/>
            <a:ext cx="302208" cy="100736"/>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8104578" y="2346325"/>
            <a:ext cx="223166" cy="100736"/>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5" name="Group 82"/>
          <p:cNvGrpSpPr/>
          <p:nvPr/>
        </p:nvGrpSpPr>
        <p:grpSpPr>
          <a:xfrm>
            <a:off x="7394574" y="644526"/>
            <a:ext cx="444975" cy="152793"/>
            <a:chOff x="5021260" y="1009692"/>
            <a:chExt cx="773114" cy="265468"/>
          </a:xfrm>
        </p:grpSpPr>
        <p:cxnSp>
          <p:nvCxnSpPr>
            <p:cNvPr id="67" name="Straight Arrow Connector 66"/>
            <p:cNvCxnSpPr/>
            <p:nvPr/>
          </p:nvCxnSpPr>
          <p:spPr>
            <a:xfrm>
              <a:off x="5184774" y="1273572"/>
              <a:ext cx="609600"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70" name="Object 2"/>
            <p:cNvGraphicFramePr>
              <a:graphicFrameLocks noChangeAspect="1"/>
            </p:cNvGraphicFramePr>
            <p:nvPr>
              <p:extLst>
                <p:ext uri="{D42A27DB-BD31-4B8C-83A1-F6EECF244321}">
                  <p14:modId xmlns:p14="http://schemas.microsoft.com/office/powerpoint/2010/main" val="1751780818"/>
                </p:ext>
              </p:extLst>
            </p:nvPr>
          </p:nvGraphicFramePr>
          <p:xfrm>
            <a:off x="5021260" y="1009692"/>
            <a:ext cx="609557" cy="204105"/>
          </p:xfrm>
          <a:graphic>
            <a:graphicData uri="http://schemas.openxmlformats.org/presentationml/2006/ole">
              <mc:AlternateContent xmlns:mc="http://schemas.openxmlformats.org/markup-compatibility/2006">
                <mc:Choice xmlns:v="urn:schemas-microsoft-com:vml" Requires="v">
                  <p:oleObj spid="_x0000_s67418" name="Equation" r:id="rId21" imgW="609600" imgH="203200" progId="Equation.DSMT4">
                    <p:embed/>
                  </p:oleObj>
                </mc:Choice>
                <mc:Fallback>
                  <p:oleObj name="Equation" r:id="rId21" imgW="609600" imgH="203200" progId="Equation.DSMT4">
                    <p:embed/>
                    <p:pic>
                      <p:nvPicPr>
                        <p:cNvPr id="0" name="Picture 22"/>
                        <p:cNvPicPr>
                          <a:picLocks noChangeAspect="1" noChangeArrowheads="1"/>
                        </p:cNvPicPr>
                        <p:nvPr/>
                      </p:nvPicPr>
                      <p:blipFill>
                        <a:blip r:embed="rId22"/>
                        <a:srcRect/>
                        <a:stretch>
                          <a:fillRect/>
                        </a:stretch>
                      </p:blipFill>
                      <p:spPr bwMode="auto">
                        <a:xfrm>
                          <a:off x="5021260" y="1009692"/>
                          <a:ext cx="609557" cy="204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
        <p:nvSpPr>
          <p:cNvPr id="72" name="Rectangle 71"/>
          <p:cNvSpPr/>
          <p:nvPr/>
        </p:nvSpPr>
        <p:spPr>
          <a:xfrm>
            <a:off x="8334765" y="738036"/>
            <a:ext cx="402944" cy="805888"/>
          </a:xfrm>
          <a:prstGeom prst="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3" name="Straight Connector 72"/>
          <p:cNvCxnSpPr/>
          <p:nvPr/>
        </p:nvCxnSpPr>
        <p:spPr>
          <a:xfrm rot="5400000">
            <a:off x="7928372" y="1141377"/>
            <a:ext cx="805097" cy="1588"/>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5" name="Freeform 74"/>
          <p:cNvSpPr/>
          <p:nvPr/>
        </p:nvSpPr>
        <p:spPr>
          <a:xfrm>
            <a:off x="7917287" y="3505200"/>
            <a:ext cx="377760" cy="570838"/>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8334765" y="3346451"/>
            <a:ext cx="402944" cy="805888"/>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Freeform 78"/>
          <p:cNvSpPr/>
          <p:nvPr/>
        </p:nvSpPr>
        <p:spPr>
          <a:xfrm>
            <a:off x="7877565" y="2109166"/>
            <a:ext cx="377760" cy="570838"/>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1" name="Straight Connector 80"/>
          <p:cNvCxnSpPr/>
          <p:nvPr/>
        </p:nvCxnSpPr>
        <p:spPr>
          <a:xfrm>
            <a:off x="8330825" y="2109166"/>
            <a:ext cx="700" cy="182006"/>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rot="16200000" flipH="1">
            <a:off x="8231139" y="2581837"/>
            <a:ext cx="201472" cy="700"/>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8" name="Rectangle 87"/>
          <p:cNvSpPr/>
          <p:nvPr/>
        </p:nvSpPr>
        <p:spPr>
          <a:xfrm>
            <a:off x="8311167" y="1974851"/>
            <a:ext cx="402944" cy="805888"/>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1" name="Straight Connector 90"/>
          <p:cNvCxnSpPr/>
          <p:nvPr/>
        </p:nvCxnSpPr>
        <p:spPr>
          <a:xfrm rot="5400000">
            <a:off x="6015826" y="2471341"/>
            <a:ext cx="4179091" cy="1588"/>
          </a:xfrm>
          <a:prstGeom prst="line">
            <a:avLst/>
          </a:prstGeom>
          <a:ln w="9525" cap="flat" cmpd="sng" algn="ctr">
            <a:solidFill>
              <a:schemeClr val="tx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rot="10800000" flipV="1">
            <a:off x="7789864" y="1157769"/>
            <a:ext cx="526501" cy="465866"/>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7825968" y="3270251"/>
            <a:ext cx="479832" cy="458813"/>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7620000" y="2436812"/>
            <a:ext cx="666597"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118" name="Object 2"/>
          <p:cNvGraphicFramePr>
            <a:graphicFrameLocks noChangeAspect="1"/>
          </p:cNvGraphicFramePr>
          <p:nvPr>
            <p:extLst>
              <p:ext uri="{D42A27DB-BD31-4B8C-83A1-F6EECF244321}">
                <p14:modId xmlns:p14="http://schemas.microsoft.com/office/powerpoint/2010/main" val="3695188278"/>
              </p:ext>
            </p:extLst>
          </p:nvPr>
        </p:nvGraphicFramePr>
        <p:xfrm>
          <a:off x="8004175" y="4560888"/>
          <a:ext cx="204788" cy="87312"/>
        </p:xfrm>
        <a:graphic>
          <a:graphicData uri="http://schemas.openxmlformats.org/presentationml/2006/ole">
            <mc:AlternateContent xmlns:mc="http://schemas.openxmlformats.org/markup-compatibility/2006">
              <mc:Choice xmlns:v="urn:schemas-microsoft-com:vml" Requires="v">
                <p:oleObj spid="_x0000_s67419" name="Equation" r:id="rId23" imgW="355600" imgH="152400" progId="Equation.DSMT4">
                  <p:embed/>
                </p:oleObj>
              </mc:Choice>
              <mc:Fallback>
                <p:oleObj name="Equation" r:id="rId23" imgW="355600" imgH="152400" progId="Equation.DSMT4">
                  <p:embed/>
                  <p:pic>
                    <p:nvPicPr>
                      <p:cNvPr id="0" name="Picture 26"/>
                      <p:cNvPicPr>
                        <a:picLocks noChangeAspect="1" noChangeArrowheads="1"/>
                      </p:cNvPicPr>
                      <p:nvPr/>
                    </p:nvPicPr>
                    <p:blipFill>
                      <a:blip r:embed="rId24"/>
                      <a:srcRect/>
                      <a:stretch>
                        <a:fillRect/>
                      </a:stretch>
                    </p:blipFill>
                    <p:spPr bwMode="auto">
                      <a:xfrm>
                        <a:off x="8004175" y="4560888"/>
                        <a:ext cx="204788" cy="87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31" name="Object 2"/>
          <p:cNvGraphicFramePr>
            <a:graphicFrameLocks noChangeAspect="1"/>
          </p:cNvGraphicFramePr>
          <p:nvPr>
            <p:extLst>
              <p:ext uri="{D42A27DB-BD31-4B8C-83A1-F6EECF244321}">
                <p14:modId xmlns:p14="http://schemas.microsoft.com/office/powerpoint/2010/main" val="972539696"/>
              </p:ext>
            </p:extLst>
          </p:nvPr>
        </p:nvGraphicFramePr>
        <p:xfrm>
          <a:off x="7239000" y="1544720"/>
          <a:ext cx="512763" cy="184150"/>
        </p:xfrm>
        <a:graphic>
          <a:graphicData uri="http://schemas.openxmlformats.org/presentationml/2006/ole">
            <mc:AlternateContent xmlns:mc="http://schemas.openxmlformats.org/markup-compatibility/2006">
              <mc:Choice xmlns:v="urn:schemas-microsoft-com:vml" Requires="v">
                <p:oleObj spid="_x0000_s67420" name="Equation" r:id="rId25" imgW="889000" imgH="317500" progId="Equation.DSMT4">
                  <p:embed/>
                </p:oleObj>
              </mc:Choice>
              <mc:Fallback>
                <p:oleObj name="Equation" r:id="rId25" imgW="889000" imgH="317500" progId="Equation.DSMT4">
                  <p:embed/>
                  <p:pic>
                    <p:nvPicPr>
                      <p:cNvPr id="0" name="Picture 27"/>
                      <p:cNvPicPr>
                        <a:picLocks noChangeAspect="1" noChangeArrowheads="1"/>
                      </p:cNvPicPr>
                      <p:nvPr/>
                    </p:nvPicPr>
                    <p:blipFill>
                      <a:blip r:embed="rId26"/>
                      <a:srcRect/>
                      <a:stretch>
                        <a:fillRect/>
                      </a:stretch>
                    </p:blipFill>
                    <p:spPr bwMode="auto">
                      <a:xfrm>
                        <a:off x="7239000" y="1544720"/>
                        <a:ext cx="512763"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137" name="Straight Connector 136"/>
          <p:cNvCxnSpPr/>
          <p:nvPr/>
        </p:nvCxnSpPr>
        <p:spPr>
          <a:xfrm rot="5400000">
            <a:off x="7933010" y="2377397"/>
            <a:ext cx="805097" cy="1588"/>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rot="5400000">
            <a:off x="7929676" y="3748207"/>
            <a:ext cx="805097" cy="1588"/>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142" name="Object 2"/>
          <p:cNvGraphicFramePr>
            <a:graphicFrameLocks noChangeAspect="1"/>
          </p:cNvGraphicFramePr>
          <p:nvPr>
            <p:extLst>
              <p:ext uri="{D42A27DB-BD31-4B8C-83A1-F6EECF244321}">
                <p14:modId xmlns:p14="http://schemas.microsoft.com/office/powerpoint/2010/main" val="1347411113"/>
              </p:ext>
            </p:extLst>
          </p:nvPr>
        </p:nvGraphicFramePr>
        <p:xfrm>
          <a:off x="7107237" y="2346325"/>
          <a:ext cx="512763" cy="184150"/>
        </p:xfrm>
        <a:graphic>
          <a:graphicData uri="http://schemas.openxmlformats.org/presentationml/2006/ole">
            <mc:AlternateContent xmlns:mc="http://schemas.openxmlformats.org/markup-compatibility/2006">
              <mc:Choice xmlns:v="urn:schemas-microsoft-com:vml" Requires="v">
                <p:oleObj spid="_x0000_s67421" name="Equation" r:id="rId27" imgW="889000" imgH="317500" progId="Equation.DSMT4">
                  <p:embed/>
                </p:oleObj>
              </mc:Choice>
              <mc:Fallback>
                <p:oleObj name="Equation" r:id="rId27" imgW="889000" imgH="317500" progId="Equation.DSMT4">
                  <p:embed/>
                  <p:pic>
                    <p:nvPicPr>
                      <p:cNvPr id="0" name="Picture 29"/>
                      <p:cNvPicPr>
                        <a:picLocks noChangeAspect="1" noChangeArrowheads="1"/>
                      </p:cNvPicPr>
                      <p:nvPr/>
                    </p:nvPicPr>
                    <p:blipFill>
                      <a:blip r:embed="rId28"/>
                      <a:srcRect/>
                      <a:stretch>
                        <a:fillRect/>
                      </a:stretch>
                    </p:blipFill>
                    <p:spPr bwMode="auto">
                      <a:xfrm>
                        <a:off x="7107237" y="2346325"/>
                        <a:ext cx="512763"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43" name="Object 2"/>
          <p:cNvGraphicFramePr>
            <a:graphicFrameLocks noChangeAspect="1"/>
          </p:cNvGraphicFramePr>
          <p:nvPr>
            <p:extLst>
              <p:ext uri="{D42A27DB-BD31-4B8C-83A1-F6EECF244321}">
                <p14:modId xmlns:p14="http://schemas.microsoft.com/office/powerpoint/2010/main" val="2392574993"/>
              </p:ext>
            </p:extLst>
          </p:nvPr>
        </p:nvGraphicFramePr>
        <p:xfrm>
          <a:off x="7400020" y="3048000"/>
          <a:ext cx="512763" cy="184150"/>
        </p:xfrm>
        <a:graphic>
          <a:graphicData uri="http://schemas.openxmlformats.org/presentationml/2006/ole">
            <mc:AlternateContent xmlns:mc="http://schemas.openxmlformats.org/markup-compatibility/2006">
              <mc:Choice xmlns:v="urn:schemas-microsoft-com:vml" Requires="v">
                <p:oleObj spid="_x0000_s67422" name="Equation" r:id="rId29" imgW="889000" imgH="317500" progId="Equation.DSMT4">
                  <p:embed/>
                </p:oleObj>
              </mc:Choice>
              <mc:Fallback>
                <p:oleObj name="Equation" r:id="rId29" imgW="889000" imgH="317500" progId="Equation.DSMT4">
                  <p:embed/>
                  <p:pic>
                    <p:nvPicPr>
                      <p:cNvPr id="0" name="Picture 30"/>
                      <p:cNvPicPr>
                        <a:picLocks noChangeAspect="1" noChangeArrowheads="1"/>
                      </p:cNvPicPr>
                      <p:nvPr/>
                    </p:nvPicPr>
                    <p:blipFill>
                      <a:blip r:embed="rId30"/>
                      <a:srcRect/>
                      <a:stretch>
                        <a:fillRect/>
                      </a:stretch>
                    </p:blipFill>
                    <p:spPr bwMode="auto">
                      <a:xfrm>
                        <a:off x="7400020" y="3048000"/>
                        <a:ext cx="512763"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149" name="Straight Connector 148"/>
          <p:cNvCxnSpPr/>
          <p:nvPr/>
        </p:nvCxnSpPr>
        <p:spPr>
          <a:xfrm rot="5400000">
            <a:off x="8196496" y="4285969"/>
            <a:ext cx="267261" cy="1588"/>
          </a:xfrm>
          <a:prstGeom prst="line">
            <a:avLst/>
          </a:prstGeom>
          <a:ln w="9525"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rot="5400000">
            <a:off x="8194907" y="627575"/>
            <a:ext cx="267261" cy="1588"/>
          </a:xfrm>
          <a:prstGeom prst="line">
            <a:avLst/>
          </a:prstGeom>
          <a:ln w="9525" cap="flat" cmpd="sng" algn="ctr">
            <a:solidFill>
              <a:schemeClr val="tx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2" name="Straight Arrow Connector 151"/>
          <p:cNvCxnSpPr/>
          <p:nvPr/>
        </p:nvCxnSpPr>
        <p:spPr>
          <a:xfrm>
            <a:off x="8106166" y="645046"/>
            <a:ext cx="221577" cy="1588"/>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aphicFrame>
        <p:nvGraphicFramePr>
          <p:cNvPr id="153" name="Object 2"/>
          <p:cNvGraphicFramePr>
            <a:graphicFrameLocks noChangeAspect="1"/>
          </p:cNvGraphicFramePr>
          <p:nvPr>
            <p:extLst>
              <p:ext uri="{D42A27DB-BD31-4B8C-83A1-F6EECF244321}">
                <p14:modId xmlns:p14="http://schemas.microsoft.com/office/powerpoint/2010/main" val="1437382268"/>
              </p:ext>
            </p:extLst>
          </p:nvPr>
        </p:nvGraphicFramePr>
        <p:xfrm>
          <a:off x="8182300" y="473869"/>
          <a:ext cx="73025" cy="96838"/>
        </p:xfrm>
        <a:graphic>
          <a:graphicData uri="http://schemas.openxmlformats.org/presentationml/2006/ole">
            <mc:AlternateContent xmlns:mc="http://schemas.openxmlformats.org/markup-compatibility/2006">
              <mc:Choice xmlns:v="urn:schemas-microsoft-com:vml" Requires="v">
                <p:oleObj spid="_x0000_s67423" name="Equation" r:id="rId31" imgW="127000" imgH="165100" progId="Equation.DSMT4">
                  <p:embed/>
                </p:oleObj>
              </mc:Choice>
              <mc:Fallback>
                <p:oleObj name="Equation" r:id="rId31" imgW="127000" imgH="165100" progId="Equation.DSMT4">
                  <p:embed/>
                  <p:pic>
                    <p:nvPicPr>
                      <p:cNvPr id="0" name="Picture 31"/>
                      <p:cNvPicPr>
                        <a:picLocks noChangeAspect="1" noChangeArrowheads="1"/>
                      </p:cNvPicPr>
                      <p:nvPr/>
                    </p:nvPicPr>
                    <p:blipFill>
                      <a:blip r:embed="rId32"/>
                      <a:srcRect/>
                      <a:stretch>
                        <a:fillRect/>
                      </a:stretch>
                    </p:blipFill>
                    <p:spPr bwMode="auto">
                      <a:xfrm>
                        <a:off x="8182300" y="473869"/>
                        <a:ext cx="73025" cy="96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54" name="Object 2"/>
          <p:cNvGraphicFramePr>
            <a:graphicFrameLocks noChangeAspect="1"/>
          </p:cNvGraphicFramePr>
          <p:nvPr>
            <p:extLst>
              <p:ext uri="{D42A27DB-BD31-4B8C-83A1-F6EECF244321}">
                <p14:modId xmlns:p14="http://schemas.microsoft.com/office/powerpoint/2010/main" val="2439226189"/>
              </p:ext>
            </p:extLst>
          </p:nvPr>
        </p:nvGraphicFramePr>
        <p:xfrm>
          <a:off x="8232775" y="4421188"/>
          <a:ext cx="204788" cy="96837"/>
        </p:xfrm>
        <a:graphic>
          <a:graphicData uri="http://schemas.openxmlformats.org/presentationml/2006/ole">
            <mc:AlternateContent xmlns:mc="http://schemas.openxmlformats.org/markup-compatibility/2006">
              <mc:Choice xmlns:v="urn:schemas-microsoft-com:vml" Requires="v">
                <p:oleObj spid="_x0000_s67424" name="Equation" r:id="rId33" imgW="355600" imgH="165100" progId="Equation.DSMT4">
                  <p:embed/>
                </p:oleObj>
              </mc:Choice>
              <mc:Fallback>
                <p:oleObj name="Equation" r:id="rId33" imgW="355600" imgH="165100" progId="Equation.DSMT4">
                  <p:embed/>
                  <p:pic>
                    <p:nvPicPr>
                      <p:cNvPr id="0" name="Picture 32"/>
                      <p:cNvPicPr>
                        <a:picLocks noChangeAspect="1" noChangeArrowheads="1"/>
                      </p:cNvPicPr>
                      <p:nvPr/>
                    </p:nvPicPr>
                    <p:blipFill>
                      <a:blip r:embed="rId34"/>
                      <a:srcRect/>
                      <a:stretch>
                        <a:fillRect/>
                      </a:stretch>
                    </p:blipFill>
                    <p:spPr bwMode="auto">
                      <a:xfrm>
                        <a:off x="8232775" y="4421188"/>
                        <a:ext cx="204788" cy="96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9870" y="185525"/>
            <a:ext cx="8454427"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space-time diagram below shows the world-lines of the </a:t>
            </a:r>
            <a:r>
              <a:rPr lang="en-US" i="1" dirty="0">
                <a:latin typeface="Times New Roman" panose="02020603050405020304" pitchFamily="18" charset="0"/>
                <a:cs typeface="Times New Roman" panose="02020603050405020304" pitchFamily="18" charset="0"/>
              </a:rPr>
              <a:t>nub-end of the detonator </a:t>
            </a:r>
            <a:r>
              <a:rPr lang="en-US" dirty="0">
                <a:latin typeface="Times New Roman" panose="02020603050405020304" pitchFamily="18" charset="0"/>
                <a:cs typeface="Times New Roman" panose="02020603050405020304" pitchFamily="18" charset="0"/>
              </a:rPr>
              <a:t>and the </a:t>
            </a:r>
            <a:r>
              <a:rPr lang="en-US" i="1" dirty="0">
                <a:latin typeface="Times New Roman" panose="02020603050405020304" pitchFamily="18" charset="0"/>
                <a:cs typeface="Times New Roman" panose="02020603050405020304" pitchFamily="18" charset="0"/>
              </a:rPr>
              <a:t>bomb-end of the detonator </a:t>
            </a:r>
            <a:r>
              <a:rPr lang="en-US" dirty="0">
                <a:latin typeface="Times New Roman" panose="02020603050405020304" pitchFamily="18" charset="0"/>
                <a:cs typeface="Times New Roman" panose="02020603050405020304" pitchFamily="18" charset="0"/>
              </a:rPr>
              <a:t>(this is the way these lines would normally be presented).</a:t>
            </a:r>
          </a:p>
        </p:txBody>
      </p:sp>
      <p:cxnSp>
        <p:nvCxnSpPr>
          <p:cNvPr id="95" name="Straight Connector 94"/>
          <p:cNvCxnSpPr/>
          <p:nvPr/>
        </p:nvCxnSpPr>
        <p:spPr>
          <a:xfrm rot="5400000">
            <a:off x="311887" y="3968692"/>
            <a:ext cx="4710227" cy="1588"/>
          </a:xfrm>
          <a:prstGeom prst="line">
            <a:avLst/>
          </a:prstGeom>
          <a:ln w="57150"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228600" y="6250782"/>
            <a:ext cx="7545388" cy="1588"/>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rot="5400000">
            <a:off x="4588272" y="6262291"/>
            <a:ext cx="123034" cy="1589"/>
          </a:xfrm>
          <a:prstGeom prst="line">
            <a:avLst/>
          </a:prstGeom>
          <a:effectLst/>
        </p:spPr>
        <p:style>
          <a:lnRef idx="2">
            <a:schemeClr val="accent1"/>
          </a:lnRef>
          <a:fillRef idx="0">
            <a:schemeClr val="accent1"/>
          </a:fillRef>
          <a:effectRef idx="1">
            <a:schemeClr val="accent1"/>
          </a:effectRef>
          <a:fontRef idx="minor">
            <a:schemeClr val="tx1"/>
          </a:fontRef>
        </p:style>
      </p:cxnSp>
      <p:graphicFrame>
        <p:nvGraphicFramePr>
          <p:cNvPr id="117" name="Object 2"/>
          <p:cNvGraphicFramePr>
            <a:graphicFrameLocks noChangeAspect="1"/>
          </p:cNvGraphicFramePr>
          <p:nvPr>
            <p:extLst>
              <p:ext uri="{D42A27DB-BD31-4B8C-83A1-F6EECF244321}">
                <p14:modId xmlns:p14="http://schemas.microsoft.com/office/powerpoint/2010/main" val="2456771084"/>
              </p:ext>
            </p:extLst>
          </p:nvPr>
        </p:nvGraphicFramePr>
        <p:xfrm>
          <a:off x="4587084" y="6413500"/>
          <a:ext cx="127000" cy="165100"/>
        </p:xfrm>
        <a:graphic>
          <a:graphicData uri="http://schemas.openxmlformats.org/presentationml/2006/ole">
            <mc:AlternateContent xmlns:mc="http://schemas.openxmlformats.org/markup-compatibility/2006">
              <mc:Choice xmlns:v="urn:schemas-microsoft-com:vml" Requires="v">
                <p:oleObj spid="_x0000_s65912" name="Equation" r:id="rId3" imgW="127000" imgH="165100" progId="Equation.DSMT4">
                  <p:embed/>
                </p:oleObj>
              </mc:Choice>
              <mc:Fallback>
                <p:oleObj name="Equation" r:id="rId3" imgW="127000" imgH="165100" progId="Equation.DSMT4">
                  <p:embed/>
                  <p:pic>
                    <p:nvPicPr>
                      <p:cNvPr id="0" name="Picture 2"/>
                      <p:cNvPicPr>
                        <a:picLocks noChangeAspect="1" noChangeArrowheads="1"/>
                      </p:cNvPicPr>
                      <p:nvPr/>
                    </p:nvPicPr>
                    <p:blipFill>
                      <a:blip r:embed="rId4"/>
                      <a:srcRect/>
                      <a:stretch>
                        <a:fillRect/>
                      </a:stretch>
                    </p:blipFill>
                    <p:spPr bwMode="auto">
                      <a:xfrm>
                        <a:off x="4587084" y="6413500"/>
                        <a:ext cx="1270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63" name="Straight Connector 62"/>
          <p:cNvCxnSpPr/>
          <p:nvPr/>
        </p:nvCxnSpPr>
        <p:spPr>
          <a:xfrm rot="5400000">
            <a:off x="622694" y="6243244"/>
            <a:ext cx="123034" cy="158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69" name="Object 2"/>
          <p:cNvGraphicFramePr>
            <a:graphicFrameLocks noChangeAspect="1"/>
          </p:cNvGraphicFramePr>
          <p:nvPr>
            <p:extLst>
              <p:ext uri="{D42A27DB-BD31-4B8C-83A1-F6EECF244321}">
                <p14:modId xmlns:p14="http://schemas.microsoft.com/office/powerpoint/2010/main" val="3188990098"/>
              </p:ext>
            </p:extLst>
          </p:nvPr>
        </p:nvGraphicFramePr>
        <p:xfrm>
          <a:off x="533400" y="6388100"/>
          <a:ext cx="215900" cy="165100"/>
        </p:xfrm>
        <a:graphic>
          <a:graphicData uri="http://schemas.openxmlformats.org/presentationml/2006/ole">
            <mc:AlternateContent xmlns:mc="http://schemas.openxmlformats.org/markup-compatibility/2006">
              <mc:Choice xmlns:v="urn:schemas-microsoft-com:vml" Requires="v">
                <p:oleObj spid="_x0000_s65913" name="Equation" r:id="rId5" imgW="215900" imgH="165100" progId="Equation.DSMT4">
                  <p:embed/>
                </p:oleObj>
              </mc:Choice>
              <mc:Fallback>
                <p:oleObj name="Equation" r:id="rId5" imgW="215900" imgH="165100" progId="Equation.DSMT4">
                  <p:embed/>
                  <p:pic>
                    <p:nvPicPr>
                      <p:cNvPr id="0" name="Picture 3"/>
                      <p:cNvPicPr>
                        <a:picLocks noChangeAspect="1" noChangeArrowheads="1"/>
                      </p:cNvPicPr>
                      <p:nvPr/>
                    </p:nvPicPr>
                    <p:blipFill>
                      <a:blip r:embed="rId6"/>
                      <a:srcRect/>
                      <a:stretch>
                        <a:fillRect/>
                      </a:stretch>
                    </p:blipFill>
                    <p:spPr bwMode="auto">
                      <a:xfrm>
                        <a:off x="533400" y="6388100"/>
                        <a:ext cx="2159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83" name="Straight Connector 82"/>
          <p:cNvCxnSpPr/>
          <p:nvPr/>
        </p:nvCxnSpPr>
        <p:spPr>
          <a:xfrm rot="5400000" flipH="1" flipV="1">
            <a:off x="2298290" y="3973102"/>
            <a:ext cx="4701408" cy="1588"/>
          </a:xfrm>
          <a:prstGeom prst="line">
            <a:avLst/>
          </a:prstGeom>
          <a:ln w="57150"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8765847" y="6477000"/>
            <a:ext cx="426168" cy="276999"/>
          </a:xfrm>
          <a:prstGeom prst="rect">
            <a:avLst/>
          </a:prstGeom>
          <a:noFill/>
        </p:spPr>
        <p:txBody>
          <a:bodyPr wrap="none" rtlCol="0">
            <a:spAutoFit/>
          </a:bodyPr>
          <a:lstStyle/>
          <a:p>
            <a:r>
              <a:rPr lang="en-US" sz="1200" dirty="0"/>
              <a:t>12.)</a:t>
            </a:r>
          </a:p>
        </p:txBody>
      </p:sp>
      <p:graphicFrame>
        <p:nvGraphicFramePr>
          <p:cNvPr id="144" name="Object 2"/>
          <p:cNvGraphicFramePr>
            <a:graphicFrameLocks noChangeAspect="1"/>
          </p:cNvGraphicFramePr>
          <p:nvPr>
            <p:extLst>
              <p:ext uri="{D42A27DB-BD31-4B8C-83A1-F6EECF244321}">
                <p14:modId xmlns:p14="http://schemas.microsoft.com/office/powerpoint/2010/main" val="3795017735"/>
              </p:ext>
            </p:extLst>
          </p:nvPr>
        </p:nvGraphicFramePr>
        <p:xfrm>
          <a:off x="7710488" y="6350000"/>
          <a:ext cx="127000" cy="127000"/>
        </p:xfrm>
        <a:graphic>
          <a:graphicData uri="http://schemas.openxmlformats.org/presentationml/2006/ole">
            <mc:AlternateContent xmlns:mc="http://schemas.openxmlformats.org/markup-compatibility/2006">
              <mc:Choice xmlns:v="urn:schemas-microsoft-com:vml" Requires="v">
                <p:oleObj spid="_x0000_s65914" name="Equation" r:id="rId7" imgW="127000" imgH="127000" progId="Equation.DSMT4">
                  <p:embed/>
                </p:oleObj>
              </mc:Choice>
              <mc:Fallback>
                <p:oleObj name="Equation" r:id="rId7" imgW="127000" imgH="127000" progId="Equation.DSMT4">
                  <p:embed/>
                  <p:pic>
                    <p:nvPicPr>
                      <p:cNvPr id="0" name="Picture 14"/>
                      <p:cNvPicPr>
                        <a:picLocks noChangeAspect="1" noChangeArrowheads="1"/>
                      </p:cNvPicPr>
                      <p:nvPr/>
                    </p:nvPicPr>
                    <p:blipFill>
                      <a:blip r:embed="rId8"/>
                      <a:srcRect/>
                      <a:stretch>
                        <a:fillRect/>
                      </a:stretch>
                    </p:blipFill>
                    <p:spPr bwMode="auto">
                      <a:xfrm>
                        <a:off x="7710488" y="6350000"/>
                        <a:ext cx="127000" cy="12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47" name="Object 2"/>
          <p:cNvGraphicFramePr>
            <a:graphicFrameLocks noChangeAspect="1"/>
          </p:cNvGraphicFramePr>
          <p:nvPr>
            <p:extLst>
              <p:ext uri="{D42A27DB-BD31-4B8C-83A1-F6EECF244321}">
                <p14:modId xmlns:p14="http://schemas.microsoft.com/office/powerpoint/2010/main" val="844245560"/>
              </p:ext>
            </p:extLst>
          </p:nvPr>
        </p:nvGraphicFramePr>
        <p:xfrm>
          <a:off x="2401888" y="914400"/>
          <a:ext cx="165100" cy="139700"/>
        </p:xfrm>
        <a:graphic>
          <a:graphicData uri="http://schemas.openxmlformats.org/presentationml/2006/ole">
            <mc:AlternateContent xmlns:mc="http://schemas.openxmlformats.org/markup-compatibility/2006">
              <mc:Choice xmlns:v="urn:schemas-microsoft-com:vml" Requires="v">
                <p:oleObj spid="_x0000_s65915" name="Equation" r:id="rId9" imgW="165100" imgH="139700" progId="Equation.DSMT4">
                  <p:embed/>
                </p:oleObj>
              </mc:Choice>
              <mc:Fallback>
                <p:oleObj name="Equation" r:id="rId9" imgW="165100" imgH="139700" progId="Equation.DSMT4">
                  <p:embed/>
                  <p:pic>
                    <p:nvPicPr>
                      <p:cNvPr id="0" name="Picture 15"/>
                      <p:cNvPicPr>
                        <a:picLocks noChangeAspect="1" noChangeArrowheads="1"/>
                      </p:cNvPicPr>
                      <p:nvPr/>
                    </p:nvPicPr>
                    <p:blipFill>
                      <a:blip r:embed="rId10"/>
                      <a:srcRect/>
                      <a:stretch>
                        <a:fillRect/>
                      </a:stretch>
                    </p:blipFill>
                    <p:spPr bwMode="auto">
                      <a:xfrm>
                        <a:off x="2401888" y="914400"/>
                        <a:ext cx="165100" cy="13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7" name="Object 2"/>
          <p:cNvGraphicFramePr>
            <a:graphicFrameLocks noChangeAspect="1"/>
          </p:cNvGraphicFramePr>
          <p:nvPr>
            <p:extLst>
              <p:ext uri="{D42A27DB-BD31-4B8C-83A1-F6EECF244321}">
                <p14:modId xmlns:p14="http://schemas.microsoft.com/office/powerpoint/2010/main" val="3599807008"/>
              </p:ext>
            </p:extLst>
          </p:nvPr>
        </p:nvGraphicFramePr>
        <p:xfrm>
          <a:off x="1752600" y="2476949"/>
          <a:ext cx="838200" cy="444500"/>
        </p:xfrm>
        <a:graphic>
          <a:graphicData uri="http://schemas.openxmlformats.org/presentationml/2006/ole">
            <mc:AlternateContent xmlns:mc="http://schemas.openxmlformats.org/markup-compatibility/2006">
              <mc:Choice xmlns:v="urn:schemas-microsoft-com:vml" Requires="v">
                <p:oleObj spid="_x0000_s65916" name="Equation" r:id="rId11" imgW="838200" imgH="444500" progId="Equation.DSMT4">
                  <p:embed/>
                </p:oleObj>
              </mc:Choice>
              <mc:Fallback>
                <p:oleObj name="Equation" r:id="rId11" imgW="838200" imgH="444500" progId="Equation.DSMT4">
                  <p:embed/>
                  <p:pic>
                    <p:nvPicPr>
                      <p:cNvPr id="0" name="Picture 16"/>
                      <p:cNvPicPr>
                        <a:picLocks noChangeAspect="1" noChangeArrowheads="1"/>
                      </p:cNvPicPr>
                      <p:nvPr/>
                    </p:nvPicPr>
                    <p:blipFill>
                      <a:blip r:embed="rId12"/>
                      <a:srcRect/>
                      <a:stretch>
                        <a:fillRect/>
                      </a:stretch>
                    </p:blipFill>
                    <p:spPr bwMode="auto">
                      <a:xfrm>
                        <a:off x="1752600" y="2476949"/>
                        <a:ext cx="838200" cy="44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68" name="Straight Connector 67"/>
          <p:cNvCxnSpPr/>
          <p:nvPr/>
        </p:nvCxnSpPr>
        <p:spPr>
          <a:xfrm rot="16200000" flipH="1">
            <a:off x="-137302" y="3748899"/>
            <a:ext cx="5608601" cy="1"/>
          </a:xfrm>
          <a:prstGeom prst="line">
            <a:avLst/>
          </a:prstGeom>
          <a:ln w="63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71" name="Object 2"/>
          <p:cNvGraphicFramePr>
            <a:graphicFrameLocks noChangeAspect="1"/>
          </p:cNvGraphicFramePr>
          <p:nvPr>
            <p:extLst>
              <p:ext uri="{D42A27DB-BD31-4B8C-83A1-F6EECF244321}">
                <p14:modId xmlns:p14="http://schemas.microsoft.com/office/powerpoint/2010/main" val="482547149"/>
              </p:ext>
            </p:extLst>
          </p:nvPr>
        </p:nvGraphicFramePr>
        <p:xfrm>
          <a:off x="2487613" y="6553200"/>
          <a:ext cx="355600" cy="152400"/>
        </p:xfrm>
        <a:graphic>
          <a:graphicData uri="http://schemas.openxmlformats.org/presentationml/2006/ole">
            <mc:AlternateContent xmlns:mc="http://schemas.openxmlformats.org/markup-compatibility/2006">
              <mc:Choice xmlns:v="urn:schemas-microsoft-com:vml" Requires="v">
                <p:oleObj spid="_x0000_s65917" name="Equation" r:id="rId13" imgW="355600" imgH="152400" progId="Equation.DSMT4">
                  <p:embed/>
                </p:oleObj>
              </mc:Choice>
              <mc:Fallback>
                <p:oleObj name="Equation" r:id="rId13" imgW="355600" imgH="152400" progId="Equation.DSMT4">
                  <p:embed/>
                  <p:pic>
                    <p:nvPicPr>
                      <p:cNvPr id="0" name="Picture 17"/>
                      <p:cNvPicPr>
                        <a:picLocks noChangeAspect="1" noChangeArrowheads="1"/>
                      </p:cNvPicPr>
                      <p:nvPr/>
                    </p:nvPicPr>
                    <p:blipFill>
                      <a:blip r:embed="rId14"/>
                      <a:srcRect/>
                      <a:stretch>
                        <a:fillRect/>
                      </a:stretch>
                    </p:blipFill>
                    <p:spPr bwMode="auto">
                      <a:xfrm>
                        <a:off x="2487613" y="6553200"/>
                        <a:ext cx="3556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2" name="Object 2"/>
          <p:cNvGraphicFramePr>
            <a:graphicFrameLocks noChangeAspect="1"/>
          </p:cNvGraphicFramePr>
          <p:nvPr>
            <p:extLst>
              <p:ext uri="{D42A27DB-BD31-4B8C-83A1-F6EECF244321}">
                <p14:modId xmlns:p14="http://schemas.microsoft.com/office/powerpoint/2010/main" val="462330624"/>
              </p:ext>
            </p:extLst>
          </p:nvPr>
        </p:nvGraphicFramePr>
        <p:xfrm>
          <a:off x="4775200" y="2438400"/>
          <a:ext cx="889000" cy="444500"/>
        </p:xfrm>
        <a:graphic>
          <a:graphicData uri="http://schemas.openxmlformats.org/presentationml/2006/ole">
            <mc:AlternateContent xmlns:mc="http://schemas.openxmlformats.org/markup-compatibility/2006">
              <mc:Choice xmlns:v="urn:schemas-microsoft-com:vml" Requires="v">
                <p:oleObj spid="_x0000_s65918" name="Equation" r:id="rId15" imgW="889000" imgH="444500" progId="Equation.DSMT4">
                  <p:embed/>
                </p:oleObj>
              </mc:Choice>
              <mc:Fallback>
                <p:oleObj name="Equation" r:id="rId15" imgW="889000" imgH="444500" progId="Equation.DSMT4">
                  <p:embed/>
                  <p:pic>
                    <p:nvPicPr>
                      <p:cNvPr id="0" name="Picture 18"/>
                      <p:cNvPicPr>
                        <a:picLocks noChangeAspect="1" noChangeArrowheads="1"/>
                      </p:cNvPicPr>
                      <p:nvPr/>
                    </p:nvPicPr>
                    <p:blipFill>
                      <a:blip r:embed="rId16"/>
                      <a:srcRect/>
                      <a:stretch>
                        <a:fillRect/>
                      </a:stretch>
                    </p:blipFill>
                    <p:spPr bwMode="auto">
                      <a:xfrm>
                        <a:off x="4775200" y="2438400"/>
                        <a:ext cx="889000" cy="44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5" name="Freeform 74"/>
          <p:cNvSpPr/>
          <p:nvPr/>
        </p:nvSpPr>
        <p:spPr>
          <a:xfrm>
            <a:off x="2133600" y="2971800"/>
            <a:ext cx="469900" cy="270933"/>
          </a:xfrm>
          <a:custGeom>
            <a:avLst/>
            <a:gdLst>
              <a:gd name="connsiteX0" fmla="*/ 0 w 469900"/>
              <a:gd name="connsiteY0" fmla="*/ 0 h 270933"/>
              <a:gd name="connsiteX1" fmla="*/ 190500 w 469900"/>
              <a:gd name="connsiteY1" fmla="*/ 228600 h 270933"/>
              <a:gd name="connsiteX2" fmla="*/ 469900 w 469900"/>
              <a:gd name="connsiteY2" fmla="*/ 254000 h 270933"/>
            </a:gdLst>
            <a:ahLst/>
            <a:cxnLst>
              <a:cxn ang="0">
                <a:pos x="connsiteX0" y="connsiteY0"/>
              </a:cxn>
              <a:cxn ang="0">
                <a:pos x="connsiteX1" y="connsiteY1"/>
              </a:cxn>
              <a:cxn ang="0">
                <a:pos x="connsiteX2" y="connsiteY2"/>
              </a:cxn>
            </a:cxnLst>
            <a:rect l="l" t="t" r="r" b="b"/>
            <a:pathLst>
              <a:path w="469900" h="270933">
                <a:moveTo>
                  <a:pt x="0" y="0"/>
                </a:moveTo>
                <a:cubicBezTo>
                  <a:pt x="56091" y="93133"/>
                  <a:pt x="112183" y="186267"/>
                  <a:pt x="190500" y="228600"/>
                </a:cubicBezTo>
                <a:cubicBezTo>
                  <a:pt x="268817" y="270933"/>
                  <a:pt x="469900" y="254000"/>
                  <a:pt x="469900" y="254000"/>
                </a:cubicBezTo>
              </a:path>
            </a:pathLst>
          </a:cu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Freeform 63"/>
          <p:cNvSpPr/>
          <p:nvPr/>
        </p:nvSpPr>
        <p:spPr>
          <a:xfrm flipH="1">
            <a:off x="4714084" y="2971800"/>
            <a:ext cx="469900" cy="270933"/>
          </a:xfrm>
          <a:custGeom>
            <a:avLst/>
            <a:gdLst>
              <a:gd name="connsiteX0" fmla="*/ 0 w 469900"/>
              <a:gd name="connsiteY0" fmla="*/ 0 h 270933"/>
              <a:gd name="connsiteX1" fmla="*/ 190500 w 469900"/>
              <a:gd name="connsiteY1" fmla="*/ 228600 h 270933"/>
              <a:gd name="connsiteX2" fmla="*/ 469900 w 469900"/>
              <a:gd name="connsiteY2" fmla="*/ 254000 h 270933"/>
            </a:gdLst>
            <a:ahLst/>
            <a:cxnLst>
              <a:cxn ang="0">
                <a:pos x="connsiteX0" y="connsiteY0"/>
              </a:cxn>
              <a:cxn ang="0">
                <a:pos x="connsiteX1" y="connsiteY1"/>
              </a:cxn>
              <a:cxn ang="0">
                <a:pos x="connsiteX2" y="connsiteY2"/>
              </a:cxn>
            </a:cxnLst>
            <a:rect l="l" t="t" r="r" b="b"/>
            <a:pathLst>
              <a:path w="469900" h="270933">
                <a:moveTo>
                  <a:pt x="0" y="0"/>
                </a:moveTo>
                <a:cubicBezTo>
                  <a:pt x="56091" y="93133"/>
                  <a:pt x="112183" y="186267"/>
                  <a:pt x="190500" y="228600"/>
                </a:cubicBezTo>
                <a:cubicBezTo>
                  <a:pt x="268817" y="270933"/>
                  <a:pt x="469900" y="254000"/>
                  <a:pt x="469900" y="254000"/>
                </a:cubicBezTo>
              </a:path>
            </a:pathLst>
          </a:cu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1420" y="95566"/>
            <a:ext cx="8454427"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We would like to do a similarly thoughtful presentation of two world-lines associated with the</a:t>
            </a:r>
            <a:r>
              <a:rPr lang="en-US" i="1" dirty="0">
                <a:latin typeface="Times New Roman" panose="02020603050405020304" pitchFamily="18" charset="0"/>
                <a:cs typeface="Times New Roman" panose="02020603050405020304" pitchFamily="18" charset="0"/>
              </a:rPr>
              <a:t> front-end of the activator-well</a:t>
            </a:r>
            <a:r>
              <a:rPr lang="en-US" dirty="0">
                <a:latin typeface="Times New Roman" panose="02020603050405020304" pitchFamily="18" charset="0"/>
                <a:cs typeface="Times New Roman" panose="02020603050405020304" pitchFamily="18" charset="0"/>
              </a:rPr>
              <a:t> and </a:t>
            </a:r>
            <a:r>
              <a:rPr lang="en-US" i="1" dirty="0">
                <a:latin typeface="Times New Roman" panose="02020603050405020304" pitchFamily="18" charset="0"/>
                <a:cs typeface="Times New Roman" panose="02020603050405020304" pitchFamily="18" charset="0"/>
              </a:rPr>
              <a:t>the bottom of the activator-well</a:t>
            </a:r>
            <a:r>
              <a:rPr lang="en-US" dirty="0">
                <a:latin typeface="Times New Roman" panose="02020603050405020304" pitchFamily="18" charset="0"/>
                <a:cs typeface="Times New Roman" panose="02020603050405020304" pitchFamily="18" charset="0"/>
              </a:rPr>
              <a:t>.  Before we do, we need to review a bit.</a:t>
            </a:r>
          </a:p>
        </p:txBody>
      </p:sp>
      <p:cxnSp>
        <p:nvCxnSpPr>
          <p:cNvPr id="95" name="Straight Connector 94"/>
          <p:cNvCxnSpPr/>
          <p:nvPr/>
        </p:nvCxnSpPr>
        <p:spPr>
          <a:xfrm rot="5400000">
            <a:off x="827559" y="3754907"/>
            <a:ext cx="5527525" cy="2386"/>
          </a:xfrm>
          <a:prstGeom prst="line">
            <a:avLst/>
          </a:prstGeom>
          <a:ln w="63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3211511" y="6252370"/>
            <a:ext cx="5487989" cy="1588"/>
          </a:xfrm>
          <a:prstGeom prst="line">
            <a:avLst/>
          </a:prstGeom>
          <a:ln w="63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rot="5400000" flipH="1" flipV="1">
            <a:off x="3592512" y="1905000"/>
            <a:ext cx="4343400" cy="4343400"/>
          </a:xfrm>
          <a:prstGeom prst="line">
            <a:avLst/>
          </a:prstGeom>
          <a:ln w="6350" cap="flat" cmpd="sng" algn="ctr">
            <a:solidFill>
              <a:schemeClr val="tx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V="1">
            <a:off x="2971800" y="2488406"/>
            <a:ext cx="5499100" cy="4254849"/>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8765847" y="6477000"/>
            <a:ext cx="426168" cy="276999"/>
          </a:xfrm>
          <a:prstGeom prst="rect">
            <a:avLst/>
          </a:prstGeom>
          <a:noFill/>
          <a:effectLst/>
        </p:spPr>
        <p:txBody>
          <a:bodyPr wrap="none" rtlCol="0">
            <a:spAutoFit/>
          </a:bodyPr>
          <a:lstStyle/>
          <a:p>
            <a:r>
              <a:rPr lang="en-US" sz="1200" dirty="0"/>
              <a:t>13.)</a:t>
            </a:r>
          </a:p>
        </p:txBody>
      </p:sp>
      <p:graphicFrame>
        <p:nvGraphicFramePr>
          <p:cNvPr id="144" name="Object 2"/>
          <p:cNvGraphicFramePr>
            <a:graphicFrameLocks noChangeAspect="1"/>
          </p:cNvGraphicFramePr>
          <p:nvPr>
            <p:extLst>
              <p:ext uri="{D42A27DB-BD31-4B8C-83A1-F6EECF244321}">
                <p14:modId xmlns:p14="http://schemas.microsoft.com/office/powerpoint/2010/main" val="192642201"/>
              </p:ext>
            </p:extLst>
          </p:nvPr>
        </p:nvGraphicFramePr>
        <p:xfrm>
          <a:off x="8636000" y="6350000"/>
          <a:ext cx="127000" cy="127000"/>
        </p:xfrm>
        <a:graphic>
          <a:graphicData uri="http://schemas.openxmlformats.org/presentationml/2006/ole">
            <mc:AlternateContent xmlns:mc="http://schemas.openxmlformats.org/markup-compatibility/2006">
              <mc:Choice xmlns:v="urn:schemas-microsoft-com:vml" Requires="v">
                <p:oleObj spid="_x0000_s105959" name="Equation" r:id="rId3" imgW="127000" imgH="127000" progId="Equation.DSMT4">
                  <p:embed/>
                </p:oleObj>
              </mc:Choice>
              <mc:Fallback>
                <p:oleObj name="Equation" r:id="rId3" imgW="127000" imgH="127000" progId="Equation.DSMT4">
                  <p:embed/>
                  <p:pic>
                    <p:nvPicPr>
                      <p:cNvPr id="0" name="Picture 13"/>
                      <p:cNvPicPr>
                        <a:picLocks noChangeAspect="1" noChangeArrowheads="1"/>
                      </p:cNvPicPr>
                      <p:nvPr/>
                    </p:nvPicPr>
                    <p:blipFill>
                      <a:blip r:embed="rId4"/>
                      <a:srcRect/>
                      <a:stretch>
                        <a:fillRect/>
                      </a:stretch>
                    </p:blipFill>
                    <p:spPr bwMode="auto">
                      <a:xfrm>
                        <a:off x="8636000" y="6350000"/>
                        <a:ext cx="127000" cy="12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46" name="Object 2"/>
          <p:cNvGraphicFramePr>
            <a:graphicFrameLocks noChangeAspect="1"/>
          </p:cNvGraphicFramePr>
          <p:nvPr>
            <p:extLst>
              <p:ext uri="{D42A27DB-BD31-4B8C-83A1-F6EECF244321}">
                <p14:modId xmlns:p14="http://schemas.microsoft.com/office/powerpoint/2010/main" val="1442940769"/>
              </p:ext>
            </p:extLst>
          </p:nvPr>
        </p:nvGraphicFramePr>
        <p:xfrm>
          <a:off x="8351837" y="2620963"/>
          <a:ext cx="165100" cy="152400"/>
        </p:xfrm>
        <a:graphic>
          <a:graphicData uri="http://schemas.openxmlformats.org/presentationml/2006/ole">
            <mc:AlternateContent xmlns:mc="http://schemas.openxmlformats.org/markup-compatibility/2006">
              <mc:Choice xmlns:v="urn:schemas-microsoft-com:vml" Requires="v">
                <p:oleObj spid="_x0000_s105960" name="Equation" r:id="rId5" imgW="165100" imgH="152400" progId="Equation.DSMT4">
                  <p:embed/>
                </p:oleObj>
              </mc:Choice>
              <mc:Fallback>
                <p:oleObj name="Equation" r:id="rId5" imgW="165100" imgH="152400" progId="Equation.DSMT4">
                  <p:embed/>
                  <p:pic>
                    <p:nvPicPr>
                      <p:cNvPr id="0" name="Picture 14"/>
                      <p:cNvPicPr>
                        <a:picLocks noChangeAspect="1" noChangeArrowheads="1"/>
                      </p:cNvPicPr>
                      <p:nvPr/>
                    </p:nvPicPr>
                    <p:blipFill>
                      <a:blip r:embed="rId6"/>
                      <a:srcRect/>
                      <a:stretch>
                        <a:fillRect/>
                      </a:stretch>
                    </p:blipFill>
                    <p:spPr bwMode="auto">
                      <a:xfrm>
                        <a:off x="8351837" y="2620963"/>
                        <a:ext cx="1651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47" name="Object 2"/>
          <p:cNvGraphicFramePr>
            <a:graphicFrameLocks noChangeAspect="1"/>
          </p:cNvGraphicFramePr>
          <p:nvPr>
            <p:extLst>
              <p:ext uri="{D42A27DB-BD31-4B8C-83A1-F6EECF244321}">
                <p14:modId xmlns:p14="http://schemas.microsoft.com/office/powerpoint/2010/main" val="1824213563"/>
              </p:ext>
            </p:extLst>
          </p:nvPr>
        </p:nvGraphicFramePr>
        <p:xfrm>
          <a:off x="3327400" y="1531938"/>
          <a:ext cx="165100" cy="139700"/>
        </p:xfrm>
        <a:graphic>
          <a:graphicData uri="http://schemas.openxmlformats.org/presentationml/2006/ole">
            <mc:AlternateContent xmlns:mc="http://schemas.openxmlformats.org/markup-compatibility/2006">
              <mc:Choice xmlns:v="urn:schemas-microsoft-com:vml" Requires="v">
                <p:oleObj spid="_x0000_s105961" name="Equation" r:id="rId7" imgW="165100" imgH="139700" progId="Equation.DSMT4">
                  <p:embed/>
                </p:oleObj>
              </mc:Choice>
              <mc:Fallback>
                <p:oleObj name="Equation" r:id="rId7" imgW="165100" imgH="139700" progId="Equation.DSMT4">
                  <p:embed/>
                  <p:pic>
                    <p:nvPicPr>
                      <p:cNvPr id="0" name="Picture 15"/>
                      <p:cNvPicPr>
                        <a:picLocks noChangeAspect="1" noChangeArrowheads="1"/>
                      </p:cNvPicPr>
                      <p:nvPr/>
                    </p:nvPicPr>
                    <p:blipFill>
                      <a:blip r:embed="rId8"/>
                      <a:srcRect/>
                      <a:stretch>
                        <a:fillRect/>
                      </a:stretch>
                    </p:blipFill>
                    <p:spPr bwMode="auto">
                      <a:xfrm>
                        <a:off x="3327400" y="1531938"/>
                        <a:ext cx="165100" cy="13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49" name="Object 2"/>
          <p:cNvGraphicFramePr>
            <a:graphicFrameLocks noChangeAspect="1"/>
          </p:cNvGraphicFramePr>
          <p:nvPr>
            <p:extLst>
              <p:ext uri="{D42A27DB-BD31-4B8C-83A1-F6EECF244321}">
                <p14:modId xmlns:p14="http://schemas.microsoft.com/office/powerpoint/2010/main" val="1434787644"/>
              </p:ext>
            </p:extLst>
          </p:nvPr>
        </p:nvGraphicFramePr>
        <p:xfrm>
          <a:off x="7326312" y="916137"/>
          <a:ext cx="203200" cy="152400"/>
        </p:xfrm>
        <a:graphic>
          <a:graphicData uri="http://schemas.openxmlformats.org/presentationml/2006/ole">
            <mc:AlternateContent xmlns:mc="http://schemas.openxmlformats.org/markup-compatibility/2006">
              <mc:Choice xmlns:v="urn:schemas-microsoft-com:vml" Requires="v">
                <p:oleObj spid="_x0000_s105962" name="Equation" r:id="rId9" imgW="203200" imgH="152400" progId="Equation.DSMT4">
                  <p:embed/>
                </p:oleObj>
              </mc:Choice>
              <mc:Fallback>
                <p:oleObj name="Equation" r:id="rId9" imgW="203200" imgH="152400" progId="Equation.DSMT4">
                  <p:embed/>
                  <p:pic>
                    <p:nvPicPr>
                      <p:cNvPr id="0" name="Picture 16"/>
                      <p:cNvPicPr>
                        <a:picLocks noChangeAspect="1" noChangeArrowheads="1"/>
                      </p:cNvPicPr>
                      <p:nvPr/>
                    </p:nvPicPr>
                    <p:blipFill>
                      <a:blip r:embed="rId10"/>
                      <a:srcRect/>
                      <a:stretch>
                        <a:fillRect/>
                      </a:stretch>
                    </p:blipFill>
                    <p:spPr bwMode="auto">
                      <a:xfrm>
                        <a:off x="7326312" y="916137"/>
                        <a:ext cx="2032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50" name="TextBox 149"/>
          <p:cNvSpPr txBox="1"/>
          <p:nvPr/>
        </p:nvSpPr>
        <p:spPr>
          <a:xfrm rot="18906911">
            <a:off x="7144107" y="2046939"/>
            <a:ext cx="723275" cy="276999"/>
          </a:xfrm>
          <a:prstGeom prst="rect">
            <a:avLst/>
          </a:prstGeom>
          <a:noFill/>
          <a:effectLst/>
        </p:spPr>
        <p:txBody>
          <a:bodyPr wrap="none" rtlCol="0">
            <a:spAutoFit/>
          </a:bodyPr>
          <a:lstStyle/>
          <a:p>
            <a:r>
              <a:rPr lang="en-US" sz="1200" dirty="0"/>
              <a:t>light line</a:t>
            </a:r>
          </a:p>
        </p:txBody>
      </p:sp>
      <p:cxnSp>
        <p:nvCxnSpPr>
          <p:cNvPr id="76" name="Straight Connector 75"/>
          <p:cNvCxnSpPr/>
          <p:nvPr/>
        </p:nvCxnSpPr>
        <p:spPr>
          <a:xfrm rot="5400000" flipH="1" flipV="1">
            <a:off x="2545853" y="1657996"/>
            <a:ext cx="5750917" cy="4419600"/>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300309" y="990600"/>
            <a:ext cx="2747691" cy="5262979"/>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Shown are the unprimed axes (</a:t>
            </a:r>
            <a:r>
              <a:rPr lang="en-US" sz="1600" dirty="0" err="1">
                <a:latin typeface="Times New Roman" panose="02020603050405020304" pitchFamily="18" charset="0"/>
                <a:cs typeface="Times New Roman" panose="02020603050405020304" pitchFamily="18" charset="0"/>
              </a:rPr>
              <a:t>x</a:t>
            </a:r>
            <a:r>
              <a:rPr lang="en-US" sz="1600" dirty="0">
                <a:latin typeface="Times New Roman" panose="02020603050405020304" pitchFamily="18" charset="0"/>
                <a:cs typeface="Times New Roman" panose="02020603050405020304" pitchFamily="18" charset="0"/>
              </a:rPr>
              <a:t> and ct) associated with the “stationary” reference frame and the primed axes (</a:t>
            </a:r>
            <a:r>
              <a:rPr lang="en-US" sz="1600" dirty="0" err="1">
                <a:latin typeface="Times New Roman" panose="02020603050405020304" pitchFamily="18" charset="0"/>
                <a:cs typeface="Times New Roman" panose="02020603050405020304" pitchFamily="18" charset="0"/>
              </a:rPr>
              <a:t>x</a:t>
            </a:r>
            <a:r>
              <a:rPr lang="en-US" sz="1600" dirty="0">
                <a:latin typeface="Times New Roman" panose="02020603050405020304" pitchFamily="18" charset="0"/>
                <a:cs typeface="Times New Roman" panose="02020603050405020304" pitchFamily="18" charset="0"/>
              </a:rPr>
              <a:t>’ and ct’) associated with the “moving” reference frame.</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2.)  The moving axes have world-lines that are not at right angles with one another and appear squashed as viewed from the unprimed frame.  This is because those axes are moving relative to the “fixed” frame.</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3.)  The relative velocity between the two frames is        where the angle between the </a:t>
            </a:r>
            <a:r>
              <a:rPr lang="en-US" sz="1600" dirty="0" err="1">
                <a:latin typeface="Times New Roman" panose="02020603050405020304" pitchFamily="18" charset="0"/>
                <a:cs typeface="Times New Roman" panose="02020603050405020304" pitchFamily="18" charset="0"/>
              </a:rPr>
              <a:t>x</a:t>
            </a:r>
            <a:r>
              <a:rPr lang="en-US" sz="1600" dirty="0">
                <a:latin typeface="Times New Roman" panose="02020603050405020304" pitchFamily="18" charset="0"/>
                <a:cs typeface="Times New Roman" panose="02020603050405020304" pitchFamily="18" charset="0"/>
              </a:rPr>
              <a:t> and </a:t>
            </a:r>
            <a:r>
              <a:rPr lang="en-US" sz="1600" dirty="0" err="1">
                <a:latin typeface="Times New Roman" panose="02020603050405020304" pitchFamily="18" charset="0"/>
                <a:cs typeface="Times New Roman" panose="02020603050405020304" pitchFamily="18" charset="0"/>
              </a:rPr>
              <a:t>x</a:t>
            </a:r>
            <a:r>
              <a:rPr lang="en-US" sz="1600" dirty="0">
                <a:latin typeface="Times New Roman" panose="02020603050405020304" pitchFamily="18" charset="0"/>
                <a:cs typeface="Times New Roman" panose="02020603050405020304" pitchFamily="18" charset="0"/>
              </a:rPr>
              <a:t>’ axes is determined by    </a:t>
            </a:r>
            <a:r>
              <a:rPr lang="en-US" sz="1600" dirty="0"/>
              <a:t>.</a:t>
            </a:r>
          </a:p>
        </p:txBody>
      </p:sp>
      <p:graphicFrame>
        <p:nvGraphicFramePr>
          <p:cNvPr id="105493" name="Object 21"/>
          <p:cNvGraphicFramePr>
            <a:graphicFrameLocks noChangeAspect="1"/>
          </p:cNvGraphicFramePr>
          <p:nvPr>
            <p:extLst>
              <p:ext uri="{D42A27DB-BD31-4B8C-83A1-F6EECF244321}">
                <p14:modId xmlns:p14="http://schemas.microsoft.com/office/powerpoint/2010/main" val="582267694"/>
              </p:ext>
            </p:extLst>
          </p:nvPr>
        </p:nvGraphicFramePr>
        <p:xfrm>
          <a:off x="2574925" y="5223068"/>
          <a:ext cx="681037" cy="242888"/>
        </p:xfrm>
        <a:graphic>
          <a:graphicData uri="http://schemas.openxmlformats.org/presentationml/2006/ole">
            <mc:AlternateContent xmlns:mc="http://schemas.openxmlformats.org/markup-compatibility/2006">
              <mc:Choice xmlns:v="urn:schemas-microsoft-com:vml" Requires="v">
                <p:oleObj spid="_x0000_s105963" name="Equation" r:id="rId11" imgW="571500" imgH="203200" progId="Equation.DSMT4">
                  <p:embed/>
                </p:oleObj>
              </mc:Choice>
              <mc:Fallback>
                <p:oleObj name="Equation" r:id="rId11" imgW="571500" imgH="203200" progId="Equation.DSMT4">
                  <p:embed/>
                  <p:pic>
                    <p:nvPicPr>
                      <p:cNvPr id="0" name="Picture 21"/>
                      <p:cNvPicPr>
                        <a:picLocks noChangeAspect="1" noChangeArrowheads="1"/>
                      </p:cNvPicPr>
                      <p:nvPr/>
                    </p:nvPicPr>
                    <p:blipFill>
                      <a:blip r:embed="rId12"/>
                      <a:srcRect/>
                      <a:stretch>
                        <a:fillRect/>
                      </a:stretch>
                    </p:blipFill>
                    <p:spPr bwMode="auto">
                      <a:xfrm>
                        <a:off x="2574925" y="5223068"/>
                        <a:ext cx="681037" cy="24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0" name="Object 21"/>
          <p:cNvGraphicFramePr>
            <a:graphicFrameLocks noChangeAspect="1"/>
          </p:cNvGraphicFramePr>
          <p:nvPr>
            <p:extLst>
              <p:ext uri="{D42A27DB-BD31-4B8C-83A1-F6EECF244321}">
                <p14:modId xmlns:p14="http://schemas.microsoft.com/office/powerpoint/2010/main" val="3744088460"/>
              </p:ext>
            </p:extLst>
          </p:nvPr>
        </p:nvGraphicFramePr>
        <p:xfrm>
          <a:off x="2743200" y="5715000"/>
          <a:ext cx="150813" cy="242888"/>
        </p:xfrm>
        <a:graphic>
          <a:graphicData uri="http://schemas.openxmlformats.org/presentationml/2006/ole">
            <mc:AlternateContent xmlns:mc="http://schemas.openxmlformats.org/markup-compatibility/2006">
              <mc:Choice xmlns:v="urn:schemas-microsoft-com:vml" Requires="v">
                <p:oleObj spid="_x0000_s105964" name="Equation" r:id="rId13" imgW="127000" imgH="203200" progId="Equation.DSMT4">
                  <p:embed/>
                </p:oleObj>
              </mc:Choice>
              <mc:Fallback>
                <p:oleObj name="Equation" r:id="rId13" imgW="127000" imgH="203200" progId="Equation.DSMT4">
                  <p:embed/>
                  <p:pic>
                    <p:nvPicPr>
                      <p:cNvPr id="0" name="Picture 22"/>
                      <p:cNvPicPr>
                        <a:picLocks noChangeAspect="1" noChangeArrowheads="1"/>
                      </p:cNvPicPr>
                      <p:nvPr/>
                    </p:nvPicPr>
                    <p:blipFill>
                      <a:blip r:embed="rId14"/>
                      <a:srcRect/>
                      <a:stretch>
                        <a:fillRect/>
                      </a:stretch>
                    </p:blipFill>
                    <p:spPr bwMode="auto">
                      <a:xfrm>
                        <a:off x="2743200" y="5715000"/>
                        <a:ext cx="150813" cy="24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21" name="Straight Connector 20"/>
          <p:cNvCxnSpPr/>
          <p:nvPr/>
        </p:nvCxnSpPr>
        <p:spPr>
          <a:xfrm>
            <a:off x="5181600" y="5029200"/>
            <a:ext cx="609600"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flipH="1" flipV="1">
            <a:off x="5562600" y="4800600"/>
            <a:ext cx="457200"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105497" name="Object 25"/>
          <p:cNvGraphicFramePr>
            <a:graphicFrameLocks noChangeAspect="1"/>
          </p:cNvGraphicFramePr>
          <p:nvPr>
            <p:extLst>
              <p:ext uri="{D42A27DB-BD31-4B8C-83A1-F6EECF244321}">
                <p14:modId xmlns:p14="http://schemas.microsoft.com/office/powerpoint/2010/main" val="2451328241"/>
              </p:ext>
            </p:extLst>
          </p:nvPr>
        </p:nvGraphicFramePr>
        <p:xfrm>
          <a:off x="5410200" y="5078412"/>
          <a:ext cx="215900" cy="165100"/>
        </p:xfrm>
        <a:graphic>
          <a:graphicData uri="http://schemas.openxmlformats.org/presentationml/2006/ole">
            <mc:AlternateContent xmlns:mc="http://schemas.openxmlformats.org/markup-compatibility/2006">
              <mc:Choice xmlns:v="urn:schemas-microsoft-com:vml" Requires="v">
                <p:oleObj spid="_x0000_s105965" name="Equation" r:id="rId15" imgW="215900" imgH="165100" progId="Equation.DSMT4">
                  <p:embed/>
                </p:oleObj>
              </mc:Choice>
              <mc:Fallback>
                <p:oleObj name="Equation" r:id="rId15" imgW="215900" imgH="165100" progId="Equation.DSMT4">
                  <p:embed/>
                  <p:pic>
                    <p:nvPicPr>
                      <p:cNvPr id="0" name="Picture 25"/>
                      <p:cNvPicPr>
                        <a:picLocks noChangeAspect="1" noChangeArrowheads="1"/>
                      </p:cNvPicPr>
                      <p:nvPr/>
                    </p:nvPicPr>
                    <p:blipFill>
                      <a:blip r:embed="rId16"/>
                      <a:srcRect/>
                      <a:stretch>
                        <a:fillRect/>
                      </a:stretch>
                    </p:blipFill>
                    <p:spPr bwMode="auto">
                      <a:xfrm>
                        <a:off x="5410200" y="5078412"/>
                        <a:ext cx="2159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5" name="Object 25"/>
          <p:cNvGraphicFramePr>
            <a:graphicFrameLocks noChangeAspect="1"/>
          </p:cNvGraphicFramePr>
          <p:nvPr>
            <p:extLst>
              <p:ext uri="{D42A27DB-BD31-4B8C-83A1-F6EECF244321}">
                <p14:modId xmlns:p14="http://schemas.microsoft.com/office/powerpoint/2010/main" val="2216381995"/>
              </p:ext>
            </p:extLst>
          </p:nvPr>
        </p:nvGraphicFramePr>
        <p:xfrm>
          <a:off x="5861050" y="4724400"/>
          <a:ext cx="254000" cy="165100"/>
        </p:xfrm>
        <a:graphic>
          <a:graphicData uri="http://schemas.openxmlformats.org/presentationml/2006/ole">
            <mc:AlternateContent xmlns:mc="http://schemas.openxmlformats.org/markup-compatibility/2006">
              <mc:Choice xmlns:v="urn:schemas-microsoft-com:vml" Requires="v">
                <p:oleObj spid="_x0000_s105966" name="Equation" r:id="rId17" imgW="254000" imgH="165100" progId="Equation.DSMT4">
                  <p:embed/>
                </p:oleObj>
              </mc:Choice>
              <mc:Fallback>
                <p:oleObj name="Equation" r:id="rId17" imgW="254000" imgH="165100" progId="Equation.DSMT4">
                  <p:embed/>
                  <p:pic>
                    <p:nvPicPr>
                      <p:cNvPr id="0" name="Picture 26"/>
                      <p:cNvPicPr>
                        <a:picLocks noChangeAspect="1" noChangeArrowheads="1"/>
                      </p:cNvPicPr>
                      <p:nvPr/>
                    </p:nvPicPr>
                    <p:blipFill>
                      <a:blip r:embed="rId18"/>
                      <a:srcRect/>
                      <a:stretch>
                        <a:fillRect/>
                      </a:stretch>
                    </p:blipFill>
                    <p:spPr bwMode="auto">
                      <a:xfrm>
                        <a:off x="5861050" y="4724400"/>
                        <a:ext cx="2540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1269448642"/>
              </p:ext>
            </p:extLst>
          </p:nvPr>
        </p:nvGraphicFramePr>
        <p:xfrm>
          <a:off x="6627812" y="4849811"/>
          <a:ext cx="901700" cy="508231"/>
        </p:xfrm>
        <a:graphic>
          <a:graphicData uri="http://schemas.openxmlformats.org/presentationml/2006/ole">
            <mc:AlternateContent xmlns:mc="http://schemas.openxmlformats.org/markup-compatibility/2006">
              <mc:Choice xmlns:v="urn:schemas-microsoft-com:vml" Requires="v">
                <p:oleObj spid="_x0000_s105967" name="Equation" r:id="rId19" imgW="698500" imgH="393700" progId="Equation.DSMT4">
                  <p:embed/>
                </p:oleObj>
              </mc:Choice>
              <mc:Fallback>
                <p:oleObj name="Equation" r:id="rId19" imgW="698500" imgH="393700" progId="Equation.DSMT4">
                  <p:embed/>
                  <p:pic>
                    <p:nvPicPr>
                      <p:cNvPr id="0" name="Picture 27"/>
                      <p:cNvPicPr>
                        <a:picLocks noChangeAspect="1" noChangeArrowheads="1"/>
                      </p:cNvPicPr>
                      <p:nvPr/>
                    </p:nvPicPr>
                    <p:blipFill>
                      <a:blip r:embed="rId20"/>
                      <a:srcRect/>
                      <a:stretch>
                        <a:fillRect/>
                      </a:stretch>
                    </p:blipFill>
                    <p:spPr bwMode="auto">
                      <a:xfrm>
                        <a:off x="6627812" y="4849811"/>
                        <a:ext cx="901700" cy="508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1420" y="95566"/>
            <a:ext cx="8454427"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More review:</a:t>
            </a:r>
          </a:p>
        </p:txBody>
      </p:sp>
      <p:cxnSp>
        <p:nvCxnSpPr>
          <p:cNvPr id="95" name="Straight Connector 94"/>
          <p:cNvCxnSpPr/>
          <p:nvPr/>
        </p:nvCxnSpPr>
        <p:spPr>
          <a:xfrm rot="5400000">
            <a:off x="673099" y="3602832"/>
            <a:ext cx="5834060" cy="1588"/>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3211511" y="6252370"/>
            <a:ext cx="5487989" cy="1588"/>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8765847" y="6477000"/>
            <a:ext cx="426168" cy="276999"/>
          </a:xfrm>
          <a:prstGeom prst="rect">
            <a:avLst/>
          </a:prstGeom>
          <a:noFill/>
        </p:spPr>
        <p:txBody>
          <a:bodyPr wrap="none" rtlCol="0">
            <a:spAutoFit/>
          </a:bodyPr>
          <a:lstStyle/>
          <a:p>
            <a:r>
              <a:rPr lang="en-US" sz="1200" dirty="0"/>
              <a:t>14.)</a:t>
            </a:r>
          </a:p>
        </p:txBody>
      </p:sp>
      <p:graphicFrame>
        <p:nvGraphicFramePr>
          <p:cNvPr id="144" name="Object 2"/>
          <p:cNvGraphicFramePr>
            <a:graphicFrameLocks noChangeAspect="1"/>
          </p:cNvGraphicFramePr>
          <p:nvPr>
            <p:extLst>
              <p:ext uri="{D42A27DB-BD31-4B8C-83A1-F6EECF244321}">
                <p14:modId xmlns:p14="http://schemas.microsoft.com/office/powerpoint/2010/main" val="3300983991"/>
              </p:ext>
            </p:extLst>
          </p:nvPr>
        </p:nvGraphicFramePr>
        <p:xfrm>
          <a:off x="8636000" y="6329364"/>
          <a:ext cx="147636" cy="147636"/>
        </p:xfrm>
        <a:graphic>
          <a:graphicData uri="http://schemas.openxmlformats.org/presentationml/2006/ole">
            <mc:AlternateContent xmlns:mc="http://schemas.openxmlformats.org/markup-compatibility/2006">
              <mc:Choice xmlns:v="urn:schemas-microsoft-com:vml" Requires="v">
                <p:oleObj spid="_x0000_s107125" name="Equation" r:id="rId3" imgW="127000" imgH="127000" progId="Equation.DSMT4">
                  <p:embed/>
                </p:oleObj>
              </mc:Choice>
              <mc:Fallback>
                <p:oleObj name="Equation" r:id="rId3" imgW="127000" imgH="127000" progId="Equation.DSMT4">
                  <p:embed/>
                  <p:pic>
                    <p:nvPicPr>
                      <p:cNvPr id="0" name="Picture 2"/>
                      <p:cNvPicPr>
                        <a:picLocks noChangeAspect="1" noChangeArrowheads="1"/>
                      </p:cNvPicPr>
                      <p:nvPr/>
                    </p:nvPicPr>
                    <p:blipFill>
                      <a:blip r:embed="rId4"/>
                      <a:srcRect/>
                      <a:stretch>
                        <a:fillRect/>
                      </a:stretch>
                    </p:blipFill>
                    <p:spPr bwMode="auto">
                      <a:xfrm>
                        <a:off x="8636000" y="6329364"/>
                        <a:ext cx="147636" cy="147636"/>
                      </a:xfrm>
                      <a:prstGeom prst="rect">
                        <a:avLst/>
                      </a:prstGeom>
                      <a:noFill/>
                      <a:ln>
                        <a:noFill/>
                      </a:ln>
                    </p:spPr>
                  </p:pic>
                </p:oleObj>
              </mc:Fallback>
            </mc:AlternateContent>
          </a:graphicData>
        </a:graphic>
      </p:graphicFrame>
      <p:graphicFrame>
        <p:nvGraphicFramePr>
          <p:cNvPr id="147" name="Object 2"/>
          <p:cNvGraphicFramePr>
            <a:graphicFrameLocks noChangeAspect="1"/>
          </p:cNvGraphicFramePr>
          <p:nvPr>
            <p:extLst>
              <p:ext uri="{D42A27DB-BD31-4B8C-83A1-F6EECF244321}">
                <p14:modId xmlns:p14="http://schemas.microsoft.com/office/powerpoint/2010/main" val="1698192750"/>
              </p:ext>
            </p:extLst>
          </p:nvPr>
        </p:nvGraphicFramePr>
        <p:xfrm>
          <a:off x="3259866" y="628656"/>
          <a:ext cx="232634" cy="196844"/>
        </p:xfrm>
        <a:graphic>
          <a:graphicData uri="http://schemas.openxmlformats.org/presentationml/2006/ole">
            <mc:AlternateContent xmlns:mc="http://schemas.openxmlformats.org/markup-compatibility/2006">
              <mc:Choice xmlns:v="urn:schemas-microsoft-com:vml" Requires="v">
                <p:oleObj spid="_x0000_s107126" name="Equation" r:id="rId5" imgW="165100" imgH="139700" progId="Equation.DSMT4">
                  <p:embed/>
                </p:oleObj>
              </mc:Choice>
              <mc:Fallback>
                <p:oleObj name="Equation" r:id="rId5" imgW="165100" imgH="139700" progId="Equation.DSMT4">
                  <p:embed/>
                  <p:pic>
                    <p:nvPicPr>
                      <p:cNvPr id="0" name="Picture 4"/>
                      <p:cNvPicPr>
                        <a:picLocks noChangeAspect="1" noChangeArrowheads="1"/>
                      </p:cNvPicPr>
                      <p:nvPr/>
                    </p:nvPicPr>
                    <p:blipFill>
                      <a:blip r:embed="rId6"/>
                      <a:srcRect/>
                      <a:stretch>
                        <a:fillRect/>
                      </a:stretch>
                    </p:blipFill>
                    <p:spPr bwMode="auto">
                      <a:xfrm>
                        <a:off x="3259866" y="628656"/>
                        <a:ext cx="232634" cy="196844"/>
                      </a:xfrm>
                      <a:prstGeom prst="rect">
                        <a:avLst/>
                      </a:prstGeom>
                      <a:noFill/>
                      <a:ln>
                        <a:noFill/>
                      </a:ln>
                    </p:spPr>
                  </p:pic>
                </p:oleObj>
              </mc:Fallback>
            </mc:AlternateContent>
          </a:graphicData>
        </a:graphic>
      </p:graphicFrame>
      <p:sp>
        <p:nvSpPr>
          <p:cNvPr id="67" name="TextBox 66"/>
          <p:cNvSpPr txBox="1"/>
          <p:nvPr/>
        </p:nvSpPr>
        <p:spPr>
          <a:xfrm>
            <a:off x="224109" y="718691"/>
            <a:ext cx="2747691" cy="317009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5.)  A line of simultaneity (a line that includes all points in space associated with a given time) in the unprimed coordinate system runs parallel to the x-axis.  A number of these are shown to the right.</a:t>
            </a:r>
          </a:p>
        </p:txBody>
      </p:sp>
      <p:cxnSp>
        <p:nvCxnSpPr>
          <p:cNvPr id="17" name="Straight Connector 16"/>
          <p:cNvCxnSpPr/>
          <p:nvPr/>
        </p:nvCxnSpPr>
        <p:spPr>
          <a:xfrm>
            <a:off x="3200400" y="5791200"/>
            <a:ext cx="5487989" cy="1588"/>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189289" y="5330030"/>
            <a:ext cx="5487989" cy="1588"/>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178178" y="4868860"/>
            <a:ext cx="5487989" cy="1588"/>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3198811" y="4407690"/>
            <a:ext cx="5487989" cy="1588"/>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3198811" y="3946520"/>
            <a:ext cx="5487989" cy="1588"/>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3198811" y="3485350"/>
            <a:ext cx="5487989" cy="1588"/>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3198811" y="3024180"/>
            <a:ext cx="5487989" cy="1588"/>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3198811" y="2563010"/>
            <a:ext cx="5487989" cy="1588"/>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3198811" y="2101840"/>
            <a:ext cx="5487989" cy="1588"/>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198811" y="1640670"/>
            <a:ext cx="5487989" cy="1588"/>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187700" y="1179500"/>
            <a:ext cx="5487989" cy="1588"/>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35" name="Object 2"/>
          <p:cNvGraphicFramePr>
            <a:graphicFrameLocks noChangeAspect="1"/>
          </p:cNvGraphicFramePr>
          <p:nvPr>
            <p:extLst>
              <p:ext uri="{D42A27DB-BD31-4B8C-83A1-F6EECF244321}">
                <p14:modId xmlns:p14="http://schemas.microsoft.com/office/powerpoint/2010/main" val="2623675155"/>
              </p:ext>
            </p:extLst>
          </p:nvPr>
        </p:nvGraphicFramePr>
        <p:xfrm>
          <a:off x="3356768" y="2923374"/>
          <a:ext cx="215900" cy="203200"/>
        </p:xfrm>
        <a:graphic>
          <a:graphicData uri="http://schemas.openxmlformats.org/presentationml/2006/ole">
            <mc:AlternateContent xmlns:mc="http://schemas.openxmlformats.org/markup-compatibility/2006">
              <mc:Choice xmlns:v="urn:schemas-microsoft-com:vml" Requires="v">
                <p:oleObj spid="_x0000_s107127" name="Equation" r:id="rId7" imgW="215900" imgH="203200" progId="Equation.DSMT4">
                  <p:embed/>
                </p:oleObj>
              </mc:Choice>
              <mc:Fallback>
                <p:oleObj name="Equation" r:id="rId7" imgW="215900" imgH="203200" progId="Equation.DSMT4">
                  <p:embed/>
                  <p:pic>
                    <p:nvPicPr>
                      <p:cNvPr id="0"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6768" y="2923374"/>
                        <a:ext cx="215900" cy="20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7" name="Object 2"/>
          <p:cNvGraphicFramePr>
            <a:graphicFrameLocks noChangeAspect="1"/>
          </p:cNvGraphicFramePr>
          <p:nvPr>
            <p:extLst>
              <p:ext uri="{D42A27DB-BD31-4B8C-83A1-F6EECF244321}">
                <p14:modId xmlns:p14="http://schemas.microsoft.com/office/powerpoint/2010/main" val="2276224614"/>
              </p:ext>
            </p:extLst>
          </p:nvPr>
        </p:nvGraphicFramePr>
        <p:xfrm>
          <a:off x="3327400" y="1970741"/>
          <a:ext cx="254000" cy="239059"/>
        </p:xfrm>
        <a:graphic>
          <a:graphicData uri="http://schemas.openxmlformats.org/presentationml/2006/ole">
            <mc:AlternateContent xmlns:mc="http://schemas.openxmlformats.org/markup-compatibility/2006">
              <mc:Choice xmlns:v="urn:schemas-microsoft-com:vml" Requires="v">
                <p:oleObj spid="_x0000_s107128" name="Equation" r:id="rId9" imgW="215900" imgH="203200" progId="Equation.DSMT4">
                  <p:embed/>
                </p:oleObj>
              </mc:Choice>
              <mc:Fallback>
                <p:oleObj name="Equation" r:id="rId9" imgW="215900" imgH="203200" progId="Equation.DSMT4">
                  <p:embed/>
                  <p:pic>
                    <p:nvPicPr>
                      <p:cNvPr id="0" name="Picture 16"/>
                      <p:cNvPicPr>
                        <a:picLocks noChangeAspect="1" noChangeArrowheads="1"/>
                      </p:cNvPicPr>
                      <p:nvPr/>
                    </p:nvPicPr>
                    <p:blipFill>
                      <a:blip r:embed="rId10"/>
                      <a:srcRect/>
                      <a:stretch>
                        <a:fillRect/>
                      </a:stretch>
                    </p:blipFill>
                    <p:spPr bwMode="auto">
                      <a:xfrm>
                        <a:off x="3327400" y="1970741"/>
                        <a:ext cx="254000" cy="239059"/>
                      </a:xfrm>
                      <a:prstGeom prst="rect">
                        <a:avLst/>
                      </a:prstGeom>
                      <a:noFill/>
                      <a:ln>
                        <a:noFill/>
                      </a:ln>
                    </p:spPr>
                  </p:pic>
                </p:oleObj>
              </mc:Fallback>
            </mc:AlternateContent>
          </a:graphicData>
        </a:graphic>
      </p:graphicFrame>
      <p:graphicFrame>
        <p:nvGraphicFramePr>
          <p:cNvPr id="38" name="Object 2">
            <a:extLst>
              <a:ext uri="{FF2B5EF4-FFF2-40B4-BE49-F238E27FC236}">
                <a16:creationId xmlns:a16="http://schemas.microsoft.com/office/drawing/2014/main" id="{FE229FE2-1B0E-2E4F-8DD3-ECB8778AF83C}"/>
              </a:ext>
            </a:extLst>
          </p:cNvPr>
          <p:cNvGraphicFramePr>
            <a:graphicFrameLocks noChangeAspect="1"/>
          </p:cNvGraphicFramePr>
          <p:nvPr>
            <p:extLst>
              <p:ext uri="{D42A27DB-BD31-4B8C-83A1-F6EECF244321}">
                <p14:modId xmlns:p14="http://schemas.microsoft.com/office/powerpoint/2010/main" val="3048856620"/>
              </p:ext>
            </p:extLst>
          </p:nvPr>
        </p:nvGraphicFramePr>
        <p:xfrm>
          <a:off x="3340100" y="2434404"/>
          <a:ext cx="254000" cy="239059"/>
        </p:xfrm>
        <a:graphic>
          <a:graphicData uri="http://schemas.openxmlformats.org/presentationml/2006/ole">
            <mc:AlternateContent xmlns:mc="http://schemas.openxmlformats.org/markup-compatibility/2006">
              <mc:Choice xmlns:v="urn:schemas-microsoft-com:vml" Requires="v">
                <p:oleObj spid="_x0000_s107129" name="Equation" r:id="rId11" imgW="215900" imgH="203200" progId="Equation.DSMT4">
                  <p:embed/>
                </p:oleObj>
              </mc:Choice>
              <mc:Fallback>
                <p:oleObj name="Equation" r:id="rId11" imgW="215900" imgH="203200" progId="Equation.DSMT4">
                  <p:embed/>
                  <p:pic>
                    <p:nvPicPr>
                      <p:cNvPr id="37" name="Object 2"/>
                      <p:cNvPicPr>
                        <a:picLocks noChangeAspect="1" noChangeArrowheads="1"/>
                      </p:cNvPicPr>
                      <p:nvPr/>
                    </p:nvPicPr>
                    <p:blipFill>
                      <a:blip r:embed="rId12"/>
                      <a:srcRect/>
                      <a:stretch>
                        <a:fillRect/>
                      </a:stretch>
                    </p:blipFill>
                    <p:spPr bwMode="auto">
                      <a:xfrm>
                        <a:off x="3340100" y="2434404"/>
                        <a:ext cx="254000" cy="239059"/>
                      </a:xfrm>
                      <a:prstGeom prst="rect">
                        <a:avLst/>
                      </a:prstGeom>
                      <a:noFill/>
                      <a:ln>
                        <a:noFill/>
                      </a:ln>
                    </p:spPr>
                  </p:pic>
                </p:oleObj>
              </mc:Fallback>
            </mc:AlternateContent>
          </a:graphicData>
        </a:graphic>
      </p:graphicFrame>
      <p:graphicFrame>
        <p:nvGraphicFramePr>
          <p:cNvPr id="39" name="Object 2">
            <a:extLst>
              <a:ext uri="{FF2B5EF4-FFF2-40B4-BE49-F238E27FC236}">
                <a16:creationId xmlns:a16="http://schemas.microsoft.com/office/drawing/2014/main" id="{C7E2FBBE-89DF-3547-BF60-A4E28B4670D2}"/>
              </a:ext>
            </a:extLst>
          </p:cNvPr>
          <p:cNvGraphicFramePr>
            <a:graphicFrameLocks noChangeAspect="1"/>
          </p:cNvGraphicFramePr>
          <p:nvPr>
            <p:extLst>
              <p:ext uri="{D42A27DB-BD31-4B8C-83A1-F6EECF244321}">
                <p14:modId xmlns:p14="http://schemas.microsoft.com/office/powerpoint/2010/main" val="61212402"/>
              </p:ext>
            </p:extLst>
          </p:nvPr>
        </p:nvGraphicFramePr>
        <p:xfrm>
          <a:off x="3337718" y="3370497"/>
          <a:ext cx="254000" cy="239059"/>
        </p:xfrm>
        <a:graphic>
          <a:graphicData uri="http://schemas.openxmlformats.org/presentationml/2006/ole">
            <mc:AlternateContent xmlns:mc="http://schemas.openxmlformats.org/markup-compatibility/2006">
              <mc:Choice xmlns:v="urn:schemas-microsoft-com:vml" Requires="v">
                <p:oleObj spid="_x0000_s107130" name="Equation" r:id="rId13" imgW="215900" imgH="203200" progId="Equation.DSMT4">
                  <p:embed/>
                </p:oleObj>
              </mc:Choice>
              <mc:Fallback>
                <p:oleObj name="Equation" r:id="rId13" imgW="215900" imgH="203200" progId="Equation.DSMT4">
                  <p:embed/>
                  <p:pic>
                    <p:nvPicPr>
                      <p:cNvPr id="38" name="Object 2">
                        <a:extLst>
                          <a:ext uri="{FF2B5EF4-FFF2-40B4-BE49-F238E27FC236}">
                            <a16:creationId xmlns:a16="http://schemas.microsoft.com/office/drawing/2014/main" id="{FE229FE2-1B0E-2E4F-8DD3-ECB8778AF83C}"/>
                          </a:ext>
                        </a:extLst>
                      </p:cNvPr>
                      <p:cNvPicPr>
                        <a:picLocks noChangeAspect="1" noChangeArrowheads="1"/>
                      </p:cNvPicPr>
                      <p:nvPr/>
                    </p:nvPicPr>
                    <p:blipFill>
                      <a:blip r:embed="rId14"/>
                      <a:srcRect/>
                      <a:stretch>
                        <a:fillRect/>
                      </a:stretch>
                    </p:blipFill>
                    <p:spPr bwMode="auto">
                      <a:xfrm>
                        <a:off x="3337718" y="3370497"/>
                        <a:ext cx="254000" cy="239059"/>
                      </a:xfrm>
                      <a:prstGeom prst="rect">
                        <a:avLst/>
                      </a:prstGeom>
                      <a:noFill/>
                      <a:ln>
                        <a:noFill/>
                      </a:ln>
                    </p:spPr>
                  </p:pic>
                </p:oleObj>
              </mc:Fallback>
            </mc:AlternateContent>
          </a:graphicData>
        </a:graphic>
      </p:graphicFrame>
      <p:graphicFrame>
        <p:nvGraphicFramePr>
          <p:cNvPr id="40" name="Object 2">
            <a:extLst>
              <a:ext uri="{FF2B5EF4-FFF2-40B4-BE49-F238E27FC236}">
                <a16:creationId xmlns:a16="http://schemas.microsoft.com/office/drawing/2014/main" id="{F6F7D08E-AD3B-D045-9B51-2DF50F3B4181}"/>
              </a:ext>
            </a:extLst>
          </p:cNvPr>
          <p:cNvGraphicFramePr>
            <a:graphicFrameLocks noChangeAspect="1"/>
          </p:cNvGraphicFramePr>
          <p:nvPr>
            <p:extLst>
              <p:ext uri="{D42A27DB-BD31-4B8C-83A1-F6EECF244321}">
                <p14:modId xmlns:p14="http://schemas.microsoft.com/office/powerpoint/2010/main" val="1220248172"/>
              </p:ext>
            </p:extLst>
          </p:nvPr>
        </p:nvGraphicFramePr>
        <p:xfrm>
          <a:off x="3337718" y="3830691"/>
          <a:ext cx="254000" cy="239059"/>
        </p:xfrm>
        <a:graphic>
          <a:graphicData uri="http://schemas.openxmlformats.org/presentationml/2006/ole">
            <mc:AlternateContent xmlns:mc="http://schemas.openxmlformats.org/markup-compatibility/2006">
              <mc:Choice xmlns:v="urn:schemas-microsoft-com:vml" Requires="v">
                <p:oleObj spid="_x0000_s107131" name="Equation" r:id="rId15" imgW="215900" imgH="203200" progId="Equation.DSMT4">
                  <p:embed/>
                </p:oleObj>
              </mc:Choice>
              <mc:Fallback>
                <p:oleObj name="Equation" r:id="rId15" imgW="215900" imgH="203200" progId="Equation.DSMT4">
                  <p:embed/>
                  <p:pic>
                    <p:nvPicPr>
                      <p:cNvPr id="39" name="Object 2">
                        <a:extLst>
                          <a:ext uri="{FF2B5EF4-FFF2-40B4-BE49-F238E27FC236}">
                            <a16:creationId xmlns:a16="http://schemas.microsoft.com/office/drawing/2014/main" id="{C7E2FBBE-89DF-3547-BF60-A4E28B4670D2}"/>
                          </a:ext>
                        </a:extLst>
                      </p:cNvPr>
                      <p:cNvPicPr>
                        <a:picLocks noChangeAspect="1" noChangeArrowheads="1"/>
                      </p:cNvPicPr>
                      <p:nvPr/>
                    </p:nvPicPr>
                    <p:blipFill>
                      <a:blip r:embed="rId16"/>
                      <a:srcRect/>
                      <a:stretch>
                        <a:fillRect/>
                      </a:stretch>
                    </p:blipFill>
                    <p:spPr bwMode="auto">
                      <a:xfrm>
                        <a:off x="3337718" y="3830691"/>
                        <a:ext cx="254000" cy="239059"/>
                      </a:xfrm>
                      <a:prstGeom prst="rect">
                        <a:avLst/>
                      </a:prstGeom>
                      <a:noFill/>
                      <a:ln>
                        <a:noFill/>
                      </a:ln>
                    </p:spPr>
                  </p:pic>
                </p:oleObj>
              </mc:Fallback>
            </mc:AlternateContent>
          </a:graphicData>
        </a:graphic>
      </p:graphicFrame>
      <p:graphicFrame>
        <p:nvGraphicFramePr>
          <p:cNvPr id="41" name="Object 2">
            <a:extLst>
              <a:ext uri="{FF2B5EF4-FFF2-40B4-BE49-F238E27FC236}">
                <a16:creationId xmlns:a16="http://schemas.microsoft.com/office/drawing/2014/main" id="{179C7443-E60D-7141-99D7-2D5BDCC9F808}"/>
              </a:ext>
            </a:extLst>
          </p:cNvPr>
          <p:cNvGraphicFramePr>
            <a:graphicFrameLocks noChangeAspect="1"/>
          </p:cNvGraphicFramePr>
          <p:nvPr>
            <p:extLst>
              <p:ext uri="{D42A27DB-BD31-4B8C-83A1-F6EECF244321}">
                <p14:modId xmlns:p14="http://schemas.microsoft.com/office/powerpoint/2010/main" val="2323375671"/>
              </p:ext>
            </p:extLst>
          </p:nvPr>
        </p:nvGraphicFramePr>
        <p:xfrm>
          <a:off x="3346450" y="4291448"/>
          <a:ext cx="254000" cy="239059"/>
        </p:xfrm>
        <a:graphic>
          <a:graphicData uri="http://schemas.openxmlformats.org/presentationml/2006/ole">
            <mc:AlternateContent xmlns:mc="http://schemas.openxmlformats.org/markup-compatibility/2006">
              <mc:Choice xmlns:v="urn:schemas-microsoft-com:vml" Requires="v">
                <p:oleObj spid="_x0000_s107132" name="Equation" r:id="rId17" imgW="215900" imgH="203200" progId="Equation.DSMT4">
                  <p:embed/>
                </p:oleObj>
              </mc:Choice>
              <mc:Fallback>
                <p:oleObj name="Equation" r:id="rId17" imgW="215900" imgH="203200" progId="Equation.DSMT4">
                  <p:embed/>
                  <p:pic>
                    <p:nvPicPr>
                      <p:cNvPr id="40" name="Object 2">
                        <a:extLst>
                          <a:ext uri="{FF2B5EF4-FFF2-40B4-BE49-F238E27FC236}">
                            <a16:creationId xmlns:a16="http://schemas.microsoft.com/office/drawing/2014/main" id="{F6F7D08E-AD3B-D045-9B51-2DF50F3B4181}"/>
                          </a:ext>
                        </a:extLst>
                      </p:cNvPr>
                      <p:cNvPicPr>
                        <a:picLocks noChangeAspect="1" noChangeArrowheads="1"/>
                      </p:cNvPicPr>
                      <p:nvPr/>
                    </p:nvPicPr>
                    <p:blipFill>
                      <a:blip r:embed="rId18"/>
                      <a:srcRect/>
                      <a:stretch>
                        <a:fillRect/>
                      </a:stretch>
                    </p:blipFill>
                    <p:spPr bwMode="auto">
                      <a:xfrm>
                        <a:off x="3346450" y="4291448"/>
                        <a:ext cx="254000" cy="239059"/>
                      </a:xfrm>
                      <a:prstGeom prst="rect">
                        <a:avLst/>
                      </a:prstGeom>
                      <a:noFill/>
                      <a:ln>
                        <a:noFill/>
                      </a:ln>
                    </p:spPr>
                  </p:pic>
                </p:oleObj>
              </mc:Fallback>
            </mc:AlternateContent>
          </a:graphicData>
        </a:graphic>
      </p:graphicFrame>
      <p:graphicFrame>
        <p:nvGraphicFramePr>
          <p:cNvPr id="42" name="Object 2">
            <a:extLst>
              <a:ext uri="{FF2B5EF4-FFF2-40B4-BE49-F238E27FC236}">
                <a16:creationId xmlns:a16="http://schemas.microsoft.com/office/drawing/2014/main" id="{FF27D2EB-3566-5340-BCCD-99A886C7FE5F}"/>
              </a:ext>
            </a:extLst>
          </p:cNvPr>
          <p:cNvGraphicFramePr>
            <a:graphicFrameLocks noChangeAspect="1"/>
          </p:cNvGraphicFramePr>
          <p:nvPr>
            <p:extLst>
              <p:ext uri="{D42A27DB-BD31-4B8C-83A1-F6EECF244321}">
                <p14:modId xmlns:p14="http://schemas.microsoft.com/office/powerpoint/2010/main" val="764668460"/>
              </p:ext>
            </p:extLst>
          </p:nvPr>
        </p:nvGraphicFramePr>
        <p:xfrm>
          <a:off x="3346450" y="4746535"/>
          <a:ext cx="254000" cy="239059"/>
        </p:xfrm>
        <a:graphic>
          <a:graphicData uri="http://schemas.openxmlformats.org/presentationml/2006/ole">
            <mc:AlternateContent xmlns:mc="http://schemas.openxmlformats.org/markup-compatibility/2006">
              <mc:Choice xmlns:v="urn:schemas-microsoft-com:vml" Requires="v">
                <p:oleObj spid="_x0000_s107133" name="Equation" r:id="rId19" imgW="215900" imgH="203200" progId="Equation.DSMT4">
                  <p:embed/>
                </p:oleObj>
              </mc:Choice>
              <mc:Fallback>
                <p:oleObj name="Equation" r:id="rId19" imgW="215900" imgH="203200" progId="Equation.DSMT4">
                  <p:embed/>
                  <p:pic>
                    <p:nvPicPr>
                      <p:cNvPr id="41" name="Object 2">
                        <a:extLst>
                          <a:ext uri="{FF2B5EF4-FFF2-40B4-BE49-F238E27FC236}">
                            <a16:creationId xmlns:a16="http://schemas.microsoft.com/office/drawing/2014/main" id="{179C7443-E60D-7141-99D7-2D5BDCC9F808}"/>
                          </a:ext>
                        </a:extLst>
                      </p:cNvPr>
                      <p:cNvPicPr>
                        <a:picLocks noChangeAspect="1" noChangeArrowheads="1"/>
                      </p:cNvPicPr>
                      <p:nvPr/>
                    </p:nvPicPr>
                    <p:blipFill>
                      <a:blip r:embed="rId20"/>
                      <a:srcRect/>
                      <a:stretch>
                        <a:fillRect/>
                      </a:stretch>
                    </p:blipFill>
                    <p:spPr bwMode="auto">
                      <a:xfrm>
                        <a:off x="3346450" y="4746535"/>
                        <a:ext cx="254000" cy="239059"/>
                      </a:xfrm>
                      <a:prstGeom prst="rect">
                        <a:avLst/>
                      </a:prstGeom>
                      <a:noFill/>
                      <a:ln>
                        <a:noFill/>
                      </a:ln>
                    </p:spPr>
                  </p:pic>
                </p:oleObj>
              </mc:Fallback>
            </mc:AlternateContent>
          </a:graphicData>
        </a:graphic>
      </p:graphicFrame>
      <p:graphicFrame>
        <p:nvGraphicFramePr>
          <p:cNvPr id="43" name="Object 2">
            <a:extLst>
              <a:ext uri="{FF2B5EF4-FFF2-40B4-BE49-F238E27FC236}">
                <a16:creationId xmlns:a16="http://schemas.microsoft.com/office/drawing/2014/main" id="{18B588FF-EF51-BE49-B078-561311577BCA}"/>
              </a:ext>
            </a:extLst>
          </p:cNvPr>
          <p:cNvGraphicFramePr>
            <a:graphicFrameLocks noChangeAspect="1"/>
          </p:cNvGraphicFramePr>
          <p:nvPr>
            <p:extLst>
              <p:ext uri="{D42A27DB-BD31-4B8C-83A1-F6EECF244321}">
                <p14:modId xmlns:p14="http://schemas.microsoft.com/office/powerpoint/2010/main" val="2666825674"/>
              </p:ext>
            </p:extLst>
          </p:nvPr>
        </p:nvGraphicFramePr>
        <p:xfrm>
          <a:off x="3346450" y="5212613"/>
          <a:ext cx="254000" cy="239059"/>
        </p:xfrm>
        <a:graphic>
          <a:graphicData uri="http://schemas.openxmlformats.org/presentationml/2006/ole">
            <mc:AlternateContent xmlns:mc="http://schemas.openxmlformats.org/markup-compatibility/2006">
              <mc:Choice xmlns:v="urn:schemas-microsoft-com:vml" Requires="v">
                <p:oleObj spid="_x0000_s107134" name="Equation" r:id="rId21" imgW="215900" imgH="203200" progId="Equation.DSMT4">
                  <p:embed/>
                </p:oleObj>
              </mc:Choice>
              <mc:Fallback>
                <p:oleObj name="Equation" r:id="rId21" imgW="215900" imgH="203200" progId="Equation.DSMT4">
                  <p:embed/>
                  <p:pic>
                    <p:nvPicPr>
                      <p:cNvPr id="42" name="Object 2">
                        <a:extLst>
                          <a:ext uri="{FF2B5EF4-FFF2-40B4-BE49-F238E27FC236}">
                            <a16:creationId xmlns:a16="http://schemas.microsoft.com/office/drawing/2014/main" id="{FF27D2EB-3566-5340-BCCD-99A886C7FE5F}"/>
                          </a:ext>
                        </a:extLst>
                      </p:cNvPr>
                      <p:cNvPicPr>
                        <a:picLocks noChangeAspect="1" noChangeArrowheads="1"/>
                      </p:cNvPicPr>
                      <p:nvPr/>
                    </p:nvPicPr>
                    <p:blipFill>
                      <a:blip r:embed="rId22"/>
                      <a:srcRect/>
                      <a:stretch>
                        <a:fillRect/>
                      </a:stretch>
                    </p:blipFill>
                    <p:spPr bwMode="auto">
                      <a:xfrm>
                        <a:off x="3346450" y="5212613"/>
                        <a:ext cx="254000" cy="239059"/>
                      </a:xfrm>
                      <a:prstGeom prst="rect">
                        <a:avLst/>
                      </a:prstGeom>
                      <a:noFill/>
                      <a:ln>
                        <a:noFill/>
                      </a:ln>
                    </p:spPr>
                  </p:pic>
                </p:oleObj>
              </mc:Fallback>
            </mc:AlternateContent>
          </a:graphicData>
        </a:graphic>
      </p:graphicFrame>
      <p:graphicFrame>
        <p:nvGraphicFramePr>
          <p:cNvPr id="44" name="Object 2">
            <a:extLst>
              <a:ext uri="{FF2B5EF4-FFF2-40B4-BE49-F238E27FC236}">
                <a16:creationId xmlns:a16="http://schemas.microsoft.com/office/drawing/2014/main" id="{1F5DEC48-3B3F-4143-93DC-BC16585D191E}"/>
              </a:ext>
            </a:extLst>
          </p:cNvPr>
          <p:cNvGraphicFramePr>
            <a:graphicFrameLocks noChangeAspect="1"/>
          </p:cNvGraphicFramePr>
          <p:nvPr>
            <p:extLst>
              <p:ext uri="{D42A27DB-BD31-4B8C-83A1-F6EECF244321}">
                <p14:modId xmlns:p14="http://schemas.microsoft.com/office/powerpoint/2010/main" val="3776622981"/>
              </p:ext>
            </p:extLst>
          </p:nvPr>
        </p:nvGraphicFramePr>
        <p:xfrm>
          <a:off x="3356768" y="5673370"/>
          <a:ext cx="239713" cy="239712"/>
        </p:xfrm>
        <a:graphic>
          <a:graphicData uri="http://schemas.openxmlformats.org/presentationml/2006/ole">
            <mc:AlternateContent xmlns:mc="http://schemas.openxmlformats.org/markup-compatibility/2006">
              <mc:Choice xmlns:v="urn:schemas-microsoft-com:vml" Requires="v">
                <p:oleObj spid="_x0000_s107135" name="Equation" r:id="rId23" imgW="203200" imgH="203200" progId="Equation.DSMT4">
                  <p:embed/>
                </p:oleObj>
              </mc:Choice>
              <mc:Fallback>
                <p:oleObj name="Equation" r:id="rId23" imgW="203200" imgH="203200" progId="Equation.DSMT4">
                  <p:embed/>
                  <p:pic>
                    <p:nvPicPr>
                      <p:cNvPr id="43" name="Object 2">
                        <a:extLst>
                          <a:ext uri="{FF2B5EF4-FFF2-40B4-BE49-F238E27FC236}">
                            <a16:creationId xmlns:a16="http://schemas.microsoft.com/office/drawing/2014/main" id="{18B588FF-EF51-BE49-B078-561311577BCA}"/>
                          </a:ext>
                        </a:extLst>
                      </p:cNvPr>
                      <p:cNvPicPr>
                        <a:picLocks noChangeAspect="1" noChangeArrowheads="1"/>
                      </p:cNvPicPr>
                      <p:nvPr/>
                    </p:nvPicPr>
                    <p:blipFill>
                      <a:blip r:embed="rId24"/>
                      <a:srcRect/>
                      <a:stretch>
                        <a:fillRect/>
                      </a:stretch>
                    </p:blipFill>
                    <p:spPr bwMode="auto">
                      <a:xfrm>
                        <a:off x="3356768" y="5673370"/>
                        <a:ext cx="239713" cy="239712"/>
                      </a:xfrm>
                      <a:prstGeom prst="rect">
                        <a:avLst/>
                      </a:prstGeom>
                      <a:noFill/>
                      <a:ln>
                        <a:noFill/>
                      </a:ln>
                    </p:spPr>
                  </p:pic>
                </p:oleObj>
              </mc:Fallback>
            </mc:AlternateContent>
          </a:graphicData>
        </a:graphic>
      </p:graphicFrame>
      <p:graphicFrame>
        <p:nvGraphicFramePr>
          <p:cNvPr id="45" name="Object 2">
            <a:extLst>
              <a:ext uri="{FF2B5EF4-FFF2-40B4-BE49-F238E27FC236}">
                <a16:creationId xmlns:a16="http://schemas.microsoft.com/office/drawing/2014/main" id="{1ED19FF1-8E45-A44C-AFF4-C75E8DE0C219}"/>
              </a:ext>
            </a:extLst>
          </p:cNvPr>
          <p:cNvGraphicFramePr>
            <a:graphicFrameLocks noChangeAspect="1"/>
          </p:cNvGraphicFramePr>
          <p:nvPr>
            <p:extLst>
              <p:ext uri="{D42A27DB-BD31-4B8C-83A1-F6EECF244321}">
                <p14:modId xmlns:p14="http://schemas.microsoft.com/office/powerpoint/2010/main" val="539805322"/>
              </p:ext>
            </p:extLst>
          </p:nvPr>
        </p:nvGraphicFramePr>
        <p:xfrm>
          <a:off x="2647950" y="6139309"/>
          <a:ext cx="539750" cy="239712"/>
        </p:xfrm>
        <a:graphic>
          <a:graphicData uri="http://schemas.openxmlformats.org/presentationml/2006/ole">
            <mc:AlternateContent xmlns:mc="http://schemas.openxmlformats.org/markup-compatibility/2006">
              <mc:Choice xmlns:v="urn:schemas-microsoft-com:vml" Requires="v">
                <p:oleObj spid="_x0000_s107136" name="Equation" r:id="rId25" imgW="457200" imgH="203200" progId="Equation.DSMT4">
                  <p:embed/>
                </p:oleObj>
              </mc:Choice>
              <mc:Fallback>
                <p:oleObj name="Equation" r:id="rId25" imgW="457200" imgH="203200" progId="Equation.DSMT4">
                  <p:embed/>
                  <p:pic>
                    <p:nvPicPr>
                      <p:cNvPr id="44" name="Object 2">
                        <a:extLst>
                          <a:ext uri="{FF2B5EF4-FFF2-40B4-BE49-F238E27FC236}">
                            <a16:creationId xmlns:a16="http://schemas.microsoft.com/office/drawing/2014/main" id="{1F5DEC48-3B3F-4143-93DC-BC16585D191E}"/>
                          </a:ext>
                        </a:extLst>
                      </p:cNvPr>
                      <p:cNvPicPr>
                        <a:picLocks noChangeAspect="1" noChangeArrowheads="1"/>
                      </p:cNvPicPr>
                      <p:nvPr/>
                    </p:nvPicPr>
                    <p:blipFill>
                      <a:blip r:embed="rId26"/>
                      <a:srcRect/>
                      <a:stretch>
                        <a:fillRect/>
                      </a:stretch>
                    </p:blipFill>
                    <p:spPr bwMode="auto">
                      <a:xfrm>
                        <a:off x="2647950" y="6139309"/>
                        <a:ext cx="539750" cy="239712"/>
                      </a:xfrm>
                      <a:prstGeom prst="rect">
                        <a:avLst/>
                      </a:prstGeom>
                      <a:noFill/>
                      <a:ln>
                        <a:noFill/>
                      </a:ln>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1420" y="95566"/>
            <a:ext cx="8454427"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More review:</a:t>
            </a:r>
          </a:p>
        </p:txBody>
      </p:sp>
      <p:cxnSp>
        <p:nvCxnSpPr>
          <p:cNvPr id="95" name="Straight Connector 94"/>
          <p:cNvCxnSpPr/>
          <p:nvPr/>
        </p:nvCxnSpPr>
        <p:spPr>
          <a:xfrm rot="5400000">
            <a:off x="618727" y="3352404"/>
            <a:ext cx="5638004" cy="1588"/>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3059111" y="5943600"/>
            <a:ext cx="5770236" cy="1588"/>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8613447" y="6428601"/>
            <a:ext cx="426168" cy="276999"/>
          </a:xfrm>
          <a:prstGeom prst="rect">
            <a:avLst/>
          </a:prstGeom>
          <a:noFill/>
        </p:spPr>
        <p:txBody>
          <a:bodyPr wrap="none" rtlCol="0">
            <a:spAutoFit/>
          </a:bodyPr>
          <a:lstStyle/>
          <a:p>
            <a:r>
              <a:rPr lang="en-US" sz="1200"/>
              <a:t>15.</a:t>
            </a:r>
            <a:r>
              <a:rPr lang="en-US" sz="1200" dirty="0"/>
              <a:t>)</a:t>
            </a:r>
          </a:p>
        </p:txBody>
      </p:sp>
      <p:sp>
        <p:nvSpPr>
          <p:cNvPr id="67" name="TextBox 66"/>
          <p:cNvSpPr txBox="1"/>
          <p:nvPr/>
        </p:nvSpPr>
        <p:spPr>
          <a:xfrm>
            <a:off x="224109" y="718691"/>
            <a:ext cx="2747691" cy="317009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6.)  A line of constant position (a line that includes all points in time associated with a given point in space) in the unprimed coordinate system run parallel to the ct-axis.  A number of these lines are shown to the right.</a:t>
            </a:r>
          </a:p>
        </p:txBody>
      </p:sp>
      <p:cxnSp>
        <p:nvCxnSpPr>
          <p:cNvPr id="18" name="Straight Connector 17"/>
          <p:cNvCxnSpPr/>
          <p:nvPr/>
        </p:nvCxnSpPr>
        <p:spPr>
          <a:xfrm rot="16200000">
            <a:off x="5328441" y="3332950"/>
            <a:ext cx="5487989" cy="1588"/>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6200000">
            <a:off x="4867271" y="3344061"/>
            <a:ext cx="5487989" cy="1588"/>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a:off x="4406101" y="3323428"/>
            <a:ext cx="5487989" cy="1588"/>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6200000">
            <a:off x="3944931" y="3323428"/>
            <a:ext cx="5487989" cy="1588"/>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6200000">
            <a:off x="3483761" y="3323428"/>
            <a:ext cx="5487989" cy="1588"/>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6200000">
            <a:off x="3022591" y="3323428"/>
            <a:ext cx="5487989" cy="1588"/>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16200000">
            <a:off x="2561421" y="3323428"/>
            <a:ext cx="5487989" cy="1588"/>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16200000">
            <a:off x="2100251" y="3323428"/>
            <a:ext cx="5487989" cy="1588"/>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6200000">
            <a:off x="1639081" y="3323428"/>
            <a:ext cx="5487989" cy="1588"/>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16200000">
            <a:off x="1177911" y="3334539"/>
            <a:ext cx="5487989" cy="1588"/>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31" name="Object 2">
            <a:extLst>
              <a:ext uri="{FF2B5EF4-FFF2-40B4-BE49-F238E27FC236}">
                <a16:creationId xmlns:a16="http://schemas.microsoft.com/office/drawing/2014/main" id="{F3A82FB3-E541-DC4C-BAEB-F920D2E85EB3}"/>
              </a:ext>
            </a:extLst>
          </p:cNvPr>
          <p:cNvGraphicFramePr>
            <a:graphicFrameLocks noChangeAspect="1"/>
          </p:cNvGraphicFramePr>
          <p:nvPr>
            <p:extLst>
              <p:ext uri="{D42A27DB-BD31-4B8C-83A1-F6EECF244321}">
                <p14:modId xmlns:p14="http://schemas.microsoft.com/office/powerpoint/2010/main" val="1980887804"/>
              </p:ext>
            </p:extLst>
          </p:nvPr>
        </p:nvGraphicFramePr>
        <p:xfrm>
          <a:off x="8638381" y="6028530"/>
          <a:ext cx="147636" cy="147636"/>
        </p:xfrm>
        <a:graphic>
          <a:graphicData uri="http://schemas.openxmlformats.org/presentationml/2006/ole">
            <mc:AlternateContent xmlns:mc="http://schemas.openxmlformats.org/markup-compatibility/2006">
              <mc:Choice xmlns:v="urn:schemas-microsoft-com:vml" Requires="v">
                <p:oleObj spid="_x0000_s109006" name="Equation" r:id="rId3" imgW="127000" imgH="127000" progId="Equation.DSMT4">
                  <p:embed/>
                </p:oleObj>
              </mc:Choice>
              <mc:Fallback>
                <p:oleObj name="Equation" r:id="rId3" imgW="127000" imgH="127000" progId="Equation.DSMT4">
                  <p:embed/>
                  <p:pic>
                    <p:nvPicPr>
                      <p:cNvPr id="144" name="Object 2"/>
                      <p:cNvPicPr>
                        <a:picLocks noChangeAspect="1" noChangeArrowheads="1"/>
                      </p:cNvPicPr>
                      <p:nvPr/>
                    </p:nvPicPr>
                    <p:blipFill>
                      <a:blip r:embed="rId4"/>
                      <a:srcRect/>
                      <a:stretch>
                        <a:fillRect/>
                      </a:stretch>
                    </p:blipFill>
                    <p:spPr bwMode="auto">
                      <a:xfrm>
                        <a:off x="8638381" y="6028530"/>
                        <a:ext cx="147636" cy="147636"/>
                      </a:xfrm>
                      <a:prstGeom prst="rect">
                        <a:avLst/>
                      </a:prstGeom>
                      <a:noFill/>
                      <a:ln>
                        <a:noFill/>
                      </a:ln>
                    </p:spPr>
                  </p:pic>
                </p:oleObj>
              </mc:Fallback>
            </mc:AlternateContent>
          </a:graphicData>
        </a:graphic>
      </p:graphicFrame>
      <p:graphicFrame>
        <p:nvGraphicFramePr>
          <p:cNvPr id="32" name="Object 2">
            <a:extLst>
              <a:ext uri="{FF2B5EF4-FFF2-40B4-BE49-F238E27FC236}">
                <a16:creationId xmlns:a16="http://schemas.microsoft.com/office/drawing/2014/main" id="{6BECEF99-3DC0-7A45-9530-52BE835AE6F0}"/>
              </a:ext>
            </a:extLst>
          </p:cNvPr>
          <p:cNvGraphicFramePr>
            <a:graphicFrameLocks noChangeAspect="1"/>
          </p:cNvGraphicFramePr>
          <p:nvPr>
            <p:extLst>
              <p:ext uri="{D42A27DB-BD31-4B8C-83A1-F6EECF244321}">
                <p14:modId xmlns:p14="http://schemas.microsoft.com/office/powerpoint/2010/main" val="2629936511"/>
              </p:ext>
            </p:extLst>
          </p:nvPr>
        </p:nvGraphicFramePr>
        <p:xfrm>
          <a:off x="3124200" y="457200"/>
          <a:ext cx="232634" cy="196844"/>
        </p:xfrm>
        <a:graphic>
          <a:graphicData uri="http://schemas.openxmlformats.org/presentationml/2006/ole">
            <mc:AlternateContent xmlns:mc="http://schemas.openxmlformats.org/markup-compatibility/2006">
              <mc:Choice xmlns:v="urn:schemas-microsoft-com:vml" Requires="v">
                <p:oleObj spid="_x0000_s109007" name="Equation" r:id="rId5" imgW="165100" imgH="139700" progId="Equation.DSMT4">
                  <p:embed/>
                </p:oleObj>
              </mc:Choice>
              <mc:Fallback>
                <p:oleObj name="Equation" r:id="rId5" imgW="165100" imgH="139700" progId="Equation.DSMT4">
                  <p:embed/>
                  <p:pic>
                    <p:nvPicPr>
                      <p:cNvPr id="147" name="Object 2"/>
                      <p:cNvPicPr>
                        <a:picLocks noChangeAspect="1" noChangeArrowheads="1"/>
                      </p:cNvPicPr>
                      <p:nvPr/>
                    </p:nvPicPr>
                    <p:blipFill>
                      <a:blip r:embed="rId6"/>
                      <a:srcRect/>
                      <a:stretch>
                        <a:fillRect/>
                      </a:stretch>
                    </p:blipFill>
                    <p:spPr bwMode="auto">
                      <a:xfrm>
                        <a:off x="3124200" y="457200"/>
                        <a:ext cx="232634" cy="196844"/>
                      </a:xfrm>
                      <a:prstGeom prst="rect">
                        <a:avLst/>
                      </a:prstGeom>
                      <a:noFill/>
                      <a:ln>
                        <a:noFill/>
                      </a:ln>
                    </p:spPr>
                  </p:pic>
                </p:oleObj>
              </mc:Fallback>
            </mc:AlternateContent>
          </a:graphicData>
        </a:graphic>
      </p:graphicFrame>
      <p:graphicFrame>
        <p:nvGraphicFramePr>
          <p:cNvPr id="33" name="Object 2">
            <a:extLst>
              <a:ext uri="{FF2B5EF4-FFF2-40B4-BE49-F238E27FC236}">
                <a16:creationId xmlns:a16="http://schemas.microsoft.com/office/drawing/2014/main" id="{D0EF454B-FE24-0D49-AF39-0CE5A1EE8B42}"/>
              </a:ext>
            </a:extLst>
          </p:cNvPr>
          <p:cNvGraphicFramePr>
            <a:graphicFrameLocks noChangeAspect="1"/>
          </p:cNvGraphicFramePr>
          <p:nvPr>
            <p:extLst>
              <p:ext uri="{D42A27DB-BD31-4B8C-83A1-F6EECF244321}">
                <p14:modId xmlns:p14="http://schemas.microsoft.com/office/powerpoint/2010/main" val="1577071909"/>
              </p:ext>
            </p:extLst>
          </p:nvPr>
        </p:nvGraphicFramePr>
        <p:xfrm>
          <a:off x="3200401" y="6201951"/>
          <a:ext cx="495300" cy="239713"/>
        </p:xfrm>
        <a:graphic>
          <a:graphicData uri="http://schemas.openxmlformats.org/presentationml/2006/ole">
            <mc:AlternateContent xmlns:mc="http://schemas.openxmlformats.org/markup-compatibility/2006">
              <mc:Choice xmlns:v="urn:schemas-microsoft-com:vml" Requires="v">
                <p:oleObj spid="_x0000_s109008" name="Equation" r:id="rId7" imgW="419100" imgH="203200" progId="Equation.DSMT4">
                  <p:embed/>
                </p:oleObj>
              </mc:Choice>
              <mc:Fallback>
                <p:oleObj name="Equation" r:id="rId7" imgW="419100" imgH="203200" progId="Equation.DSMT4">
                  <p:embed/>
                  <p:pic>
                    <p:nvPicPr>
                      <p:cNvPr id="45" name="Object 2">
                        <a:extLst>
                          <a:ext uri="{FF2B5EF4-FFF2-40B4-BE49-F238E27FC236}">
                            <a16:creationId xmlns:a16="http://schemas.microsoft.com/office/drawing/2014/main" id="{1ED19FF1-8E45-A44C-AFF4-C75E8DE0C219}"/>
                          </a:ext>
                        </a:extLst>
                      </p:cNvPr>
                      <p:cNvPicPr>
                        <a:picLocks noChangeAspect="1" noChangeArrowheads="1"/>
                      </p:cNvPicPr>
                      <p:nvPr/>
                    </p:nvPicPr>
                    <p:blipFill>
                      <a:blip r:embed="rId8"/>
                      <a:srcRect/>
                      <a:stretch>
                        <a:fillRect/>
                      </a:stretch>
                    </p:blipFill>
                    <p:spPr bwMode="auto">
                      <a:xfrm>
                        <a:off x="3200401" y="6201951"/>
                        <a:ext cx="495300" cy="239713"/>
                      </a:xfrm>
                      <a:prstGeom prst="rect">
                        <a:avLst/>
                      </a:prstGeom>
                      <a:noFill/>
                      <a:ln>
                        <a:noFill/>
                      </a:ln>
                    </p:spPr>
                  </p:pic>
                </p:oleObj>
              </mc:Fallback>
            </mc:AlternateContent>
          </a:graphicData>
        </a:graphic>
      </p:graphicFrame>
      <p:graphicFrame>
        <p:nvGraphicFramePr>
          <p:cNvPr id="34" name="Object 2">
            <a:extLst>
              <a:ext uri="{FF2B5EF4-FFF2-40B4-BE49-F238E27FC236}">
                <a16:creationId xmlns:a16="http://schemas.microsoft.com/office/drawing/2014/main" id="{546E993F-0F13-7444-972E-A4293F8FFBAF}"/>
              </a:ext>
            </a:extLst>
          </p:cNvPr>
          <p:cNvGraphicFramePr>
            <a:graphicFrameLocks noChangeAspect="1"/>
          </p:cNvGraphicFramePr>
          <p:nvPr>
            <p:extLst>
              <p:ext uri="{D42A27DB-BD31-4B8C-83A1-F6EECF244321}">
                <p14:modId xmlns:p14="http://schemas.microsoft.com/office/powerpoint/2010/main" val="761193815"/>
              </p:ext>
            </p:extLst>
          </p:nvPr>
        </p:nvGraphicFramePr>
        <p:xfrm>
          <a:off x="3858419" y="6052343"/>
          <a:ext cx="195263" cy="239713"/>
        </p:xfrm>
        <a:graphic>
          <a:graphicData uri="http://schemas.openxmlformats.org/presentationml/2006/ole">
            <mc:AlternateContent xmlns:mc="http://schemas.openxmlformats.org/markup-compatibility/2006">
              <mc:Choice xmlns:v="urn:schemas-microsoft-com:vml" Requires="v">
                <p:oleObj spid="_x0000_s109009" name="Equation" r:id="rId9" imgW="165100" imgH="203200" progId="Equation.DSMT4">
                  <p:embed/>
                </p:oleObj>
              </mc:Choice>
              <mc:Fallback>
                <p:oleObj name="Equation" r:id="rId9" imgW="165100" imgH="203200" progId="Equation.DSMT4">
                  <p:embed/>
                  <p:pic>
                    <p:nvPicPr>
                      <p:cNvPr id="33" name="Object 2">
                        <a:extLst>
                          <a:ext uri="{FF2B5EF4-FFF2-40B4-BE49-F238E27FC236}">
                            <a16:creationId xmlns:a16="http://schemas.microsoft.com/office/drawing/2014/main" id="{D0EF454B-FE24-0D49-AF39-0CE5A1EE8B42}"/>
                          </a:ext>
                        </a:extLst>
                      </p:cNvPr>
                      <p:cNvPicPr>
                        <a:picLocks noChangeAspect="1" noChangeArrowheads="1"/>
                      </p:cNvPicPr>
                      <p:nvPr/>
                    </p:nvPicPr>
                    <p:blipFill>
                      <a:blip r:embed="rId10"/>
                      <a:srcRect/>
                      <a:stretch>
                        <a:fillRect/>
                      </a:stretch>
                    </p:blipFill>
                    <p:spPr bwMode="auto">
                      <a:xfrm>
                        <a:off x="3858419" y="6052343"/>
                        <a:ext cx="195263" cy="239713"/>
                      </a:xfrm>
                      <a:prstGeom prst="rect">
                        <a:avLst/>
                      </a:prstGeom>
                      <a:noFill/>
                      <a:ln>
                        <a:noFill/>
                      </a:ln>
                    </p:spPr>
                  </p:pic>
                </p:oleObj>
              </mc:Fallback>
            </mc:AlternateContent>
          </a:graphicData>
        </a:graphic>
      </p:graphicFrame>
      <p:graphicFrame>
        <p:nvGraphicFramePr>
          <p:cNvPr id="35" name="Object 2">
            <a:extLst>
              <a:ext uri="{FF2B5EF4-FFF2-40B4-BE49-F238E27FC236}">
                <a16:creationId xmlns:a16="http://schemas.microsoft.com/office/drawing/2014/main" id="{61E28E46-C56D-4A4E-A813-B109EF904363}"/>
              </a:ext>
            </a:extLst>
          </p:cNvPr>
          <p:cNvGraphicFramePr>
            <a:graphicFrameLocks noChangeAspect="1"/>
          </p:cNvGraphicFramePr>
          <p:nvPr>
            <p:extLst>
              <p:ext uri="{D42A27DB-BD31-4B8C-83A1-F6EECF244321}">
                <p14:modId xmlns:p14="http://schemas.microsoft.com/office/powerpoint/2010/main" val="855231937"/>
              </p:ext>
            </p:extLst>
          </p:nvPr>
        </p:nvGraphicFramePr>
        <p:xfrm>
          <a:off x="4743450" y="6049963"/>
          <a:ext cx="211138" cy="239712"/>
        </p:xfrm>
        <a:graphic>
          <a:graphicData uri="http://schemas.openxmlformats.org/presentationml/2006/ole">
            <mc:AlternateContent xmlns:mc="http://schemas.openxmlformats.org/markup-compatibility/2006">
              <mc:Choice xmlns:v="urn:schemas-microsoft-com:vml" Requires="v">
                <p:oleObj spid="_x0000_s109010" name="Equation" r:id="rId11" imgW="177800" imgH="203200" progId="Equation.DSMT4">
                  <p:embed/>
                </p:oleObj>
              </mc:Choice>
              <mc:Fallback>
                <p:oleObj name="Equation" r:id="rId11" imgW="177800" imgH="203200" progId="Equation.DSMT4">
                  <p:embed/>
                  <p:pic>
                    <p:nvPicPr>
                      <p:cNvPr id="34" name="Object 2">
                        <a:extLst>
                          <a:ext uri="{FF2B5EF4-FFF2-40B4-BE49-F238E27FC236}">
                            <a16:creationId xmlns:a16="http://schemas.microsoft.com/office/drawing/2014/main" id="{546E993F-0F13-7444-972E-A4293F8FFBAF}"/>
                          </a:ext>
                        </a:extLst>
                      </p:cNvPr>
                      <p:cNvPicPr>
                        <a:picLocks noChangeAspect="1" noChangeArrowheads="1"/>
                      </p:cNvPicPr>
                      <p:nvPr/>
                    </p:nvPicPr>
                    <p:blipFill>
                      <a:blip r:embed="rId12"/>
                      <a:srcRect/>
                      <a:stretch>
                        <a:fillRect/>
                      </a:stretch>
                    </p:blipFill>
                    <p:spPr bwMode="auto">
                      <a:xfrm>
                        <a:off x="4743450" y="6049963"/>
                        <a:ext cx="211138" cy="239712"/>
                      </a:xfrm>
                      <a:prstGeom prst="rect">
                        <a:avLst/>
                      </a:prstGeom>
                      <a:noFill/>
                      <a:ln>
                        <a:noFill/>
                      </a:ln>
                    </p:spPr>
                  </p:pic>
                </p:oleObj>
              </mc:Fallback>
            </mc:AlternateContent>
          </a:graphicData>
        </a:graphic>
      </p:graphicFrame>
      <p:graphicFrame>
        <p:nvGraphicFramePr>
          <p:cNvPr id="36" name="Object 2">
            <a:extLst>
              <a:ext uri="{FF2B5EF4-FFF2-40B4-BE49-F238E27FC236}">
                <a16:creationId xmlns:a16="http://schemas.microsoft.com/office/drawing/2014/main" id="{9625F53C-DD69-EF45-A3BC-0DEAA9C265C2}"/>
              </a:ext>
            </a:extLst>
          </p:cNvPr>
          <p:cNvGraphicFramePr>
            <a:graphicFrameLocks noChangeAspect="1"/>
          </p:cNvGraphicFramePr>
          <p:nvPr>
            <p:extLst>
              <p:ext uri="{D42A27DB-BD31-4B8C-83A1-F6EECF244321}">
                <p14:modId xmlns:p14="http://schemas.microsoft.com/office/powerpoint/2010/main" val="1458664809"/>
              </p:ext>
            </p:extLst>
          </p:nvPr>
        </p:nvGraphicFramePr>
        <p:xfrm>
          <a:off x="5708650" y="6048375"/>
          <a:ext cx="209550" cy="239713"/>
        </p:xfrm>
        <a:graphic>
          <a:graphicData uri="http://schemas.openxmlformats.org/presentationml/2006/ole">
            <mc:AlternateContent xmlns:mc="http://schemas.openxmlformats.org/markup-compatibility/2006">
              <mc:Choice xmlns:v="urn:schemas-microsoft-com:vml" Requires="v">
                <p:oleObj spid="_x0000_s109011" name="Equation" r:id="rId13" imgW="177800" imgH="203200" progId="Equation.DSMT4">
                  <p:embed/>
                </p:oleObj>
              </mc:Choice>
              <mc:Fallback>
                <p:oleObj name="Equation" r:id="rId13" imgW="177800" imgH="203200" progId="Equation.DSMT4">
                  <p:embed/>
                  <p:pic>
                    <p:nvPicPr>
                      <p:cNvPr id="35" name="Object 2">
                        <a:extLst>
                          <a:ext uri="{FF2B5EF4-FFF2-40B4-BE49-F238E27FC236}">
                            <a16:creationId xmlns:a16="http://schemas.microsoft.com/office/drawing/2014/main" id="{61E28E46-C56D-4A4E-A813-B109EF904363}"/>
                          </a:ext>
                        </a:extLst>
                      </p:cNvPr>
                      <p:cNvPicPr>
                        <a:picLocks noChangeAspect="1" noChangeArrowheads="1"/>
                      </p:cNvPicPr>
                      <p:nvPr/>
                    </p:nvPicPr>
                    <p:blipFill>
                      <a:blip r:embed="rId14"/>
                      <a:srcRect/>
                      <a:stretch>
                        <a:fillRect/>
                      </a:stretch>
                    </p:blipFill>
                    <p:spPr bwMode="auto">
                      <a:xfrm>
                        <a:off x="5708650" y="6048375"/>
                        <a:ext cx="209550" cy="239713"/>
                      </a:xfrm>
                      <a:prstGeom prst="rect">
                        <a:avLst/>
                      </a:prstGeom>
                      <a:noFill/>
                      <a:ln>
                        <a:noFill/>
                      </a:ln>
                    </p:spPr>
                  </p:pic>
                </p:oleObj>
              </mc:Fallback>
            </mc:AlternateContent>
          </a:graphicData>
        </a:graphic>
      </p:graphicFrame>
      <p:graphicFrame>
        <p:nvGraphicFramePr>
          <p:cNvPr id="37" name="Object 2">
            <a:extLst>
              <a:ext uri="{FF2B5EF4-FFF2-40B4-BE49-F238E27FC236}">
                <a16:creationId xmlns:a16="http://schemas.microsoft.com/office/drawing/2014/main" id="{207F7B59-F8D9-D74D-A22B-1C67B60B50EC}"/>
              </a:ext>
            </a:extLst>
          </p:cNvPr>
          <p:cNvGraphicFramePr>
            <a:graphicFrameLocks noChangeAspect="1"/>
          </p:cNvGraphicFramePr>
          <p:nvPr>
            <p:extLst>
              <p:ext uri="{D42A27DB-BD31-4B8C-83A1-F6EECF244321}">
                <p14:modId xmlns:p14="http://schemas.microsoft.com/office/powerpoint/2010/main" val="1965160607"/>
              </p:ext>
            </p:extLst>
          </p:nvPr>
        </p:nvGraphicFramePr>
        <p:xfrm>
          <a:off x="6621463" y="6045200"/>
          <a:ext cx="211137" cy="239713"/>
        </p:xfrm>
        <a:graphic>
          <a:graphicData uri="http://schemas.openxmlformats.org/presentationml/2006/ole">
            <mc:AlternateContent xmlns:mc="http://schemas.openxmlformats.org/markup-compatibility/2006">
              <mc:Choice xmlns:v="urn:schemas-microsoft-com:vml" Requires="v">
                <p:oleObj spid="_x0000_s109012" name="Equation" r:id="rId15" imgW="177800" imgH="203200" progId="Equation.DSMT4">
                  <p:embed/>
                </p:oleObj>
              </mc:Choice>
              <mc:Fallback>
                <p:oleObj name="Equation" r:id="rId15" imgW="177800" imgH="203200" progId="Equation.DSMT4">
                  <p:embed/>
                  <p:pic>
                    <p:nvPicPr>
                      <p:cNvPr id="36" name="Object 2">
                        <a:extLst>
                          <a:ext uri="{FF2B5EF4-FFF2-40B4-BE49-F238E27FC236}">
                            <a16:creationId xmlns:a16="http://schemas.microsoft.com/office/drawing/2014/main" id="{9625F53C-DD69-EF45-A3BC-0DEAA9C265C2}"/>
                          </a:ext>
                        </a:extLst>
                      </p:cNvPr>
                      <p:cNvPicPr>
                        <a:picLocks noChangeAspect="1" noChangeArrowheads="1"/>
                      </p:cNvPicPr>
                      <p:nvPr/>
                    </p:nvPicPr>
                    <p:blipFill>
                      <a:blip r:embed="rId16"/>
                      <a:srcRect/>
                      <a:stretch>
                        <a:fillRect/>
                      </a:stretch>
                    </p:blipFill>
                    <p:spPr bwMode="auto">
                      <a:xfrm>
                        <a:off x="6621463" y="6045200"/>
                        <a:ext cx="211137" cy="239713"/>
                      </a:xfrm>
                      <a:prstGeom prst="rect">
                        <a:avLst/>
                      </a:prstGeom>
                      <a:noFill/>
                      <a:ln>
                        <a:noFill/>
                      </a:ln>
                    </p:spPr>
                  </p:pic>
                </p:oleObj>
              </mc:Fallback>
            </mc:AlternateContent>
          </a:graphicData>
        </a:graphic>
      </p:graphicFrame>
      <p:graphicFrame>
        <p:nvGraphicFramePr>
          <p:cNvPr id="38" name="Object 2">
            <a:extLst>
              <a:ext uri="{FF2B5EF4-FFF2-40B4-BE49-F238E27FC236}">
                <a16:creationId xmlns:a16="http://schemas.microsoft.com/office/drawing/2014/main" id="{947462A9-EE17-9E43-912E-1BF2DAAF5453}"/>
              </a:ext>
            </a:extLst>
          </p:cNvPr>
          <p:cNvGraphicFramePr>
            <a:graphicFrameLocks noChangeAspect="1"/>
          </p:cNvGraphicFramePr>
          <p:nvPr>
            <p:extLst>
              <p:ext uri="{D42A27DB-BD31-4B8C-83A1-F6EECF244321}">
                <p14:modId xmlns:p14="http://schemas.microsoft.com/office/powerpoint/2010/main" val="404320085"/>
              </p:ext>
            </p:extLst>
          </p:nvPr>
        </p:nvGraphicFramePr>
        <p:xfrm>
          <a:off x="7537450" y="6019800"/>
          <a:ext cx="209550" cy="239713"/>
        </p:xfrm>
        <a:graphic>
          <a:graphicData uri="http://schemas.openxmlformats.org/presentationml/2006/ole">
            <mc:AlternateContent xmlns:mc="http://schemas.openxmlformats.org/markup-compatibility/2006">
              <mc:Choice xmlns:v="urn:schemas-microsoft-com:vml" Requires="v">
                <p:oleObj spid="_x0000_s109013" name="Equation" r:id="rId17" imgW="177800" imgH="203200" progId="Equation.DSMT4">
                  <p:embed/>
                </p:oleObj>
              </mc:Choice>
              <mc:Fallback>
                <p:oleObj name="Equation" r:id="rId17" imgW="177800" imgH="203200" progId="Equation.DSMT4">
                  <p:embed/>
                  <p:pic>
                    <p:nvPicPr>
                      <p:cNvPr id="37" name="Object 2">
                        <a:extLst>
                          <a:ext uri="{FF2B5EF4-FFF2-40B4-BE49-F238E27FC236}">
                            <a16:creationId xmlns:a16="http://schemas.microsoft.com/office/drawing/2014/main" id="{207F7B59-F8D9-D74D-A22B-1C67B60B50EC}"/>
                          </a:ext>
                        </a:extLst>
                      </p:cNvPr>
                      <p:cNvPicPr>
                        <a:picLocks noChangeAspect="1" noChangeArrowheads="1"/>
                      </p:cNvPicPr>
                      <p:nvPr/>
                    </p:nvPicPr>
                    <p:blipFill>
                      <a:blip r:embed="rId18"/>
                      <a:srcRect/>
                      <a:stretch>
                        <a:fillRect/>
                      </a:stretch>
                    </p:blipFill>
                    <p:spPr bwMode="auto">
                      <a:xfrm>
                        <a:off x="7537450" y="6019800"/>
                        <a:ext cx="209550" cy="239713"/>
                      </a:xfrm>
                      <a:prstGeom prst="rect">
                        <a:avLst/>
                      </a:prstGeom>
                      <a:noFill/>
                      <a:ln>
                        <a:noFill/>
                      </a:ln>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1420" y="95566"/>
            <a:ext cx="8454427"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Still more review:</a:t>
            </a:r>
          </a:p>
        </p:txBody>
      </p:sp>
      <p:cxnSp>
        <p:nvCxnSpPr>
          <p:cNvPr id="95" name="Straight Connector 94"/>
          <p:cNvCxnSpPr/>
          <p:nvPr/>
        </p:nvCxnSpPr>
        <p:spPr>
          <a:xfrm rot="5400000">
            <a:off x="827559" y="3754907"/>
            <a:ext cx="5527525" cy="2386"/>
          </a:xfrm>
          <a:prstGeom prst="line">
            <a:avLst/>
          </a:prstGeom>
          <a:ln w="63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3211511" y="6252370"/>
            <a:ext cx="5487989" cy="1588"/>
          </a:xfrm>
          <a:prstGeom prst="line">
            <a:avLst/>
          </a:prstGeom>
          <a:ln w="63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V="1">
            <a:off x="2971800" y="2488406"/>
            <a:ext cx="5499100" cy="4254849"/>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8686800" y="6477000"/>
            <a:ext cx="426168" cy="276999"/>
          </a:xfrm>
          <a:prstGeom prst="rect">
            <a:avLst/>
          </a:prstGeom>
          <a:noFill/>
        </p:spPr>
        <p:txBody>
          <a:bodyPr wrap="none" rtlCol="0">
            <a:spAutoFit/>
          </a:bodyPr>
          <a:lstStyle/>
          <a:p>
            <a:r>
              <a:rPr lang="en-US" sz="1200" dirty="0"/>
              <a:t>16.)</a:t>
            </a:r>
          </a:p>
        </p:txBody>
      </p:sp>
      <p:cxnSp>
        <p:nvCxnSpPr>
          <p:cNvPr id="76" name="Straight Connector 75"/>
          <p:cNvCxnSpPr/>
          <p:nvPr/>
        </p:nvCxnSpPr>
        <p:spPr>
          <a:xfrm rot="5400000" flipH="1" flipV="1">
            <a:off x="2545853" y="1657996"/>
            <a:ext cx="5750917" cy="4419600"/>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1420" y="916137"/>
            <a:ext cx="2747691" cy="224676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7.)  A line of simultaneity in the primed coordinate system runs parallel to the </a:t>
            </a:r>
            <a:r>
              <a:rPr lang="en-US" sz="2000" dirty="0" err="1">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’-axis.  A number of these lines are shown to the right.</a:t>
            </a:r>
          </a:p>
        </p:txBody>
      </p:sp>
      <p:cxnSp>
        <p:nvCxnSpPr>
          <p:cNvPr id="19" name="Straight Connector 18"/>
          <p:cNvCxnSpPr/>
          <p:nvPr/>
        </p:nvCxnSpPr>
        <p:spPr>
          <a:xfrm flipV="1">
            <a:off x="4025900" y="1531938"/>
            <a:ext cx="5088119" cy="3942112"/>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5029200" y="1068537"/>
            <a:ext cx="4038600" cy="3136307"/>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5943600" y="609600"/>
            <a:ext cx="3124200" cy="2402238"/>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6858000" y="304800"/>
            <a:ext cx="2057400" cy="1570866"/>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26" name="Group 25"/>
          <p:cNvGrpSpPr/>
          <p:nvPr/>
        </p:nvGrpSpPr>
        <p:grpSpPr>
          <a:xfrm rot="19336859">
            <a:off x="2805592" y="6344445"/>
            <a:ext cx="831580" cy="350837"/>
            <a:chOff x="463821" y="2620963"/>
            <a:chExt cx="831580" cy="350837"/>
          </a:xfrm>
        </p:grpSpPr>
        <p:sp>
          <p:nvSpPr>
            <p:cNvPr id="24" name="TextBox 23"/>
            <p:cNvSpPr txBox="1"/>
            <p:nvPr/>
          </p:nvSpPr>
          <p:spPr>
            <a:xfrm>
              <a:off x="463821" y="2620963"/>
              <a:ext cx="831580" cy="307777"/>
            </a:xfrm>
            <a:prstGeom prst="rect">
              <a:avLst/>
            </a:prstGeom>
            <a:noFill/>
          </p:spPr>
          <p:txBody>
            <a:bodyPr wrap="square" rtlCol="0">
              <a:spAutoFit/>
            </a:bodyPr>
            <a:lstStyle/>
            <a:p>
              <a:r>
                <a:rPr lang="en-US" sz="1400" dirty="0"/>
                <a:t>ct’  = 0</a:t>
              </a:r>
            </a:p>
          </p:txBody>
        </p:sp>
        <p:sp>
          <p:nvSpPr>
            <p:cNvPr id="25" name="TextBox 24"/>
            <p:cNvSpPr txBox="1"/>
            <p:nvPr/>
          </p:nvSpPr>
          <p:spPr>
            <a:xfrm>
              <a:off x="616221" y="2710190"/>
              <a:ext cx="374379" cy="261610"/>
            </a:xfrm>
            <a:prstGeom prst="rect">
              <a:avLst/>
            </a:prstGeom>
            <a:noFill/>
          </p:spPr>
          <p:txBody>
            <a:bodyPr wrap="square" rtlCol="0">
              <a:spAutoFit/>
            </a:bodyPr>
            <a:lstStyle/>
            <a:p>
              <a:r>
                <a:rPr lang="en-US" sz="1100" dirty="0" err="1"/>
                <a:t>o</a:t>
              </a:r>
              <a:endParaRPr lang="en-US" sz="1100" dirty="0"/>
            </a:p>
          </p:txBody>
        </p:sp>
      </p:grpSp>
      <p:grpSp>
        <p:nvGrpSpPr>
          <p:cNvPr id="35" name="Group 34"/>
          <p:cNvGrpSpPr/>
          <p:nvPr/>
        </p:nvGrpSpPr>
        <p:grpSpPr>
          <a:xfrm rot="19336859">
            <a:off x="3643792" y="5246918"/>
            <a:ext cx="831580" cy="350837"/>
            <a:chOff x="463821" y="2620963"/>
            <a:chExt cx="831580" cy="350837"/>
          </a:xfrm>
          <a:effectLst/>
        </p:grpSpPr>
        <p:sp>
          <p:nvSpPr>
            <p:cNvPr id="36" name="TextBox 35"/>
            <p:cNvSpPr txBox="1"/>
            <p:nvPr/>
          </p:nvSpPr>
          <p:spPr>
            <a:xfrm>
              <a:off x="463821" y="2620963"/>
              <a:ext cx="831580" cy="307777"/>
            </a:xfrm>
            <a:prstGeom prst="rect">
              <a:avLst/>
            </a:prstGeom>
            <a:noFill/>
          </p:spPr>
          <p:txBody>
            <a:bodyPr wrap="square" rtlCol="0">
              <a:spAutoFit/>
            </a:bodyPr>
            <a:lstStyle/>
            <a:p>
              <a:r>
                <a:rPr lang="en-US" sz="1400" dirty="0"/>
                <a:t>ct’  </a:t>
              </a:r>
            </a:p>
          </p:txBody>
        </p:sp>
        <p:sp>
          <p:nvSpPr>
            <p:cNvPr id="37" name="TextBox 36"/>
            <p:cNvSpPr txBox="1"/>
            <p:nvPr/>
          </p:nvSpPr>
          <p:spPr>
            <a:xfrm>
              <a:off x="616221" y="2710190"/>
              <a:ext cx="374379" cy="261610"/>
            </a:xfrm>
            <a:prstGeom prst="rect">
              <a:avLst/>
            </a:prstGeom>
            <a:noFill/>
          </p:spPr>
          <p:txBody>
            <a:bodyPr wrap="square" rtlCol="0">
              <a:spAutoFit/>
            </a:bodyPr>
            <a:lstStyle/>
            <a:p>
              <a:r>
                <a:rPr lang="en-US" sz="1100" dirty="0" err="1"/>
                <a:t>1</a:t>
              </a:r>
              <a:endParaRPr lang="en-US" sz="1100" dirty="0"/>
            </a:p>
          </p:txBody>
        </p:sp>
      </p:grpSp>
      <p:grpSp>
        <p:nvGrpSpPr>
          <p:cNvPr id="38" name="Group 37"/>
          <p:cNvGrpSpPr/>
          <p:nvPr/>
        </p:nvGrpSpPr>
        <p:grpSpPr>
          <a:xfrm rot="19336859">
            <a:off x="4613408" y="3951518"/>
            <a:ext cx="831580" cy="350837"/>
            <a:chOff x="463821" y="2620963"/>
            <a:chExt cx="831580" cy="350837"/>
          </a:xfrm>
          <a:effectLst/>
        </p:grpSpPr>
        <p:sp>
          <p:nvSpPr>
            <p:cNvPr id="39" name="TextBox 38"/>
            <p:cNvSpPr txBox="1"/>
            <p:nvPr/>
          </p:nvSpPr>
          <p:spPr>
            <a:xfrm>
              <a:off x="463821" y="2620963"/>
              <a:ext cx="831580" cy="307777"/>
            </a:xfrm>
            <a:prstGeom prst="rect">
              <a:avLst/>
            </a:prstGeom>
            <a:noFill/>
          </p:spPr>
          <p:txBody>
            <a:bodyPr wrap="square" rtlCol="0">
              <a:spAutoFit/>
            </a:bodyPr>
            <a:lstStyle/>
            <a:p>
              <a:r>
                <a:rPr lang="en-US" sz="1400" dirty="0"/>
                <a:t>ct’  </a:t>
              </a:r>
            </a:p>
          </p:txBody>
        </p:sp>
        <p:sp>
          <p:nvSpPr>
            <p:cNvPr id="40" name="TextBox 39"/>
            <p:cNvSpPr txBox="1"/>
            <p:nvPr/>
          </p:nvSpPr>
          <p:spPr>
            <a:xfrm>
              <a:off x="616221" y="2710190"/>
              <a:ext cx="374379" cy="261610"/>
            </a:xfrm>
            <a:prstGeom prst="rect">
              <a:avLst/>
            </a:prstGeom>
            <a:noFill/>
          </p:spPr>
          <p:txBody>
            <a:bodyPr wrap="square" rtlCol="0">
              <a:spAutoFit/>
            </a:bodyPr>
            <a:lstStyle/>
            <a:p>
              <a:r>
                <a:rPr lang="en-US" sz="1100" dirty="0" err="1"/>
                <a:t>2</a:t>
              </a:r>
              <a:endParaRPr lang="en-US" sz="1100" dirty="0"/>
            </a:p>
          </p:txBody>
        </p:sp>
      </p:grpSp>
      <p:grpSp>
        <p:nvGrpSpPr>
          <p:cNvPr id="41" name="Group 40"/>
          <p:cNvGrpSpPr/>
          <p:nvPr/>
        </p:nvGrpSpPr>
        <p:grpSpPr>
          <a:xfrm rot="19336859">
            <a:off x="5506828" y="2784245"/>
            <a:ext cx="831580" cy="350837"/>
            <a:chOff x="463821" y="2620963"/>
            <a:chExt cx="831580" cy="350837"/>
          </a:xfrm>
          <a:effectLst/>
        </p:grpSpPr>
        <p:sp>
          <p:nvSpPr>
            <p:cNvPr id="42" name="TextBox 41"/>
            <p:cNvSpPr txBox="1"/>
            <p:nvPr/>
          </p:nvSpPr>
          <p:spPr>
            <a:xfrm>
              <a:off x="463821" y="2620963"/>
              <a:ext cx="831580" cy="307777"/>
            </a:xfrm>
            <a:prstGeom prst="rect">
              <a:avLst/>
            </a:prstGeom>
            <a:noFill/>
          </p:spPr>
          <p:txBody>
            <a:bodyPr wrap="square" rtlCol="0">
              <a:spAutoFit/>
            </a:bodyPr>
            <a:lstStyle/>
            <a:p>
              <a:r>
                <a:rPr lang="en-US" sz="1400" dirty="0"/>
                <a:t>ct’  </a:t>
              </a:r>
            </a:p>
          </p:txBody>
        </p:sp>
        <p:sp>
          <p:nvSpPr>
            <p:cNvPr id="43" name="TextBox 42"/>
            <p:cNvSpPr txBox="1"/>
            <p:nvPr/>
          </p:nvSpPr>
          <p:spPr>
            <a:xfrm>
              <a:off x="616221" y="2710190"/>
              <a:ext cx="374379" cy="261610"/>
            </a:xfrm>
            <a:prstGeom prst="rect">
              <a:avLst/>
            </a:prstGeom>
            <a:noFill/>
          </p:spPr>
          <p:txBody>
            <a:bodyPr wrap="square" rtlCol="0">
              <a:spAutoFit/>
            </a:bodyPr>
            <a:lstStyle/>
            <a:p>
              <a:r>
                <a:rPr lang="en-US" sz="1100" dirty="0" err="1"/>
                <a:t>3</a:t>
              </a:r>
              <a:endParaRPr lang="en-US" sz="1100" dirty="0"/>
            </a:p>
          </p:txBody>
        </p:sp>
      </p:grpSp>
      <p:grpSp>
        <p:nvGrpSpPr>
          <p:cNvPr id="44" name="Group 43"/>
          <p:cNvGrpSpPr/>
          <p:nvPr/>
        </p:nvGrpSpPr>
        <p:grpSpPr>
          <a:xfrm rot="19336859">
            <a:off x="6421228" y="1641245"/>
            <a:ext cx="831580" cy="350837"/>
            <a:chOff x="463821" y="2620963"/>
            <a:chExt cx="831580" cy="350837"/>
          </a:xfrm>
          <a:effectLst/>
        </p:grpSpPr>
        <p:sp>
          <p:nvSpPr>
            <p:cNvPr id="45" name="TextBox 44"/>
            <p:cNvSpPr txBox="1"/>
            <p:nvPr/>
          </p:nvSpPr>
          <p:spPr>
            <a:xfrm>
              <a:off x="463821" y="2620963"/>
              <a:ext cx="831580" cy="307777"/>
            </a:xfrm>
            <a:prstGeom prst="rect">
              <a:avLst/>
            </a:prstGeom>
            <a:noFill/>
          </p:spPr>
          <p:txBody>
            <a:bodyPr wrap="square" rtlCol="0">
              <a:spAutoFit/>
            </a:bodyPr>
            <a:lstStyle/>
            <a:p>
              <a:r>
                <a:rPr lang="en-US" sz="1400" dirty="0"/>
                <a:t>ct’  </a:t>
              </a:r>
            </a:p>
          </p:txBody>
        </p:sp>
        <p:sp>
          <p:nvSpPr>
            <p:cNvPr id="46" name="TextBox 45"/>
            <p:cNvSpPr txBox="1"/>
            <p:nvPr/>
          </p:nvSpPr>
          <p:spPr>
            <a:xfrm>
              <a:off x="616221" y="2710190"/>
              <a:ext cx="374379" cy="261610"/>
            </a:xfrm>
            <a:prstGeom prst="rect">
              <a:avLst/>
            </a:prstGeom>
            <a:noFill/>
          </p:spPr>
          <p:txBody>
            <a:bodyPr wrap="square" rtlCol="0">
              <a:spAutoFit/>
            </a:bodyPr>
            <a:lstStyle/>
            <a:p>
              <a:r>
                <a:rPr lang="en-US" sz="1100" dirty="0" err="1"/>
                <a:t>4</a:t>
              </a:r>
              <a:endParaRPr lang="en-US" sz="1100" dirty="0"/>
            </a:p>
          </p:txBody>
        </p:sp>
      </p:grpSp>
      <p:graphicFrame>
        <p:nvGraphicFramePr>
          <p:cNvPr id="33" name="Object 2">
            <a:extLst>
              <a:ext uri="{FF2B5EF4-FFF2-40B4-BE49-F238E27FC236}">
                <a16:creationId xmlns:a16="http://schemas.microsoft.com/office/drawing/2014/main" id="{7172E4F9-3F45-304A-947F-8D42979C6F98}"/>
              </a:ext>
            </a:extLst>
          </p:cNvPr>
          <p:cNvGraphicFramePr>
            <a:graphicFrameLocks noChangeAspect="1"/>
          </p:cNvGraphicFramePr>
          <p:nvPr>
            <p:extLst>
              <p:ext uri="{D42A27DB-BD31-4B8C-83A1-F6EECF244321}">
                <p14:modId xmlns:p14="http://schemas.microsoft.com/office/powerpoint/2010/main" val="3830612775"/>
              </p:ext>
            </p:extLst>
          </p:nvPr>
        </p:nvGraphicFramePr>
        <p:xfrm>
          <a:off x="8585200" y="6350970"/>
          <a:ext cx="147636" cy="147636"/>
        </p:xfrm>
        <a:graphic>
          <a:graphicData uri="http://schemas.openxmlformats.org/presentationml/2006/ole">
            <mc:AlternateContent xmlns:mc="http://schemas.openxmlformats.org/markup-compatibility/2006">
              <mc:Choice xmlns:v="urn:schemas-microsoft-com:vml" Requires="v">
                <p:oleObj spid="_x0000_s107730" name="Equation" r:id="rId4" imgW="127000" imgH="127000" progId="Equation.DSMT4">
                  <p:embed/>
                </p:oleObj>
              </mc:Choice>
              <mc:Fallback>
                <p:oleObj name="Equation" r:id="rId4" imgW="127000" imgH="127000" progId="Equation.DSMT4">
                  <p:embed/>
                  <p:pic>
                    <p:nvPicPr>
                      <p:cNvPr id="144" name="Object 2"/>
                      <p:cNvPicPr>
                        <a:picLocks noChangeAspect="1" noChangeArrowheads="1"/>
                      </p:cNvPicPr>
                      <p:nvPr/>
                    </p:nvPicPr>
                    <p:blipFill>
                      <a:blip r:embed="rId5"/>
                      <a:srcRect/>
                      <a:stretch>
                        <a:fillRect/>
                      </a:stretch>
                    </p:blipFill>
                    <p:spPr bwMode="auto">
                      <a:xfrm>
                        <a:off x="8585200" y="6350970"/>
                        <a:ext cx="147636" cy="147636"/>
                      </a:xfrm>
                      <a:prstGeom prst="rect">
                        <a:avLst/>
                      </a:prstGeom>
                      <a:noFill/>
                      <a:ln>
                        <a:noFill/>
                      </a:ln>
                    </p:spPr>
                  </p:pic>
                </p:oleObj>
              </mc:Fallback>
            </mc:AlternateContent>
          </a:graphicData>
        </a:graphic>
      </p:graphicFrame>
      <p:graphicFrame>
        <p:nvGraphicFramePr>
          <p:cNvPr id="34" name="Object 2">
            <a:extLst>
              <a:ext uri="{FF2B5EF4-FFF2-40B4-BE49-F238E27FC236}">
                <a16:creationId xmlns:a16="http://schemas.microsoft.com/office/drawing/2014/main" id="{2E886BF4-0A2F-AC40-A63A-747E574C827C}"/>
              </a:ext>
            </a:extLst>
          </p:cNvPr>
          <p:cNvGraphicFramePr>
            <a:graphicFrameLocks noChangeAspect="1"/>
          </p:cNvGraphicFramePr>
          <p:nvPr>
            <p:extLst>
              <p:ext uri="{D42A27DB-BD31-4B8C-83A1-F6EECF244321}">
                <p14:modId xmlns:p14="http://schemas.microsoft.com/office/powerpoint/2010/main" val="2897099137"/>
              </p:ext>
            </p:extLst>
          </p:nvPr>
        </p:nvGraphicFramePr>
        <p:xfrm>
          <a:off x="3298822" y="871693"/>
          <a:ext cx="232634" cy="196844"/>
        </p:xfrm>
        <a:graphic>
          <a:graphicData uri="http://schemas.openxmlformats.org/presentationml/2006/ole">
            <mc:AlternateContent xmlns:mc="http://schemas.openxmlformats.org/markup-compatibility/2006">
              <mc:Choice xmlns:v="urn:schemas-microsoft-com:vml" Requires="v">
                <p:oleObj spid="_x0000_s107731" name="Equation" r:id="rId6" imgW="165100" imgH="139700" progId="Equation.DSMT4">
                  <p:embed/>
                </p:oleObj>
              </mc:Choice>
              <mc:Fallback>
                <p:oleObj name="Equation" r:id="rId6" imgW="165100" imgH="139700" progId="Equation.DSMT4">
                  <p:embed/>
                  <p:pic>
                    <p:nvPicPr>
                      <p:cNvPr id="147" name="Object 2"/>
                      <p:cNvPicPr>
                        <a:picLocks noChangeAspect="1" noChangeArrowheads="1"/>
                      </p:cNvPicPr>
                      <p:nvPr/>
                    </p:nvPicPr>
                    <p:blipFill>
                      <a:blip r:embed="rId7"/>
                      <a:srcRect/>
                      <a:stretch>
                        <a:fillRect/>
                      </a:stretch>
                    </p:blipFill>
                    <p:spPr bwMode="auto">
                      <a:xfrm>
                        <a:off x="3298822" y="871693"/>
                        <a:ext cx="232634" cy="196844"/>
                      </a:xfrm>
                      <a:prstGeom prst="rect">
                        <a:avLst/>
                      </a:prstGeom>
                      <a:noFill/>
                      <a:ln>
                        <a:noFill/>
                      </a:ln>
                    </p:spPr>
                  </p:pic>
                </p:oleObj>
              </mc:Fallback>
            </mc:AlternateContent>
          </a:graphicData>
        </a:graphic>
      </p:graphicFrame>
      <p:graphicFrame>
        <p:nvGraphicFramePr>
          <p:cNvPr id="49" name="Object 2">
            <a:extLst>
              <a:ext uri="{FF2B5EF4-FFF2-40B4-BE49-F238E27FC236}">
                <a16:creationId xmlns:a16="http://schemas.microsoft.com/office/drawing/2014/main" id="{60190FDD-48FE-C44C-8F43-527B4F0DCFFD}"/>
              </a:ext>
            </a:extLst>
          </p:cNvPr>
          <p:cNvGraphicFramePr>
            <a:graphicFrameLocks noChangeAspect="1"/>
          </p:cNvGraphicFramePr>
          <p:nvPr>
            <p:extLst>
              <p:ext uri="{D42A27DB-BD31-4B8C-83A1-F6EECF244321}">
                <p14:modId xmlns:p14="http://schemas.microsoft.com/office/powerpoint/2010/main" val="1177899831"/>
              </p:ext>
            </p:extLst>
          </p:nvPr>
        </p:nvGraphicFramePr>
        <p:xfrm>
          <a:off x="8433115" y="2543418"/>
          <a:ext cx="239563" cy="221135"/>
        </p:xfrm>
        <a:graphic>
          <a:graphicData uri="http://schemas.openxmlformats.org/presentationml/2006/ole">
            <mc:AlternateContent xmlns:mc="http://schemas.openxmlformats.org/markup-compatibility/2006">
              <mc:Choice xmlns:v="urn:schemas-microsoft-com:vml" Requires="v">
                <p:oleObj spid="_x0000_s107732" name="Equation" r:id="rId8" imgW="165100" imgH="152400" progId="Equation.DSMT4">
                  <p:embed/>
                </p:oleObj>
              </mc:Choice>
              <mc:Fallback>
                <p:oleObj name="Equation" r:id="rId8" imgW="165100" imgH="152400" progId="Equation.DSMT4">
                  <p:embed/>
                  <p:pic>
                    <p:nvPicPr>
                      <p:cNvPr id="37" name="Object 2">
                        <a:extLst>
                          <a:ext uri="{FF2B5EF4-FFF2-40B4-BE49-F238E27FC236}">
                            <a16:creationId xmlns:a16="http://schemas.microsoft.com/office/drawing/2014/main" id="{CDD153DE-AF9D-C94D-8527-2939870CC25F}"/>
                          </a:ext>
                        </a:extLst>
                      </p:cNvPr>
                      <p:cNvPicPr>
                        <a:picLocks noChangeAspect="1" noChangeArrowheads="1"/>
                      </p:cNvPicPr>
                      <p:nvPr/>
                    </p:nvPicPr>
                    <p:blipFill>
                      <a:blip r:embed="rId9"/>
                      <a:srcRect/>
                      <a:stretch>
                        <a:fillRect/>
                      </a:stretch>
                    </p:blipFill>
                    <p:spPr bwMode="auto">
                      <a:xfrm>
                        <a:off x="8433115" y="2543418"/>
                        <a:ext cx="239563" cy="221135"/>
                      </a:xfrm>
                      <a:prstGeom prst="rect">
                        <a:avLst/>
                      </a:prstGeom>
                      <a:noFill/>
                      <a:ln>
                        <a:noFill/>
                      </a:ln>
                    </p:spPr>
                  </p:pic>
                </p:oleObj>
              </mc:Fallback>
            </mc:AlternateContent>
          </a:graphicData>
        </a:graphic>
      </p:graphicFrame>
      <p:graphicFrame>
        <p:nvGraphicFramePr>
          <p:cNvPr id="50" name="Object 2">
            <a:extLst>
              <a:ext uri="{FF2B5EF4-FFF2-40B4-BE49-F238E27FC236}">
                <a16:creationId xmlns:a16="http://schemas.microsoft.com/office/drawing/2014/main" id="{97E0696F-4BA7-0A42-BBD1-BC9FF328E2E2}"/>
              </a:ext>
            </a:extLst>
          </p:cNvPr>
          <p:cNvGraphicFramePr>
            <a:graphicFrameLocks noChangeAspect="1"/>
          </p:cNvGraphicFramePr>
          <p:nvPr>
            <p:extLst>
              <p:ext uri="{D42A27DB-BD31-4B8C-83A1-F6EECF244321}">
                <p14:modId xmlns:p14="http://schemas.microsoft.com/office/powerpoint/2010/main" val="1757680226"/>
              </p:ext>
            </p:extLst>
          </p:nvPr>
        </p:nvGraphicFramePr>
        <p:xfrm>
          <a:off x="7281267" y="892178"/>
          <a:ext cx="285750" cy="214312"/>
        </p:xfrm>
        <a:graphic>
          <a:graphicData uri="http://schemas.openxmlformats.org/presentationml/2006/ole">
            <mc:AlternateContent xmlns:mc="http://schemas.openxmlformats.org/markup-compatibility/2006">
              <mc:Choice xmlns:v="urn:schemas-microsoft-com:vml" Requires="v">
                <p:oleObj spid="_x0000_s107733" name="Equation" r:id="rId10" imgW="203200" imgH="152400" progId="Equation.DSMT4">
                  <p:embed/>
                </p:oleObj>
              </mc:Choice>
              <mc:Fallback>
                <p:oleObj name="Equation" r:id="rId10" imgW="203200" imgH="152400" progId="Equation.DSMT4">
                  <p:embed/>
                  <p:pic>
                    <p:nvPicPr>
                      <p:cNvPr id="38" name="Object 2">
                        <a:extLst>
                          <a:ext uri="{FF2B5EF4-FFF2-40B4-BE49-F238E27FC236}">
                            <a16:creationId xmlns:a16="http://schemas.microsoft.com/office/drawing/2014/main" id="{49F276C5-500C-4646-A2CE-4C276D8045F8}"/>
                          </a:ext>
                        </a:extLst>
                      </p:cNvPr>
                      <p:cNvPicPr>
                        <a:picLocks noChangeAspect="1" noChangeArrowheads="1"/>
                      </p:cNvPicPr>
                      <p:nvPr/>
                    </p:nvPicPr>
                    <p:blipFill>
                      <a:blip r:embed="rId11"/>
                      <a:srcRect/>
                      <a:stretch>
                        <a:fillRect/>
                      </a:stretch>
                    </p:blipFill>
                    <p:spPr bwMode="auto">
                      <a:xfrm>
                        <a:off x="7281267" y="892178"/>
                        <a:ext cx="285750" cy="214312"/>
                      </a:xfrm>
                      <a:prstGeom prst="rect">
                        <a:avLst/>
                      </a:prstGeom>
                      <a:noFill/>
                      <a:ln>
                        <a:noFill/>
                      </a:ln>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1420" y="95566"/>
            <a:ext cx="8454427"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Still more review:</a:t>
            </a:r>
          </a:p>
        </p:txBody>
      </p:sp>
      <p:cxnSp>
        <p:nvCxnSpPr>
          <p:cNvPr id="95" name="Straight Connector 94"/>
          <p:cNvCxnSpPr/>
          <p:nvPr/>
        </p:nvCxnSpPr>
        <p:spPr>
          <a:xfrm rot="5400000">
            <a:off x="827559" y="3754907"/>
            <a:ext cx="5527525" cy="2386"/>
          </a:xfrm>
          <a:prstGeom prst="line">
            <a:avLst/>
          </a:prstGeom>
          <a:ln w="63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3211511" y="6252370"/>
            <a:ext cx="5487989" cy="1588"/>
          </a:xfrm>
          <a:prstGeom prst="line">
            <a:avLst/>
          </a:prstGeom>
          <a:ln w="63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V="1">
            <a:off x="3592515" y="2209800"/>
            <a:ext cx="5246685" cy="4044158"/>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8686800" y="6477000"/>
            <a:ext cx="426168" cy="276999"/>
          </a:xfrm>
          <a:prstGeom prst="rect">
            <a:avLst/>
          </a:prstGeom>
          <a:noFill/>
        </p:spPr>
        <p:txBody>
          <a:bodyPr wrap="none" rtlCol="0">
            <a:spAutoFit/>
          </a:bodyPr>
          <a:lstStyle/>
          <a:p>
            <a:r>
              <a:rPr lang="en-US" sz="1200" dirty="0"/>
              <a:t>17.)</a:t>
            </a:r>
          </a:p>
        </p:txBody>
      </p:sp>
      <p:cxnSp>
        <p:nvCxnSpPr>
          <p:cNvPr id="76" name="Straight Connector 75"/>
          <p:cNvCxnSpPr/>
          <p:nvPr/>
        </p:nvCxnSpPr>
        <p:spPr>
          <a:xfrm rot="5400000" flipH="1" flipV="1">
            <a:off x="2979811" y="1602657"/>
            <a:ext cx="5261620" cy="4040982"/>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1421" y="916137"/>
            <a:ext cx="2431780" cy="224676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8.)  A line of constant position in the primed coordinate system runs parallel to the ct’-axis.  A number of these lines are shown to the right.</a:t>
            </a:r>
          </a:p>
        </p:txBody>
      </p:sp>
      <p:cxnSp>
        <p:nvCxnSpPr>
          <p:cNvPr id="19" name="Straight Connector 18"/>
          <p:cNvCxnSpPr/>
          <p:nvPr/>
        </p:nvCxnSpPr>
        <p:spPr>
          <a:xfrm rot="5400000" flipH="1" flipV="1">
            <a:off x="3630346" y="1563604"/>
            <a:ext cx="5088119" cy="3942112"/>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flipH="1" flipV="1">
            <a:off x="5021409" y="1487966"/>
            <a:ext cx="4038600" cy="3136307"/>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flipV="1">
            <a:off x="6304581" y="1397801"/>
            <a:ext cx="3124200" cy="2402238"/>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flipH="1" flipV="1">
            <a:off x="7558467" y="1432487"/>
            <a:ext cx="2057400" cy="1570866"/>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53" name="Group 52"/>
          <p:cNvGrpSpPr/>
          <p:nvPr/>
        </p:nvGrpSpPr>
        <p:grpSpPr>
          <a:xfrm rot="18431188">
            <a:off x="4717718" y="5170338"/>
            <a:ext cx="367759" cy="383847"/>
            <a:chOff x="463821" y="2773363"/>
            <a:chExt cx="367759" cy="383847"/>
          </a:xfrm>
          <a:effectLst/>
        </p:grpSpPr>
        <p:sp>
          <p:nvSpPr>
            <p:cNvPr id="51" name="TextBox 50"/>
            <p:cNvSpPr txBox="1"/>
            <p:nvPr/>
          </p:nvSpPr>
          <p:spPr>
            <a:xfrm>
              <a:off x="463821" y="2773363"/>
              <a:ext cx="298180" cy="307777"/>
            </a:xfrm>
            <a:prstGeom prst="rect">
              <a:avLst/>
            </a:prstGeom>
            <a:noFill/>
          </p:spPr>
          <p:txBody>
            <a:bodyPr wrap="square" rtlCol="0">
              <a:spAutoFit/>
            </a:bodyPr>
            <a:lstStyle/>
            <a:p>
              <a:r>
                <a:rPr lang="en-US" sz="1400" dirty="0" err="1"/>
                <a:t>x</a:t>
              </a:r>
              <a:endParaRPr lang="en-US" sz="1400" dirty="0"/>
            </a:p>
          </p:txBody>
        </p:sp>
        <p:sp>
          <p:nvSpPr>
            <p:cNvPr id="52" name="TextBox 51"/>
            <p:cNvSpPr txBox="1"/>
            <p:nvPr/>
          </p:nvSpPr>
          <p:spPr>
            <a:xfrm>
              <a:off x="533400" y="2895600"/>
              <a:ext cx="298180" cy="261610"/>
            </a:xfrm>
            <a:prstGeom prst="rect">
              <a:avLst/>
            </a:prstGeom>
            <a:noFill/>
          </p:spPr>
          <p:txBody>
            <a:bodyPr wrap="square" rtlCol="0">
              <a:spAutoFit/>
            </a:bodyPr>
            <a:lstStyle/>
            <a:p>
              <a:r>
                <a:rPr lang="en-US" sz="1100" dirty="0"/>
                <a:t>1</a:t>
              </a:r>
            </a:p>
          </p:txBody>
        </p:sp>
      </p:grpSp>
      <p:grpSp>
        <p:nvGrpSpPr>
          <p:cNvPr id="55" name="Group 54"/>
          <p:cNvGrpSpPr/>
          <p:nvPr/>
        </p:nvGrpSpPr>
        <p:grpSpPr>
          <a:xfrm rot="18431188">
            <a:off x="5952881" y="4261569"/>
            <a:ext cx="367759" cy="383847"/>
            <a:chOff x="463821" y="2773363"/>
            <a:chExt cx="367759" cy="383847"/>
          </a:xfrm>
          <a:effectLst/>
        </p:grpSpPr>
        <p:sp>
          <p:nvSpPr>
            <p:cNvPr id="56" name="TextBox 55"/>
            <p:cNvSpPr txBox="1"/>
            <p:nvPr/>
          </p:nvSpPr>
          <p:spPr>
            <a:xfrm>
              <a:off x="463821" y="2773363"/>
              <a:ext cx="298180" cy="307777"/>
            </a:xfrm>
            <a:prstGeom prst="rect">
              <a:avLst/>
            </a:prstGeom>
            <a:noFill/>
          </p:spPr>
          <p:txBody>
            <a:bodyPr wrap="square" rtlCol="0">
              <a:spAutoFit/>
            </a:bodyPr>
            <a:lstStyle/>
            <a:p>
              <a:r>
                <a:rPr lang="en-US" sz="1400" dirty="0" err="1"/>
                <a:t>x</a:t>
              </a:r>
              <a:endParaRPr lang="en-US" sz="1400" dirty="0"/>
            </a:p>
          </p:txBody>
        </p:sp>
        <p:sp>
          <p:nvSpPr>
            <p:cNvPr id="57" name="TextBox 56"/>
            <p:cNvSpPr txBox="1"/>
            <p:nvPr/>
          </p:nvSpPr>
          <p:spPr>
            <a:xfrm>
              <a:off x="533400" y="2895600"/>
              <a:ext cx="298180" cy="261610"/>
            </a:xfrm>
            <a:prstGeom prst="rect">
              <a:avLst/>
            </a:prstGeom>
            <a:noFill/>
          </p:spPr>
          <p:txBody>
            <a:bodyPr wrap="square" rtlCol="0">
              <a:spAutoFit/>
            </a:bodyPr>
            <a:lstStyle/>
            <a:p>
              <a:r>
                <a:rPr lang="en-US" sz="1100" dirty="0"/>
                <a:t>2</a:t>
              </a:r>
            </a:p>
          </p:txBody>
        </p:sp>
      </p:grpSp>
      <p:grpSp>
        <p:nvGrpSpPr>
          <p:cNvPr id="58" name="Group 57"/>
          <p:cNvGrpSpPr/>
          <p:nvPr/>
        </p:nvGrpSpPr>
        <p:grpSpPr>
          <a:xfrm rot="18431188">
            <a:off x="7172081" y="3270969"/>
            <a:ext cx="367759" cy="383847"/>
            <a:chOff x="463821" y="2773363"/>
            <a:chExt cx="367759" cy="383847"/>
          </a:xfrm>
          <a:effectLst/>
        </p:grpSpPr>
        <p:sp>
          <p:nvSpPr>
            <p:cNvPr id="59" name="TextBox 58"/>
            <p:cNvSpPr txBox="1"/>
            <p:nvPr/>
          </p:nvSpPr>
          <p:spPr>
            <a:xfrm>
              <a:off x="463821" y="2773363"/>
              <a:ext cx="298180" cy="307777"/>
            </a:xfrm>
            <a:prstGeom prst="rect">
              <a:avLst/>
            </a:prstGeom>
            <a:noFill/>
          </p:spPr>
          <p:txBody>
            <a:bodyPr wrap="square" rtlCol="0">
              <a:spAutoFit/>
            </a:bodyPr>
            <a:lstStyle/>
            <a:p>
              <a:r>
                <a:rPr lang="en-US" sz="1400" dirty="0" err="1"/>
                <a:t>x</a:t>
              </a:r>
              <a:endParaRPr lang="en-US" sz="1400" dirty="0"/>
            </a:p>
          </p:txBody>
        </p:sp>
        <p:sp>
          <p:nvSpPr>
            <p:cNvPr id="60" name="TextBox 59"/>
            <p:cNvSpPr txBox="1"/>
            <p:nvPr/>
          </p:nvSpPr>
          <p:spPr>
            <a:xfrm>
              <a:off x="533400" y="2895600"/>
              <a:ext cx="298180" cy="261610"/>
            </a:xfrm>
            <a:prstGeom prst="rect">
              <a:avLst/>
            </a:prstGeom>
            <a:noFill/>
          </p:spPr>
          <p:txBody>
            <a:bodyPr wrap="square" rtlCol="0">
              <a:spAutoFit/>
            </a:bodyPr>
            <a:lstStyle/>
            <a:p>
              <a:r>
                <a:rPr lang="en-US" sz="1100" dirty="0"/>
                <a:t>3</a:t>
              </a:r>
            </a:p>
          </p:txBody>
        </p:sp>
      </p:grpSp>
      <p:grpSp>
        <p:nvGrpSpPr>
          <p:cNvPr id="61" name="Group 60"/>
          <p:cNvGrpSpPr/>
          <p:nvPr/>
        </p:nvGrpSpPr>
        <p:grpSpPr>
          <a:xfrm rot="18431188">
            <a:off x="8238881" y="2517384"/>
            <a:ext cx="367759" cy="383847"/>
            <a:chOff x="463821" y="2773363"/>
            <a:chExt cx="367759" cy="383847"/>
          </a:xfrm>
          <a:effectLst/>
        </p:grpSpPr>
        <p:sp>
          <p:nvSpPr>
            <p:cNvPr id="62" name="TextBox 61"/>
            <p:cNvSpPr txBox="1"/>
            <p:nvPr/>
          </p:nvSpPr>
          <p:spPr>
            <a:xfrm>
              <a:off x="463821" y="2773363"/>
              <a:ext cx="298180" cy="307777"/>
            </a:xfrm>
            <a:prstGeom prst="rect">
              <a:avLst/>
            </a:prstGeom>
            <a:noFill/>
          </p:spPr>
          <p:txBody>
            <a:bodyPr wrap="square" rtlCol="0">
              <a:spAutoFit/>
            </a:bodyPr>
            <a:lstStyle/>
            <a:p>
              <a:r>
                <a:rPr lang="en-US" sz="1400" dirty="0" err="1"/>
                <a:t>x</a:t>
              </a:r>
              <a:endParaRPr lang="en-US" sz="1400" dirty="0"/>
            </a:p>
          </p:txBody>
        </p:sp>
        <p:sp>
          <p:nvSpPr>
            <p:cNvPr id="63" name="TextBox 62"/>
            <p:cNvSpPr txBox="1"/>
            <p:nvPr/>
          </p:nvSpPr>
          <p:spPr>
            <a:xfrm>
              <a:off x="533400" y="2895600"/>
              <a:ext cx="298180" cy="261610"/>
            </a:xfrm>
            <a:prstGeom prst="rect">
              <a:avLst/>
            </a:prstGeom>
            <a:noFill/>
          </p:spPr>
          <p:txBody>
            <a:bodyPr wrap="square" rtlCol="0">
              <a:spAutoFit/>
            </a:bodyPr>
            <a:lstStyle/>
            <a:p>
              <a:r>
                <a:rPr lang="en-US" sz="1100" dirty="0"/>
                <a:t>4</a:t>
              </a:r>
            </a:p>
          </p:txBody>
        </p:sp>
      </p:grpSp>
      <p:grpSp>
        <p:nvGrpSpPr>
          <p:cNvPr id="64" name="Group 63"/>
          <p:cNvGrpSpPr/>
          <p:nvPr/>
        </p:nvGrpSpPr>
        <p:grpSpPr>
          <a:xfrm rot="18431188">
            <a:off x="3166509" y="6192435"/>
            <a:ext cx="706540" cy="383847"/>
            <a:chOff x="463821" y="2773363"/>
            <a:chExt cx="367759" cy="383847"/>
          </a:xfrm>
        </p:grpSpPr>
        <p:sp>
          <p:nvSpPr>
            <p:cNvPr id="65" name="TextBox 64"/>
            <p:cNvSpPr txBox="1"/>
            <p:nvPr/>
          </p:nvSpPr>
          <p:spPr>
            <a:xfrm>
              <a:off x="463821" y="2773363"/>
              <a:ext cx="298180" cy="307777"/>
            </a:xfrm>
            <a:prstGeom prst="rect">
              <a:avLst/>
            </a:prstGeom>
            <a:noFill/>
          </p:spPr>
          <p:txBody>
            <a:bodyPr wrap="square" rtlCol="0">
              <a:spAutoFit/>
            </a:bodyPr>
            <a:lstStyle/>
            <a:p>
              <a:r>
                <a:rPr lang="en-US" sz="1400" dirty="0" err="1"/>
                <a:t>x</a:t>
              </a:r>
              <a:r>
                <a:rPr lang="en-US" sz="1400" dirty="0"/>
                <a:t> = 0 </a:t>
              </a:r>
            </a:p>
          </p:txBody>
        </p:sp>
        <p:sp>
          <p:nvSpPr>
            <p:cNvPr id="66" name="TextBox 65"/>
            <p:cNvSpPr txBox="1"/>
            <p:nvPr/>
          </p:nvSpPr>
          <p:spPr>
            <a:xfrm>
              <a:off x="533400" y="2895600"/>
              <a:ext cx="298180" cy="261610"/>
            </a:xfrm>
            <a:prstGeom prst="rect">
              <a:avLst/>
            </a:prstGeom>
            <a:noFill/>
          </p:spPr>
          <p:txBody>
            <a:bodyPr wrap="square" rtlCol="0">
              <a:spAutoFit/>
            </a:bodyPr>
            <a:lstStyle/>
            <a:p>
              <a:r>
                <a:rPr lang="en-US" sz="1100" dirty="0"/>
                <a:t>o</a:t>
              </a:r>
            </a:p>
          </p:txBody>
        </p:sp>
      </p:grpSp>
      <p:graphicFrame>
        <p:nvGraphicFramePr>
          <p:cNvPr id="35" name="Object 2">
            <a:extLst>
              <a:ext uri="{FF2B5EF4-FFF2-40B4-BE49-F238E27FC236}">
                <a16:creationId xmlns:a16="http://schemas.microsoft.com/office/drawing/2014/main" id="{97F59EDF-2AC1-BF46-9138-7F07AA62A01D}"/>
              </a:ext>
            </a:extLst>
          </p:cNvPr>
          <p:cNvGraphicFramePr>
            <a:graphicFrameLocks noChangeAspect="1"/>
          </p:cNvGraphicFramePr>
          <p:nvPr>
            <p:extLst>
              <p:ext uri="{D42A27DB-BD31-4B8C-83A1-F6EECF244321}">
                <p14:modId xmlns:p14="http://schemas.microsoft.com/office/powerpoint/2010/main" val="3886564292"/>
              </p:ext>
            </p:extLst>
          </p:nvPr>
        </p:nvGraphicFramePr>
        <p:xfrm>
          <a:off x="8636000" y="6329364"/>
          <a:ext cx="147636" cy="147636"/>
        </p:xfrm>
        <a:graphic>
          <a:graphicData uri="http://schemas.openxmlformats.org/presentationml/2006/ole">
            <mc:AlternateContent xmlns:mc="http://schemas.openxmlformats.org/markup-compatibility/2006">
              <mc:Choice xmlns:v="urn:schemas-microsoft-com:vml" Requires="v">
                <p:oleObj spid="_x0000_s125138" name="Equation" r:id="rId3" imgW="127000" imgH="127000" progId="Equation.DSMT4">
                  <p:embed/>
                </p:oleObj>
              </mc:Choice>
              <mc:Fallback>
                <p:oleObj name="Equation" r:id="rId3" imgW="127000" imgH="127000" progId="Equation.DSMT4">
                  <p:embed/>
                  <p:pic>
                    <p:nvPicPr>
                      <p:cNvPr id="144" name="Object 2"/>
                      <p:cNvPicPr>
                        <a:picLocks noChangeAspect="1" noChangeArrowheads="1"/>
                      </p:cNvPicPr>
                      <p:nvPr/>
                    </p:nvPicPr>
                    <p:blipFill>
                      <a:blip r:embed="rId4"/>
                      <a:srcRect/>
                      <a:stretch>
                        <a:fillRect/>
                      </a:stretch>
                    </p:blipFill>
                    <p:spPr bwMode="auto">
                      <a:xfrm>
                        <a:off x="8636000" y="6329364"/>
                        <a:ext cx="147636" cy="147636"/>
                      </a:xfrm>
                      <a:prstGeom prst="rect">
                        <a:avLst/>
                      </a:prstGeom>
                      <a:noFill/>
                      <a:ln>
                        <a:noFill/>
                      </a:ln>
                    </p:spPr>
                  </p:pic>
                </p:oleObj>
              </mc:Fallback>
            </mc:AlternateContent>
          </a:graphicData>
        </a:graphic>
      </p:graphicFrame>
      <p:graphicFrame>
        <p:nvGraphicFramePr>
          <p:cNvPr id="36" name="Object 2">
            <a:extLst>
              <a:ext uri="{FF2B5EF4-FFF2-40B4-BE49-F238E27FC236}">
                <a16:creationId xmlns:a16="http://schemas.microsoft.com/office/drawing/2014/main" id="{A8CA57FB-E882-244B-86AC-DC5A1C4E27D0}"/>
              </a:ext>
            </a:extLst>
          </p:cNvPr>
          <p:cNvGraphicFramePr>
            <a:graphicFrameLocks noChangeAspect="1"/>
          </p:cNvGraphicFramePr>
          <p:nvPr>
            <p:extLst>
              <p:ext uri="{D42A27DB-BD31-4B8C-83A1-F6EECF244321}">
                <p14:modId xmlns:p14="http://schemas.microsoft.com/office/powerpoint/2010/main" val="1508237268"/>
              </p:ext>
            </p:extLst>
          </p:nvPr>
        </p:nvGraphicFramePr>
        <p:xfrm>
          <a:off x="3296442" y="892178"/>
          <a:ext cx="232634" cy="196844"/>
        </p:xfrm>
        <a:graphic>
          <a:graphicData uri="http://schemas.openxmlformats.org/presentationml/2006/ole">
            <mc:AlternateContent xmlns:mc="http://schemas.openxmlformats.org/markup-compatibility/2006">
              <mc:Choice xmlns:v="urn:schemas-microsoft-com:vml" Requires="v">
                <p:oleObj spid="_x0000_s125139" name="Equation" r:id="rId5" imgW="165100" imgH="139700" progId="Equation.DSMT4">
                  <p:embed/>
                </p:oleObj>
              </mc:Choice>
              <mc:Fallback>
                <p:oleObj name="Equation" r:id="rId5" imgW="165100" imgH="139700" progId="Equation.DSMT4">
                  <p:embed/>
                  <p:pic>
                    <p:nvPicPr>
                      <p:cNvPr id="147" name="Object 2"/>
                      <p:cNvPicPr>
                        <a:picLocks noChangeAspect="1" noChangeArrowheads="1"/>
                      </p:cNvPicPr>
                      <p:nvPr/>
                    </p:nvPicPr>
                    <p:blipFill>
                      <a:blip r:embed="rId6"/>
                      <a:srcRect/>
                      <a:stretch>
                        <a:fillRect/>
                      </a:stretch>
                    </p:blipFill>
                    <p:spPr bwMode="auto">
                      <a:xfrm>
                        <a:off x="3296442" y="892178"/>
                        <a:ext cx="232634" cy="196844"/>
                      </a:xfrm>
                      <a:prstGeom prst="rect">
                        <a:avLst/>
                      </a:prstGeom>
                      <a:noFill/>
                      <a:ln>
                        <a:noFill/>
                      </a:ln>
                    </p:spPr>
                  </p:pic>
                </p:oleObj>
              </mc:Fallback>
            </mc:AlternateContent>
          </a:graphicData>
        </a:graphic>
      </p:graphicFrame>
      <p:graphicFrame>
        <p:nvGraphicFramePr>
          <p:cNvPr id="37" name="Object 2">
            <a:extLst>
              <a:ext uri="{FF2B5EF4-FFF2-40B4-BE49-F238E27FC236}">
                <a16:creationId xmlns:a16="http://schemas.microsoft.com/office/drawing/2014/main" id="{CDD153DE-AF9D-C94D-8527-2939870CC25F}"/>
              </a:ext>
            </a:extLst>
          </p:cNvPr>
          <p:cNvGraphicFramePr>
            <a:graphicFrameLocks noChangeAspect="1"/>
          </p:cNvGraphicFramePr>
          <p:nvPr>
            <p:extLst>
              <p:ext uri="{D42A27DB-BD31-4B8C-83A1-F6EECF244321}">
                <p14:modId xmlns:p14="http://schemas.microsoft.com/office/powerpoint/2010/main" val="4044302903"/>
              </p:ext>
            </p:extLst>
          </p:nvPr>
        </p:nvGraphicFramePr>
        <p:xfrm>
          <a:off x="8839200" y="2250447"/>
          <a:ext cx="239563" cy="221135"/>
        </p:xfrm>
        <a:graphic>
          <a:graphicData uri="http://schemas.openxmlformats.org/presentationml/2006/ole">
            <mc:AlternateContent xmlns:mc="http://schemas.openxmlformats.org/markup-compatibility/2006">
              <mc:Choice xmlns:v="urn:schemas-microsoft-com:vml" Requires="v">
                <p:oleObj spid="_x0000_s125140" name="Equation" r:id="rId7" imgW="165100" imgH="152400" progId="Equation.DSMT4">
                  <p:embed/>
                </p:oleObj>
              </mc:Choice>
              <mc:Fallback>
                <p:oleObj name="Equation" r:id="rId7" imgW="165100" imgH="152400" progId="Equation.DSMT4">
                  <p:embed/>
                  <p:pic>
                    <p:nvPicPr>
                      <p:cNvPr id="146" name="Object 2"/>
                      <p:cNvPicPr>
                        <a:picLocks noChangeAspect="1" noChangeArrowheads="1"/>
                      </p:cNvPicPr>
                      <p:nvPr/>
                    </p:nvPicPr>
                    <p:blipFill>
                      <a:blip r:embed="rId8"/>
                      <a:srcRect/>
                      <a:stretch>
                        <a:fillRect/>
                      </a:stretch>
                    </p:blipFill>
                    <p:spPr bwMode="auto">
                      <a:xfrm>
                        <a:off x="8839200" y="2250447"/>
                        <a:ext cx="239563" cy="221135"/>
                      </a:xfrm>
                      <a:prstGeom prst="rect">
                        <a:avLst/>
                      </a:prstGeom>
                      <a:noFill/>
                      <a:ln>
                        <a:noFill/>
                      </a:ln>
                    </p:spPr>
                  </p:pic>
                </p:oleObj>
              </mc:Fallback>
            </mc:AlternateContent>
          </a:graphicData>
        </a:graphic>
      </p:graphicFrame>
      <p:graphicFrame>
        <p:nvGraphicFramePr>
          <p:cNvPr id="38" name="Object 2">
            <a:extLst>
              <a:ext uri="{FF2B5EF4-FFF2-40B4-BE49-F238E27FC236}">
                <a16:creationId xmlns:a16="http://schemas.microsoft.com/office/drawing/2014/main" id="{49F276C5-500C-4646-A2CE-4C276D8045F8}"/>
              </a:ext>
            </a:extLst>
          </p:cNvPr>
          <p:cNvGraphicFramePr>
            <a:graphicFrameLocks noChangeAspect="1"/>
          </p:cNvGraphicFramePr>
          <p:nvPr>
            <p:extLst>
              <p:ext uri="{D42A27DB-BD31-4B8C-83A1-F6EECF244321}">
                <p14:modId xmlns:p14="http://schemas.microsoft.com/office/powerpoint/2010/main" val="2091426201"/>
              </p:ext>
            </p:extLst>
          </p:nvPr>
        </p:nvGraphicFramePr>
        <p:xfrm>
          <a:off x="7281267" y="892178"/>
          <a:ext cx="285750" cy="214312"/>
        </p:xfrm>
        <a:graphic>
          <a:graphicData uri="http://schemas.openxmlformats.org/presentationml/2006/ole">
            <mc:AlternateContent xmlns:mc="http://schemas.openxmlformats.org/markup-compatibility/2006">
              <mc:Choice xmlns:v="urn:schemas-microsoft-com:vml" Requires="v">
                <p:oleObj spid="_x0000_s125141" name="Equation" r:id="rId9" imgW="203200" imgH="152400" progId="Equation.DSMT4">
                  <p:embed/>
                </p:oleObj>
              </mc:Choice>
              <mc:Fallback>
                <p:oleObj name="Equation" r:id="rId9" imgW="203200" imgH="152400" progId="Equation.DSMT4">
                  <p:embed/>
                  <p:pic>
                    <p:nvPicPr>
                      <p:cNvPr id="26" name="Object 2">
                        <a:extLst>
                          <a:ext uri="{FF2B5EF4-FFF2-40B4-BE49-F238E27FC236}">
                            <a16:creationId xmlns:a16="http://schemas.microsoft.com/office/drawing/2014/main" id="{0AC01686-6BBB-8348-A3F9-2C86A0F2E0E6}"/>
                          </a:ext>
                        </a:extLst>
                      </p:cNvPr>
                      <p:cNvPicPr>
                        <a:picLocks noChangeAspect="1" noChangeArrowheads="1"/>
                      </p:cNvPicPr>
                      <p:nvPr/>
                    </p:nvPicPr>
                    <p:blipFill>
                      <a:blip r:embed="rId10"/>
                      <a:srcRect/>
                      <a:stretch>
                        <a:fillRect/>
                      </a:stretch>
                    </p:blipFill>
                    <p:spPr bwMode="auto">
                      <a:xfrm>
                        <a:off x="7281267" y="892178"/>
                        <a:ext cx="285750" cy="214312"/>
                      </a:xfrm>
                      <a:prstGeom prst="rect">
                        <a:avLst/>
                      </a:prstGeom>
                      <a:noFill/>
                      <a:ln>
                        <a:noFill/>
                      </a:ln>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8686800" y="6477000"/>
            <a:ext cx="426168" cy="276999"/>
          </a:xfrm>
          <a:prstGeom prst="rect">
            <a:avLst/>
          </a:prstGeom>
          <a:noFill/>
        </p:spPr>
        <p:txBody>
          <a:bodyPr wrap="none" rtlCol="0">
            <a:spAutoFit/>
          </a:bodyPr>
          <a:lstStyle/>
          <a:p>
            <a:r>
              <a:rPr lang="en-US" sz="1200" dirty="0"/>
              <a:t>18.)</a:t>
            </a:r>
          </a:p>
        </p:txBody>
      </p:sp>
      <p:graphicFrame>
        <p:nvGraphicFramePr>
          <p:cNvPr id="146" name="Object 2"/>
          <p:cNvGraphicFramePr>
            <a:graphicFrameLocks noChangeAspect="1"/>
          </p:cNvGraphicFramePr>
          <p:nvPr>
            <p:extLst>
              <p:ext uri="{D42A27DB-BD31-4B8C-83A1-F6EECF244321}">
                <p14:modId xmlns:p14="http://schemas.microsoft.com/office/powerpoint/2010/main" val="516335151"/>
              </p:ext>
            </p:extLst>
          </p:nvPr>
        </p:nvGraphicFramePr>
        <p:xfrm>
          <a:off x="3341837" y="2704628"/>
          <a:ext cx="239563" cy="221135"/>
        </p:xfrm>
        <a:graphic>
          <a:graphicData uri="http://schemas.openxmlformats.org/presentationml/2006/ole">
            <mc:AlternateContent xmlns:mc="http://schemas.openxmlformats.org/markup-compatibility/2006">
              <mc:Choice xmlns:v="urn:schemas-microsoft-com:vml" Requires="v">
                <p:oleObj spid="_x0000_s126162" name="Equation" r:id="rId3" imgW="165100" imgH="152400" progId="Equation.DSMT4">
                  <p:embed/>
                </p:oleObj>
              </mc:Choice>
              <mc:Fallback>
                <p:oleObj name="Equation" r:id="rId3" imgW="165100" imgH="152400" progId="Equation.DSMT4">
                  <p:embed/>
                  <p:pic>
                    <p:nvPicPr>
                      <p:cNvPr id="0" name="Picture 3"/>
                      <p:cNvPicPr>
                        <a:picLocks noChangeAspect="1" noChangeArrowheads="1"/>
                      </p:cNvPicPr>
                      <p:nvPr/>
                    </p:nvPicPr>
                    <p:blipFill>
                      <a:blip r:embed="rId4"/>
                      <a:srcRect/>
                      <a:stretch>
                        <a:fillRect/>
                      </a:stretch>
                    </p:blipFill>
                    <p:spPr bwMode="auto">
                      <a:xfrm>
                        <a:off x="3341837" y="2704628"/>
                        <a:ext cx="239563" cy="221135"/>
                      </a:xfrm>
                      <a:prstGeom prst="rect">
                        <a:avLst/>
                      </a:prstGeom>
                      <a:noFill/>
                      <a:ln>
                        <a:noFill/>
                      </a:ln>
                    </p:spPr>
                  </p:pic>
                </p:oleObj>
              </mc:Fallback>
            </mc:AlternateContent>
          </a:graphicData>
        </a:graphic>
      </p:graphicFrame>
      <p:sp>
        <p:nvSpPr>
          <p:cNvPr id="17" name="TextBox 16"/>
          <p:cNvSpPr txBox="1"/>
          <p:nvPr/>
        </p:nvSpPr>
        <p:spPr>
          <a:xfrm>
            <a:off x="311420" y="254417"/>
            <a:ext cx="1974580" cy="4801314"/>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Note that if the relative motion was directed toward the left instead of toward the right, as would be the case if we were assuming it was the bomb that was moving toward the activator instead of vice versa, the diagram that included lines of simultaneity would have looked like:</a:t>
            </a:r>
          </a:p>
        </p:txBody>
      </p:sp>
      <p:grpSp>
        <p:nvGrpSpPr>
          <p:cNvPr id="23" name="Group 22"/>
          <p:cNvGrpSpPr/>
          <p:nvPr/>
        </p:nvGrpSpPr>
        <p:grpSpPr>
          <a:xfrm flipH="1">
            <a:off x="2514600" y="990600"/>
            <a:ext cx="6400800" cy="5752655"/>
            <a:chOff x="2971800" y="990600"/>
            <a:chExt cx="6400800" cy="5752655"/>
          </a:xfrm>
        </p:grpSpPr>
        <p:cxnSp>
          <p:nvCxnSpPr>
            <p:cNvPr id="95" name="Straight Connector 94"/>
            <p:cNvCxnSpPr/>
            <p:nvPr/>
          </p:nvCxnSpPr>
          <p:spPr>
            <a:xfrm rot="5400000">
              <a:off x="827559" y="3754907"/>
              <a:ext cx="5527525" cy="2386"/>
            </a:xfrm>
            <a:prstGeom prst="line">
              <a:avLst/>
            </a:prstGeom>
            <a:ln w="63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3211511" y="6252370"/>
              <a:ext cx="5487989" cy="1588"/>
            </a:xfrm>
            <a:prstGeom prst="line">
              <a:avLst/>
            </a:prstGeom>
            <a:ln w="63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V="1">
              <a:off x="2971800" y="2488406"/>
              <a:ext cx="5499100" cy="4254849"/>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rot="5400000" flipH="1" flipV="1">
              <a:off x="2545853" y="1657996"/>
              <a:ext cx="5750917" cy="4419600"/>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2" name="Group 33"/>
            <p:cNvGrpSpPr/>
            <p:nvPr/>
          </p:nvGrpSpPr>
          <p:grpSpPr>
            <a:xfrm rot="5400000" flipH="1">
              <a:off x="4243915" y="950035"/>
              <a:ext cx="5088119" cy="5169250"/>
              <a:chOff x="4025900" y="304800"/>
              <a:chExt cx="5088119" cy="5169250"/>
            </a:xfrm>
          </p:grpSpPr>
          <p:cxnSp>
            <p:nvCxnSpPr>
              <p:cNvPr id="19" name="Straight Connector 18"/>
              <p:cNvCxnSpPr/>
              <p:nvPr/>
            </p:nvCxnSpPr>
            <p:spPr>
              <a:xfrm flipV="1">
                <a:off x="4025900" y="1531938"/>
                <a:ext cx="5088119" cy="3942112"/>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5029200" y="1068537"/>
                <a:ext cx="4038600" cy="3136307"/>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5943600" y="609600"/>
                <a:ext cx="3124200" cy="2402238"/>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6858000" y="304800"/>
                <a:ext cx="2057400" cy="1570866"/>
              </a:xfrm>
              <a:prstGeom prst="line">
                <a:avLst/>
              </a:prstGeom>
              <a:ln w="127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aphicFrame>
        <p:nvGraphicFramePr>
          <p:cNvPr id="25" name="Object 2">
            <a:extLst>
              <a:ext uri="{FF2B5EF4-FFF2-40B4-BE49-F238E27FC236}">
                <a16:creationId xmlns:a16="http://schemas.microsoft.com/office/drawing/2014/main" id="{74662900-1C7B-6941-86D6-8F15CD04EA13}"/>
              </a:ext>
            </a:extLst>
          </p:cNvPr>
          <p:cNvGraphicFramePr>
            <a:graphicFrameLocks noChangeAspect="1"/>
          </p:cNvGraphicFramePr>
          <p:nvPr>
            <p:extLst>
              <p:ext uri="{D42A27DB-BD31-4B8C-83A1-F6EECF244321}">
                <p14:modId xmlns:p14="http://schemas.microsoft.com/office/powerpoint/2010/main" val="3510457444"/>
              </p:ext>
            </p:extLst>
          </p:nvPr>
        </p:nvGraphicFramePr>
        <p:xfrm>
          <a:off x="8335454" y="913866"/>
          <a:ext cx="232634" cy="196844"/>
        </p:xfrm>
        <a:graphic>
          <a:graphicData uri="http://schemas.openxmlformats.org/presentationml/2006/ole">
            <mc:AlternateContent xmlns:mc="http://schemas.openxmlformats.org/markup-compatibility/2006">
              <mc:Choice xmlns:v="urn:schemas-microsoft-com:vml" Requires="v">
                <p:oleObj spid="_x0000_s126163" name="Equation" r:id="rId5" imgW="165100" imgH="139700" progId="Equation.DSMT4">
                  <p:embed/>
                </p:oleObj>
              </mc:Choice>
              <mc:Fallback>
                <p:oleObj name="Equation" r:id="rId5" imgW="165100" imgH="139700" progId="Equation.DSMT4">
                  <p:embed/>
                  <p:pic>
                    <p:nvPicPr>
                      <p:cNvPr id="36" name="Object 2">
                        <a:extLst>
                          <a:ext uri="{FF2B5EF4-FFF2-40B4-BE49-F238E27FC236}">
                            <a16:creationId xmlns:a16="http://schemas.microsoft.com/office/drawing/2014/main" id="{A8CA57FB-E882-244B-86AC-DC5A1C4E27D0}"/>
                          </a:ext>
                        </a:extLst>
                      </p:cNvPr>
                      <p:cNvPicPr>
                        <a:picLocks noChangeAspect="1" noChangeArrowheads="1"/>
                      </p:cNvPicPr>
                      <p:nvPr/>
                    </p:nvPicPr>
                    <p:blipFill>
                      <a:blip r:embed="rId6"/>
                      <a:srcRect/>
                      <a:stretch>
                        <a:fillRect/>
                      </a:stretch>
                    </p:blipFill>
                    <p:spPr bwMode="auto">
                      <a:xfrm>
                        <a:off x="8335454" y="913866"/>
                        <a:ext cx="232634" cy="196844"/>
                      </a:xfrm>
                      <a:prstGeom prst="rect">
                        <a:avLst/>
                      </a:prstGeom>
                      <a:noFill/>
                      <a:ln>
                        <a:noFill/>
                      </a:ln>
                    </p:spPr>
                  </p:pic>
                </p:oleObj>
              </mc:Fallback>
            </mc:AlternateContent>
          </a:graphicData>
        </a:graphic>
      </p:graphicFrame>
      <p:graphicFrame>
        <p:nvGraphicFramePr>
          <p:cNvPr id="26" name="Object 2">
            <a:extLst>
              <a:ext uri="{FF2B5EF4-FFF2-40B4-BE49-F238E27FC236}">
                <a16:creationId xmlns:a16="http://schemas.microsoft.com/office/drawing/2014/main" id="{0AC01686-6BBB-8348-A3F9-2C86A0F2E0E6}"/>
              </a:ext>
            </a:extLst>
          </p:cNvPr>
          <p:cNvGraphicFramePr>
            <a:graphicFrameLocks noChangeAspect="1"/>
          </p:cNvGraphicFramePr>
          <p:nvPr>
            <p:extLst>
              <p:ext uri="{D42A27DB-BD31-4B8C-83A1-F6EECF244321}">
                <p14:modId xmlns:p14="http://schemas.microsoft.com/office/powerpoint/2010/main" val="1717668115"/>
              </p:ext>
            </p:extLst>
          </p:nvPr>
        </p:nvGraphicFramePr>
        <p:xfrm>
          <a:off x="4422775" y="982663"/>
          <a:ext cx="285750" cy="214312"/>
        </p:xfrm>
        <a:graphic>
          <a:graphicData uri="http://schemas.openxmlformats.org/presentationml/2006/ole">
            <mc:AlternateContent xmlns:mc="http://schemas.openxmlformats.org/markup-compatibility/2006">
              <mc:Choice xmlns:v="urn:schemas-microsoft-com:vml" Requires="v">
                <p:oleObj spid="_x0000_s126164" name="Equation" r:id="rId7" imgW="203200" imgH="152400" progId="Equation.DSMT4">
                  <p:embed/>
                </p:oleObj>
              </mc:Choice>
              <mc:Fallback>
                <p:oleObj name="Equation" r:id="rId7" imgW="203200" imgH="152400" progId="Equation.DSMT4">
                  <p:embed/>
                  <p:pic>
                    <p:nvPicPr>
                      <p:cNvPr id="25" name="Object 2">
                        <a:extLst>
                          <a:ext uri="{FF2B5EF4-FFF2-40B4-BE49-F238E27FC236}">
                            <a16:creationId xmlns:a16="http://schemas.microsoft.com/office/drawing/2014/main" id="{74662900-1C7B-6941-86D6-8F15CD04EA13}"/>
                          </a:ext>
                        </a:extLst>
                      </p:cNvPr>
                      <p:cNvPicPr>
                        <a:picLocks noChangeAspect="1" noChangeArrowheads="1"/>
                      </p:cNvPicPr>
                      <p:nvPr/>
                    </p:nvPicPr>
                    <p:blipFill>
                      <a:blip r:embed="rId8"/>
                      <a:srcRect/>
                      <a:stretch>
                        <a:fillRect/>
                      </a:stretch>
                    </p:blipFill>
                    <p:spPr bwMode="auto">
                      <a:xfrm>
                        <a:off x="4422775" y="982663"/>
                        <a:ext cx="285750" cy="214312"/>
                      </a:xfrm>
                      <a:prstGeom prst="rect">
                        <a:avLst/>
                      </a:prstGeom>
                      <a:noFill/>
                      <a:ln>
                        <a:noFill/>
                      </a:ln>
                    </p:spPr>
                  </p:pic>
                </p:oleObj>
              </mc:Fallback>
            </mc:AlternateContent>
          </a:graphicData>
        </a:graphic>
      </p:graphicFrame>
      <p:graphicFrame>
        <p:nvGraphicFramePr>
          <p:cNvPr id="27" name="Object 2">
            <a:extLst>
              <a:ext uri="{FF2B5EF4-FFF2-40B4-BE49-F238E27FC236}">
                <a16:creationId xmlns:a16="http://schemas.microsoft.com/office/drawing/2014/main" id="{E99C1EC7-0DF7-8B45-932F-F81CCC5DEBA4}"/>
              </a:ext>
            </a:extLst>
          </p:cNvPr>
          <p:cNvGraphicFramePr>
            <a:graphicFrameLocks noChangeAspect="1"/>
          </p:cNvGraphicFramePr>
          <p:nvPr>
            <p:extLst>
              <p:ext uri="{D42A27DB-BD31-4B8C-83A1-F6EECF244321}">
                <p14:modId xmlns:p14="http://schemas.microsoft.com/office/powerpoint/2010/main" val="1922183697"/>
              </p:ext>
            </p:extLst>
          </p:nvPr>
        </p:nvGraphicFramePr>
        <p:xfrm>
          <a:off x="3173413" y="6294438"/>
          <a:ext cx="182562" cy="185737"/>
        </p:xfrm>
        <a:graphic>
          <a:graphicData uri="http://schemas.openxmlformats.org/presentationml/2006/ole">
            <mc:AlternateContent xmlns:mc="http://schemas.openxmlformats.org/markup-compatibility/2006">
              <mc:Choice xmlns:v="urn:schemas-microsoft-com:vml" Requires="v">
                <p:oleObj spid="_x0000_s126165" name="Equation" r:id="rId9" imgW="127000" imgH="127000" progId="Equation.DSMT4">
                  <p:embed/>
                </p:oleObj>
              </mc:Choice>
              <mc:Fallback>
                <p:oleObj name="Equation" r:id="rId9" imgW="127000" imgH="127000" progId="Equation.DSMT4">
                  <p:embed/>
                  <p:pic>
                    <p:nvPicPr>
                      <p:cNvPr id="146" name="Object 2"/>
                      <p:cNvPicPr>
                        <a:picLocks noChangeAspect="1" noChangeArrowheads="1"/>
                      </p:cNvPicPr>
                      <p:nvPr/>
                    </p:nvPicPr>
                    <p:blipFill>
                      <a:blip r:embed="rId10"/>
                      <a:srcRect/>
                      <a:stretch>
                        <a:fillRect/>
                      </a:stretch>
                    </p:blipFill>
                    <p:spPr bwMode="auto">
                      <a:xfrm>
                        <a:off x="3173413" y="6294438"/>
                        <a:ext cx="182562" cy="185737"/>
                      </a:xfrm>
                      <a:prstGeom prst="rect">
                        <a:avLst/>
                      </a:prstGeom>
                      <a:noFill/>
                      <a:ln>
                        <a:noFill/>
                      </a:ln>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p:cNvSpPr/>
          <p:nvPr/>
        </p:nvSpPr>
        <p:spPr>
          <a:xfrm>
            <a:off x="8249689" y="656550"/>
            <a:ext cx="302208" cy="100736"/>
          </a:xfrm>
          <a:prstGeom prst="rect">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11420" y="95566"/>
            <a:ext cx="7114905" cy="203132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So what would the world-line of </a:t>
            </a:r>
            <a:r>
              <a:rPr lang="en-US" i="1" dirty="0">
                <a:latin typeface="Times New Roman" panose="02020603050405020304" pitchFamily="18" charset="0"/>
                <a:cs typeface="Times New Roman" panose="02020603050405020304" pitchFamily="18" charset="0"/>
              </a:rPr>
              <a:t>the front of the activator-well </a:t>
            </a:r>
            <a:r>
              <a:rPr lang="en-US" dirty="0">
                <a:latin typeface="Times New Roman" panose="02020603050405020304" pitchFamily="18" charset="0"/>
                <a:cs typeface="Times New Roman" panose="02020603050405020304" pitchFamily="18" charset="0"/>
              </a:rPr>
              <a:t>look like?  </a:t>
            </a:r>
          </a:p>
          <a:p>
            <a:r>
              <a:rPr lang="en-US" dirty="0">
                <a:latin typeface="Times New Roman" panose="02020603050405020304" pitchFamily="18" charset="0"/>
                <a:cs typeface="Times New Roman" panose="02020603050405020304" pitchFamily="18" charset="0"/>
              </a:rPr>
              <a:t>     Well, as that point would be stationary in its own frame of reference (the primed frame), its x’ coordinate would not change and, as a consequence, its world-line path would parallel the ct’ axis.  And as it is supposed to be at the origin of both the primed and unprimed coordinate systems at ct = 0 and ct’ = 0 (we defined the axes that way), it looks as though its path will follow along the ct’= 0 line.</a:t>
            </a:r>
          </a:p>
        </p:txBody>
      </p:sp>
      <p:cxnSp>
        <p:nvCxnSpPr>
          <p:cNvPr id="95" name="Straight Connector 94"/>
          <p:cNvCxnSpPr/>
          <p:nvPr/>
        </p:nvCxnSpPr>
        <p:spPr>
          <a:xfrm rot="5400000">
            <a:off x="738187" y="4593432"/>
            <a:ext cx="3852860" cy="1588"/>
          </a:xfrm>
          <a:prstGeom prst="line">
            <a:avLst/>
          </a:prstGeom>
          <a:ln w="63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228600" y="6250782"/>
            <a:ext cx="7545388" cy="1588"/>
          </a:xfrm>
          <a:prstGeom prst="line">
            <a:avLst/>
          </a:prstGeom>
          <a:ln w="63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V="1">
            <a:off x="2667000" y="2488406"/>
            <a:ext cx="4878388" cy="3759994"/>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rot="5400000" flipH="1" flipV="1">
            <a:off x="1950643" y="3119043"/>
            <a:ext cx="3910805" cy="3008313"/>
          </a:xfrm>
          <a:prstGeom prst="line">
            <a:avLst/>
          </a:prstGeom>
          <a:ln w="57150"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rot="5400000">
            <a:off x="4588272" y="6262291"/>
            <a:ext cx="123034" cy="158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117" name="Object 2"/>
          <p:cNvGraphicFramePr>
            <a:graphicFrameLocks noChangeAspect="1"/>
          </p:cNvGraphicFramePr>
          <p:nvPr>
            <p:extLst>
              <p:ext uri="{D42A27DB-BD31-4B8C-83A1-F6EECF244321}">
                <p14:modId xmlns:p14="http://schemas.microsoft.com/office/powerpoint/2010/main" val="2810568557"/>
              </p:ext>
            </p:extLst>
          </p:nvPr>
        </p:nvGraphicFramePr>
        <p:xfrm>
          <a:off x="4587084" y="6413500"/>
          <a:ext cx="127000" cy="165100"/>
        </p:xfrm>
        <a:graphic>
          <a:graphicData uri="http://schemas.openxmlformats.org/presentationml/2006/ole">
            <mc:AlternateContent xmlns:mc="http://schemas.openxmlformats.org/markup-compatibility/2006">
              <mc:Choice xmlns:v="urn:schemas-microsoft-com:vml" Requires="v">
                <p:oleObj spid="_x0000_s46662" name="Equation" r:id="rId3" imgW="127000" imgH="165100" progId="Equation.DSMT4">
                  <p:embed/>
                </p:oleObj>
              </mc:Choice>
              <mc:Fallback>
                <p:oleObj name="Equation" r:id="rId3" imgW="127000" imgH="165100" progId="Equation.DSMT4">
                  <p:embed/>
                  <p:pic>
                    <p:nvPicPr>
                      <p:cNvPr id="0" name="Picture 2"/>
                      <p:cNvPicPr>
                        <a:picLocks noChangeAspect="1" noChangeArrowheads="1"/>
                      </p:cNvPicPr>
                      <p:nvPr/>
                    </p:nvPicPr>
                    <p:blipFill>
                      <a:blip r:embed="rId4"/>
                      <a:srcRect/>
                      <a:stretch>
                        <a:fillRect/>
                      </a:stretch>
                    </p:blipFill>
                    <p:spPr bwMode="auto">
                      <a:xfrm>
                        <a:off x="4587084" y="6413500"/>
                        <a:ext cx="1270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63" name="Straight Connector 62"/>
          <p:cNvCxnSpPr/>
          <p:nvPr/>
        </p:nvCxnSpPr>
        <p:spPr>
          <a:xfrm rot="5400000">
            <a:off x="622694" y="6243244"/>
            <a:ext cx="123034" cy="158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69" name="Object 2"/>
          <p:cNvGraphicFramePr>
            <a:graphicFrameLocks noChangeAspect="1"/>
          </p:cNvGraphicFramePr>
          <p:nvPr>
            <p:extLst>
              <p:ext uri="{D42A27DB-BD31-4B8C-83A1-F6EECF244321}">
                <p14:modId xmlns:p14="http://schemas.microsoft.com/office/powerpoint/2010/main" val="2807535105"/>
              </p:ext>
            </p:extLst>
          </p:nvPr>
        </p:nvGraphicFramePr>
        <p:xfrm>
          <a:off x="469900" y="6007100"/>
          <a:ext cx="215900" cy="165100"/>
        </p:xfrm>
        <a:graphic>
          <a:graphicData uri="http://schemas.openxmlformats.org/presentationml/2006/ole">
            <mc:AlternateContent xmlns:mc="http://schemas.openxmlformats.org/markup-compatibility/2006">
              <mc:Choice xmlns:v="urn:schemas-microsoft-com:vml" Requires="v">
                <p:oleObj spid="_x0000_s46663" name="Equation" r:id="rId5" imgW="215900" imgH="165100" progId="Equation.DSMT4">
                  <p:embed/>
                </p:oleObj>
              </mc:Choice>
              <mc:Fallback>
                <p:oleObj name="Equation" r:id="rId5" imgW="215900" imgH="165100" progId="Equation.DSMT4">
                  <p:embed/>
                  <p:pic>
                    <p:nvPicPr>
                      <p:cNvPr id="0" name="Picture 3"/>
                      <p:cNvPicPr>
                        <a:picLocks noChangeAspect="1" noChangeArrowheads="1"/>
                      </p:cNvPicPr>
                      <p:nvPr/>
                    </p:nvPicPr>
                    <p:blipFill>
                      <a:blip r:embed="rId6"/>
                      <a:srcRect/>
                      <a:stretch>
                        <a:fillRect/>
                      </a:stretch>
                    </p:blipFill>
                    <p:spPr bwMode="auto">
                      <a:xfrm>
                        <a:off x="469900" y="6007100"/>
                        <a:ext cx="2159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1" name="Object 2"/>
          <p:cNvGraphicFramePr>
            <a:graphicFrameLocks noChangeAspect="1"/>
          </p:cNvGraphicFramePr>
          <p:nvPr>
            <p:extLst>
              <p:ext uri="{D42A27DB-BD31-4B8C-83A1-F6EECF244321}">
                <p14:modId xmlns:p14="http://schemas.microsoft.com/office/powerpoint/2010/main" val="3846500602"/>
              </p:ext>
            </p:extLst>
          </p:nvPr>
        </p:nvGraphicFramePr>
        <p:xfrm>
          <a:off x="692150" y="6316663"/>
          <a:ext cx="1930400" cy="203200"/>
        </p:xfrm>
        <a:graphic>
          <a:graphicData uri="http://schemas.openxmlformats.org/presentationml/2006/ole">
            <mc:AlternateContent xmlns:mc="http://schemas.openxmlformats.org/markup-compatibility/2006">
              <mc:Choice xmlns:v="urn:schemas-microsoft-com:vml" Requires="v">
                <p:oleObj spid="_x0000_s46664" name="Equation" r:id="rId7" imgW="1930400" imgH="203200" progId="Equation.DSMT4">
                  <p:embed/>
                </p:oleObj>
              </mc:Choice>
              <mc:Fallback>
                <p:oleObj name="Equation" r:id="rId7" imgW="1930400" imgH="203200" progId="Equation.DSMT4">
                  <p:embed/>
                  <p:pic>
                    <p:nvPicPr>
                      <p:cNvPr id="0" name="Picture 4"/>
                      <p:cNvPicPr>
                        <a:picLocks noChangeAspect="1" noChangeArrowheads="1"/>
                      </p:cNvPicPr>
                      <p:nvPr/>
                    </p:nvPicPr>
                    <p:blipFill>
                      <a:blip r:embed="rId8"/>
                      <a:srcRect/>
                      <a:stretch>
                        <a:fillRect/>
                      </a:stretch>
                    </p:blipFill>
                    <p:spPr bwMode="auto">
                      <a:xfrm>
                        <a:off x="692150" y="6316663"/>
                        <a:ext cx="1930400" cy="20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4" name="Rectangle 8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8686800" y="6477000"/>
            <a:ext cx="426168" cy="276999"/>
          </a:xfrm>
          <a:prstGeom prst="rect">
            <a:avLst/>
          </a:prstGeom>
          <a:noFill/>
        </p:spPr>
        <p:txBody>
          <a:bodyPr wrap="none" rtlCol="0">
            <a:spAutoFit/>
          </a:bodyPr>
          <a:lstStyle/>
          <a:p>
            <a:r>
              <a:rPr lang="en-US" sz="1200" dirty="0"/>
              <a:t>19.)</a:t>
            </a:r>
          </a:p>
        </p:txBody>
      </p:sp>
      <p:cxnSp>
        <p:nvCxnSpPr>
          <p:cNvPr id="82" name="Straight Arrow Connector 81"/>
          <p:cNvCxnSpPr/>
          <p:nvPr/>
        </p:nvCxnSpPr>
        <p:spPr>
          <a:xfrm>
            <a:off x="7779837" y="345554"/>
            <a:ext cx="350863" cy="91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86" name="Object 2"/>
          <p:cNvGraphicFramePr>
            <a:graphicFrameLocks noChangeAspect="1"/>
          </p:cNvGraphicFramePr>
          <p:nvPr>
            <p:extLst>
              <p:ext uri="{D42A27DB-BD31-4B8C-83A1-F6EECF244321}">
                <p14:modId xmlns:p14="http://schemas.microsoft.com/office/powerpoint/2010/main" val="1934792415"/>
              </p:ext>
            </p:extLst>
          </p:nvPr>
        </p:nvGraphicFramePr>
        <p:xfrm>
          <a:off x="7709272" y="196849"/>
          <a:ext cx="350837" cy="117475"/>
        </p:xfrm>
        <a:graphic>
          <a:graphicData uri="http://schemas.openxmlformats.org/presentationml/2006/ole">
            <mc:AlternateContent xmlns:mc="http://schemas.openxmlformats.org/markup-compatibility/2006">
              <mc:Choice xmlns:v="urn:schemas-microsoft-com:vml" Requires="v">
                <p:oleObj spid="_x0000_s46665" name="Equation" r:id="rId9" imgW="609600" imgH="203200" progId="Equation.DSMT4">
                  <p:embed/>
                </p:oleObj>
              </mc:Choice>
              <mc:Fallback>
                <p:oleObj name="Equation" r:id="rId9" imgW="609600" imgH="203200" progId="Equation.DSMT4">
                  <p:embed/>
                  <p:pic>
                    <p:nvPicPr>
                      <p:cNvPr id="0" name="Picture 5"/>
                      <p:cNvPicPr>
                        <a:picLocks noChangeAspect="1" noChangeArrowheads="1"/>
                      </p:cNvPicPr>
                      <p:nvPr/>
                    </p:nvPicPr>
                    <p:blipFill>
                      <a:blip r:embed="rId10"/>
                      <a:srcRect/>
                      <a:stretch>
                        <a:fillRect/>
                      </a:stretch>
                    </p:blipFill>
                    <p:spPr bwMode="auto">
                      <a:xfrm>
                        <a:off x="7709272" y="196849"/>
                        <a:ext cx="350837" cy="11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 name="Freeform 91"/>
          <p:cNvSpPr/>
          <p:nvPr/>
        </p:nvSpPr>
        <p:spPr>
          <a:xfrm>
            <a:off x="7871229" y="421500"/>
            <a:ext cx="377760" cy="570838"/>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3" name="Straight Connector 92"/>
          <p:cNvCxnSpPr/>
          <p:nvPr/>
        </p:nvCxnSpPr>
        <p:spPr>
          <a:xfrm>
            <a:off x="8248289" y="421500"/>
            <a:ext cx="700" cy="182006"/>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rot="16200000" flipH="1">
            <a:off x="8148603" y="894172"/>
            <a:ext cx="201472" cy="700"/>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00" name="Rectangle 99"/>
          <p:cNvSpPr/>
          <p:nvPr/>
        </p:nvSpPr>
        <p:spPr>
          <a:xfrm>
            <a:off x="8458200" y="287185"/>
            <a:ext cx="402944" cy="805888"/>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4" name="Straight Connector 103"/>
          <p:cNvCxnSpPr/>
          <p:nvPr/>
        </p:nvCxnSpPr>
        <p:spPr>
          <a:xfrm rot="5400000">
            <a:off x="8199671" y="706568"/>
            <a:ext cx="100736" cy="700"/>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rot="5400000">
            <a:off x="7679858" y="801122"/>
            <a:ext cx="1140959" cy="1588"/>
          </a:xfrm>
          <a:prstGeom prst="line">
            <a:avLst/>
          </a:prstGeom>
          <a:ln w="63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683416" y="6252370"/>
            <a:ext cx="1981200" cy="1588"/>
          </a:xfrm>
          <a:prstGeom prst="line">
            <a:avLst/>
          </a:prstGeom>
          <a:ln w="57150"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1600200" y="5181600"/>
            <a:ext cx="1981200" cy="1588"/>
          </a:xfrm>
          <a:prstGeom prst="line">
            <a:avLst/>
          </a:prstGeom>
          <a:ln w="57150" cap="flat" cmpd="sng" algn="ctr">
            <a:solidFill>
              <a:srgbClr val="008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45080" name="Object 24"/>
          <p:cNvGraphicFramePr>
            <a:graphicFrameLocks noChangeAspect="1"/>
          </p:cNvGraphicFramePr>
          <p:nvPr>
            <p:extLst>
              <p:ext uri="{D42A27DB-BD31-4B8C-83A1-F6EECF244321}">
                <p14:modId xmlns:p14="http://schemas.microsoft.com/office/powerpoint/2010/main" val="586698021"/>
              </p:ext>
            </p:extLst>
          </p:nvPr>
        </p:nvGraphicFramePr>
        <p:xfrm>
          <a:off x="273050" y="4419600"/>
          <a:ext cx="1155700" cy="482600"/>
        </p:xfrm>
        <a:graphic>
          <a:graphicData uri="http://schemas.openxmlformats.org/presentationml/2006/ole">
            <mc:AlternateContent xmlns:mc="http://schemas.openxmlformats.org/markup-compatibility/2006">
              <mc:Choice xmlns:v="urn:schemas-microsoft-com:vml" Requires="v">
                <p:oleObj spid="_x0000_s46666" name="Equation" r:id="rId11" imgW="1155700" imgH="482600" progId="Equation.DSMT4">
                  <p:embed/>
                </p:oleObj>
              </mc:Choice>
              <mc:Fallback>
                <p:oleObj name="Equation" r:id="rId11" imgW="1155700" imgH="482600" progId="Equation.DSMT4">
                  <p:embed/>
                  <p:pic>
                    <p:nvPicPr>
                      <p:cNvPr id="0" name="Picture 17"/>
                      <p:cNvPicPr>
                        <a:picLocks noChangeAspect="1" noChangeArrowheads="1"/>
                      </p:cNvPicPr>
                      <p:nvPr/>
                    </p:nvPicPr>
                    <p:blipFill>
                      <a:blip r:embed="rId12"/>
                      <a:srcRect/>
                      <a:stretch>
                        <a:fillRect/>
                      </a:stretch>
                    </p:blipFill>
                    <p:spPr bwMode="auto">
                      <a:xfrm>
                        <a:off x="273050" y="4419600"/>
                        <a:ext cx="1155700" cy="48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5082" name="Object 26"/>
          <p:cNvGraphicFramePr>
            <a:graphicFrameLocks noChangeAspect="1"/>
          </p:cNvGraphicFramePr>
          <p:nvPr>
            <p:extLst>
              <p:ext uri="{D42A27DB-BD31-4B8C-83A1-F6EECF244321}">
                <p14:modId xmlns:p14="http://schemas.microsoft.com/office/powerpoint/2010/main" val="719053071"/>
              </p:ext>
            </p:extLst>
          </p:nvPr>
        </p:nvGraphicFramePr>
        <p:xfrm>
          <a:off x="3886200" y="2906713"/>
          <a:ext cx="939800" cy="444500"/>
        </p:xfrm>
        <a:graphic>
          <a:graphicData uri="http://schemas.openxmlformats.org/presentationml/2006/ole">
            <mc:AlternateContent xmlns:mc="http://schemas.openxmlformats.org/markup-compatibility/2006">
              <mc:Choice xmlns:v="urn:schemas-microsoft-com:vml" Requires="v">
                <p:oleObj spid="_x0000_s46667" name="Equation" r:id="rId13" imgW="939800" imgH="444500" progId="Equation.DSMT4">
                  <p:embed/>
                </p:oleObj>
              </mc:Choice>
              <mc:Fallback>
                <p:oleObj name="Equation" r:id="rId13" imgW="939800" imgH="444500" progId="Equation.DSMT4">
                  <p:embed/>
                  <p:pic>
                    <p:nvPicPr>
                      <p:cNvPr id="0" name="Picture 19"/>
                      <p:cNvPicPr>
                        <a:picLocks noChangeAspect="1" noChangeArrowheads="1"/>
                      </p:cNvPicPr>
                      <p:nvPr/>
                    </p:nvPicPr>
                    <p:blipFill>
                      <a:blip r:embed="rId14"/>
                      <a:srcRect/>
                      <a:stretch>
                        <a:fillRect/>
                      </a:stretch>
                    </p:blipFill>
                    <p:spPr bwMode="auto">
                      <a:xfrm>
                        <a:off x="3886200" y="2906713"/>
                        <a:ext cx="939800" cy="44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74" name="Straight Arrow Connector 73"/>
          <p:cNvCxnSpPr/>
          <p:nvPr/>
        </p:nvCxnSpPr>
        <p:spPr>
          <a:xfrm rot="5400000" flipH="1" flipV="1">
            <a:off x="1422400" y="4445000"/>
            <a:ext cx="838200" cy="635000"/>
          </a:xfrm>
          <a:prstGeom prst="straightConnector1">
            <a:avLst/>
          </a:prstGeom>
          <a:ln w="127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rot="5400000" flipH="1" flipV="1">
            <a:off x="1796877" y="2977531"/>
            <a:ext cx="4254849" cy="3276601"/>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rot="5400000" flipH="1" flipV="1">
            <a:off x="3378200" y="4445000"/>
            <a:ext cx="838200" cy="635000"/>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aphicFrame>
        <p:nvGraphicFramePr>
          <p:cNvPr id="94" name="Object 24"/>
          <p:cNvGraphicFramePr>
            <a:graphicFrameLocks noChangeAspect="1"/>
          </p:cNvGraphicFramePr>
          <p:nvPr>
            <p:extLst>
              <p:ext uri="{D42A27DB-BD31-4B8C-83A1-F6EECF244321}">
                <p14:modId xmlns:p14="http://schemas.microsoft.com/office/powerpoint/2010/main" val="3925767489"/>
              </p:ext>
            </p:extLst>
          </p:nvPr>
        </p:nvGraphicFramePr>
        <p:xfrm>
          <a:off x="3759200" y="5461000"/>
          <a:ext cx="1117600" cy="482600"/>
        </p:xfrm>
        <a:graphic>
          <a:graphicData uri="http://schemas.openxmlformats.org/presentationml/2006/ole">
            <mc:AlternateContent xmlns:mc="http://schemas.openxmlformats.org/markup-compatibility/2006">
              <mc:Choice xmlns:v="urn:schemas-microsoft-com:vml" Requires="v">
                <p:oleObj spid="_x0000_s46668" name="Equation" r:id="rId15" imgW="1117600" imgH="482600" progId="Equation.DSMT4">
                  <p:embed/>
                </p:oleObj>
              </mc:Choice>
              <mc:Fallback>
                <p:oleObj name="Equation" r:id="rId15" imgW="1117600" imgH="482600" progId="Equation.DSMT4">
                  <p:embed/>
                  <p:pic>
                    <p:nvPicPr>
                      <p:cNvPr id="0" name="Picture 20"/>
                      <p:cNvPicPr>
                        <a:picLocks noChangeAspect="1" noChangeArrowheads="1"/>
                      </p:cNvPicPr>
                      <p:nvPr/>
                    </p:nvPicPr>
                    <p:blipFill>
                      <a:blip r:embed="rId16"/>
                      <a:srcRect/>
                      <a:stretch>
                        <a:fillRect/>
                      </a:stretch>
                    </p:blipFill>
                    <p:spPr bwMode="auto">
                      <a:xfrm>
                        <a:off x="3759200" y="5461000"/>
                        <a:ext cx="1117600" cy="48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8" name="Freeform 97"/>
          <p:cNvSpPr/>
          <p:nvPr/>
        </p:nvSpPr>
        <p:spPr>
          <a:xfrm>
            <a:off x="1003300" y="4902200"/>
            <a:ext cx="431800" cy="266700"/>
          </a:xfrm>
          <a:custGeom>
            <a:avLst/>
            <a:gdLst>
              <a:gd name="connsiteX0" fmla="*/ 0 w 431800"/>
              <a:gd name="connsiteY0" fmla="*/ 0 h 266700"/>
              <a:gd name="connsiteX1" fmla="*/ 139700 w 431800"/>
              <a:gd name="connsiteY1" fmla="*/ 215900 h 266700"/>
              <a:gd name="connsiteX2" fmla="*/ 431800 w 431800"/>
              <a:gd name="connsiteY2" fmla="*/ 266700 h 266700"/>
            </a:gdLst>
            <a:ahLst/>
            <a:cxnLst>
              <a:cxn ang="0">
                <a:pos x="connsiteX0" y="connsiteY0"/>
              </a:cxn>
              <a:cxn ang="0">
                <a:pos x="connsiteX1" y="connsiteY1"/>
              </a:cxn>
              <a:cxn ang="0">
                <a:pos x="connsiteX2" y="connsiteY2"/>
              </a:cxn>
            </a:cxnLst>
            <a:rect l="l" t="t" r="r" b="b"/>
            <a:pathLst>
              <a:path w="431800" h="266700">
                <a:moveTo>
                  <a:pt x="0" y="0"/>
                </a:moveTo>
                <a:cubicBezTo>
                  <a:pt x="33866" y="85725"/>
                  <a:pt x="67733" y="171450"/>
                  <a:pt x="139700" y="215900"/>
                </a:cubicBezTo>
                <a:cubicBezTo>
                  <a:pt x="211667" y="260350"/>
                  <a:pt x="431800" y="266700"/>
                  <a:pt x="431800" y="266700"/>
                </a:cubicBezTo>
              </a:path>
            </a:pathLst>
          </a:cu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5" name="Freeform 104"/>
          <p:cNvSpPr/>
          <p:nvPr/>
        </p:nvSpPr>
        <p:spPr>
          <a:xfrm>
            <a:off x="3568700" y="5151967"/>
            <a:ext cx="533400" cy="296333"/>
          </a:xfrm>
          <a:custGeom>
            <a:avLst/>
            <a:gdLst>
              <a:gd name="connsiteX0" fmla="*/ 0 w 533400"/>
              <a:gd name="connsiteY0" fmla="*/ 42333 h 296333"/>
              <a:gd name="connsiteX1" fmla="*/ 304800 w 533400"/>
              <a:gd name="connsiteY1" fmla="*/ 42333 h 296333"/>
              <a:gd name="connsiteX2" fmla="*/ 533400 w 533400"/>
              <a:gd name="connsiteY2" fmla="*/ 296333 h 296333"/>
              <a:gd name="connsiteX3" fmla="*/ 533400 w 533400"/>
              <a:gd name="connsiteY3" fmla="*/ 296333 h 296333"/>
            </a:gdLst>
            <a:ahLst/>
            <a:cxnLst>
              <a:cxn ang="0">
                <a:pos x="connsiteX0" y="connsiteY0"/>
              </a:cxn>
              <a:cxn ang="0">
                <a:pos x="connsiteX1" y="connsiteY1"/>
              </a:cxn>
              <a:cxn ang="0">
                <a:pos x="connsiteX2" y="connsiteY2"/>
              </a:cxn>
              <a:cxn ang="0">
                <a:pos x="connsiteX3" y="connsiteY3"/>
              </a:cxn>
            </a:cxnLst>
            <a:rect l="l" t="t" r="r" b="b"/>
            <a:pathLst>
              <a:path w="533400" h="296333">
                <a:moveTo>
                  <a:pt x="0" y="42333"/>
                </a:moveTo>
                <a:cubicBezTo>
                  <a:pt x="107950" y="21166"/>
                  <a:pt x="215900" y="0"/>
                  <a:pt x="304800" y="42333"/>
                </a:cubicBezTo>
                <a:cubicBezTo>
                  <a:pt x="393700" y="84666"/>
                  <a:pt x="533400" y="296333"/>
                  <a:pt x="533400" y="296333"/>
                </a:cubicBezTo>
                <a:lnTo>
                  <a:pt x="533400" y="296333"/>
                </a:lnTo>
              </a:path>
            </a:pathLst>
          </a:cu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39" name="Object 2">
            <a:extLst>
              <a:ext uri="{FF2B5EF4-FFF2-40B4-BE49-F238E27FC236}">
                <a16:creationId xmlns:a16="http://schemas.microsoft.com/office/drawing/2014/main" id="{E6A1338D-A55B-D144-BDD8-D8779F934A84}"/>
              </a:ext>
            </a:extLst>
          </p:cNvPr>
          <p:cNvGraphicFramePr>
            <a:graphicFrameLocks noChangeAspect="1"/>
          </p:cNvGraphicFramePr>
          <p:nvPr>
            <p:extLst>
              <p:ext uri="{D42A27DB-BD31-4B8C-83A1-F6EECF244321}">
                <p14:modId xmlns:p14="http://schemas.microsoft.com/office/powerpoint/2010/main" val="3398086003"/>
              </p:ext>
            </p:extLst>
          </p:nvPr>
        </p:nvGraphicFramePr>
        <p:xfrm>
          <a:off x="7253437" y="2703513"/>
          <a:ext cx="239563" cy="221135"/>
        </p:xfrm>
        <a:graphic>
          <a:graphicData uri="http://schemas.openxmlformats.org/presentationml/2006/ole">
            <mc:AlternateContent xmlns:mc="http://schemas.openxmlformats.org/markup-compatibility/2006">
              <mc:Choice xmlns:v="urn:schemas-microsoft-com:vml" Requires="v">
                <p:oleObj spid="_x0000_s46669" name="Equation" r:id="rId17" imgW="165100" imgH="152400" progId="Equation.DSMT4">
                  <p:embed/>
                </p:oleObj>
              </mc:Choice>
              <mc:Fallback>
                <p:oleObj name="Equation" r:id="rId17" imgW="165100" imgH="152400" progId="Equation.DSMT4">
                  <p:embed/>
                  <p:pic>
                    <p:nvPicPr>
                      <p:cNvPr id="146" name="Object 2"/>
                      <p:cNvPicPr>
                        <a:picLocks noChangeAspect="1" noChangeArrowheads="1"/>
                      </p:cNvPicPr>
                      <p:nvPr/>
                    </p:nvPicPr>
                    <p:blipFill>
                      <a:blip r:embed="rId18"/>
                      <a:srcRect/>
                      <a:stretch>
                        <a:fillRect/>
                      </a:stretch>
                    </p:blipFill>
                    <p:spPr bwMode="auto">
                      <a:xfrm>
                        <a:off x="7253437" y="2703513"/>
                        <a:ext cx="239563" cy="221135"/>
                      </a:xfrm>
                      <a:prstGeom prst="rect">
                        <a:avLst/>
                      </a:prstGeom>
                      <a:noFill/>
                      <a:ln>
                        <a:noFill/>
                      </a:ln>
                    </p:spPr>
                  </p:pic>
                </p:oleObj>
              </mc:Fallback>
            </mc:AlternateContent>
          </a:graphicData>
        </a:graphic>
      </p:graphicFrame>
      <p:graphicFrame>
        <p:nvGraphicFramePr>
          <p:cNvPr id="40" name="Object 2">
            <a:extLst>
              <a:ext uri="{FF2B5EF4-FFF2-40B4-BE49-F238E27FC236}">
                <a16:creationId xmlns:a16="http://schemas.microsoft.com/office/drawing/2014/main" id="{6AF8C82F-229C-3D42-9AA7-27946953FBD5}"/>
              </a:ext>
            </a:extLst>
          </p:cNvPr>
          <p:cNvGraphicFramePr>
            <a:graphicFrameLocks noChangeAspect="1"/>
          </p:cNvGraphicFramePr>
          <p:nvPr>
            <p:extLst>
              <p:ext uri="{D42A27DB-BD31-4B8C-83A1-F6EECF244321}">
                <p14:modId xmlns:p14="http://schemas.microsoft.com/office/powerpoint/2010/main" val="2322529183"/>
              </p:ext>
            </p:extLst>
          </p:nvPr>
        </p:nvGraphicFramePr>
        <p:xfrm>
          <a:off x="2392768" y="2617236"/>
          <a:ext cx="232634" cy="196844"/>
        </p:xfrm>
        <a:graphic>
          <a:graphicData uri="http://schemas.openxmlformats.org/presentationml/2006/ole">
            <mc:AlternateContent xmlns:mc="http://schemas.openxmlformats.org/markup-compatibility/2006">
              <mc:Choice xmlns:v="urn:schemas-microsoft-com:vml" Requires="v">
                <p:oleObj spid="_x0000_s46670" name="Equation" r:id="rId19" imgW="165100" imgH="139700" progId="Equation.DSMT4">
                  <p:embed/>
                </p:oleObj>
              </mc:Choice>
              <mc:Fallback>
                <p:oleObj name="Equation" r:id="rId19" imgW="165100" imgH="139700" progId="Equation.DSMT4">
                  <p:embed/>
                  <p:pic>
                    <p:nvPicPr>
                      <p:cNvPr id="25" name="Object 2">
                        <a:extLst>
                          <a:ext uri="{FF2B5EF4-FFF2-40B4-BE49-F238E27FC236}">
                            <a16:creationId xmlns:a16="http://schemas.microsoft.com/office/drawing/2014/main" id="{74662900-1C7B-6941-86D6-8F15CD04EA13}"/>
                          </a:ext>
                        </a:extLst>
                      </p:cNvPr>
                      <p:cNvPicPr>
                        <a:picLocks noChangeAspect="1" noChangeArrowheads="1"/>
                      </p:cNvPicPr>
                      <p:nvPr/>
                    </p:nvPicPr>
                    <p:blipFill>
                      <a:blip r:embed="rId20"/>
                      <a:srcRect/>
                      <a:stretch>
                        <a:fillRect/>
                      </a:stretch>
                    </p:blipFill>
                    <p:spPr bwMode="auto">
                      <a:xfrm>
                        <a:off x="2392768" y="2617236"/>
                        <a:ext cx="232634" cy="196844"/>
                      </a:xfrm>
                      <a:prstGeom prst="rect">
                        <a:avLst/>
                      </a:prstGeom>
                      <a:noFill/>
                      <a:ln>
                        <a:noFill/>
                      </a:ln>
                    </p:spPr>
                  </p:pic>
                </p:oleObj>
              </mc:Fallback>
            </mc:AlternateContent>
          </a:graphicData>
        </a:graphic>
      </p:graphicFrame>
      <p:graphicFrame>
        <p:nvGraphicFramePr>
          <p:cNvPr id="41" name="Object 2">
            <a:extLst>
              <a:ext uri="{FF2B5EF4-FFF2-40B4-BE49-F238E27FC236}">
                <a16:creationId xmlns:a16="http://schemas.microsoft.com/office/drawing/2014/main" id="{EB4B6C98-491A-8A4C-B3AF-6C1F1A1ABA85}"/>
              </a:ext>
            </a:extLst>
          </p:cNvPr>
          <p:cNvGraphicFramePr>
            <a:graphicFrameLocks noChangeAspect="1"/>
          </p:cNvGraphicFramePr>
          <p:nvPr>
            <p:extLst>
              <p:ext uri="{D42A27DB-BD31-4B8C-83A1-F6EECF244321}">
                <p14:modId xmlns:p14="http://schemas.microsoft.com/office/powerpoint/2010/main" val="3002039667"/>
              </p:ext>
            </p:extLst>
          </p:nvPr>
        </p:nvGraphicFramePr>
        <p:xfrm>
          <a:off x="5124452" y="2345138"/>
          <a:ext cx="285750" cy="214312"/>
        </p:xfrm>
        <a:graphic>
          <a:graphicData uri="http://schemas.openxmlformats.org/presentationml/2006/ole">
            <mc:AlternateContent xmlns:mc="http://schemas.openxmlformats.org/markup-compatibility/2006">
              <mc:Choice xmlns:v="urn:schemas-microsoft-com:vml" Requires="v">
                <p:oleObj spid="_x0000_s46671" name="Equation" r:id="rId21" imgW="203200" imgH="152400" progId="Equation.DSMT4">
                  <p:embed/>
                </p:oleObj>
              </mc:Choice>
              <mc:Fallback>
                <p:oleObj name="Equation" r:id="rId21" imgW="203200" imgH="152400" progId="Equation.DSMT4">
                  <p:embed/>
                  <p:pic>
                    <p:nvPicPr>
                      <p:cNvPr id="26" name="Object 2">
                        <a:extLst>
                          <a:ext uri="{FF2B5EF4-FFF2-40B4-BE49-F238E27FC236}">
                            <a16:creationId xmlns:a16="http://schemas.microsoft.com/office/drawing/2014/main" id="{0AC01686-6BBB-8348-A3F9-2C86A0F2E0E6}"/>
                          </a:ext>
                        </a:extLst>
                      </p:cNvPr>
                      <p:cNvPicPr>
                        <a:picLocks noChangeAspect="1" noChangeArrowheads="1"/>
                      </p:cNvPicPr>
                      <p:nvPr/>
                    </p:nvPicPr>
                    <p:blipFill>
                      <a:blip r:embed="rId22"/>
                      <a:srcRect/>
                      <a:stretch>
                        <a:fillRect/>
                      </a:stretch>
                    </p:blipFill>
                    <p:spPr bwMode="auto">
                      <a:xfrm>
                        <a:off x="5124452" y="2345138"/>
                        <a:ext cx="285750" cy="214312"/>
                      </a:xfrm>
                      <a:prstGeom prst="rect">
                        <a:avLst/>
                      </a:prstGeom>
                      <a:noFill/>
                      <a:ln>
                        <a:noFill/>
                      </a:ln>
                    </p:spPr>
                  </p:pic>
                </p:oleObj>
              </mc:Fallback>
            </mc:AlternateContent>
          </a:graphicData>
        </a:graphic>
      </p:graphicFrame>
      <p:graphicFrame>
        <p:nvGraphicFramePr>
          <p:cNvPr id="42" name="Object 2">
            <a:extLst>
              <a:ext uri="{FF2B5EF4-FFF2-40B4-BE49-F238E27FC236}">
                <a16:creationId xmlns:a16="http://schemas.microsoft.com/office/drawing/2014/main" id="{99BE4533-A99D-5845-AA9B-02B5535ACC20}"/>
              </a:ext>
            </a:extLst>
          </p:cNvPr>
          <p:cNvGraphicFramePr>
            <a:graphicFrameLocks noChangeAspect="1"/>
          </p:cNvGraphicFramePr>
          <p:nvPr>
            <p:extLst>
              <p:ext uri="{D42A27DB-BD31-4B8C-83A1-F6EECF244321}">
                <p14:modId xmlns:p14="http://schemas.microsoft.com/office/powerpoint/2010/main" val="551490761"/>
              </p:ext>
            </p:extLst>
          </p:nvPr>
        </p:nvGraphicFramePr>
        <p:xfrm>
          <a:off x="7688667" y="6291263"/>
          <a:ext cx="182562" cy="185737"/>
        </p:xfrm>
        <a:graphic>
          <a:graphicData uri="http://schemas.openxmlformats.org/presentationml/2006/ole">
            <mc:AlternateContent xmlns:mc="http://schemas.openxmlformats.org/markup-compatibility/2006">
              <mc:Choice xmlns:v="urn:schemas-microsoft-com:vml" Requires="v">
                <p:oleObj spid="_x0000_s46672" name="Equation" r:id="rId23" imgW="127000" imgH="127000" progId="Equation.DSMT4">
                  <p:embed/>
                </p:oleObj>
              </mc:Choice>
              <mc:Fallback>
                <p:oleObj name="Equation" r:id="rId23" imgW="127000" imgH="127000" progId="Equation.DSMT4">
                  <p:embed/>
                  <p:pic>
                    <p:nvPicPr>
                      <p:cNvPr id="27" name="Object 2">
                        <a:extLst>
                          <a:ext uri="{FF2B5EF4-FFF2-40B4-BE49-F238E27FC236}">
                            <a16:creationId xmlns:a16="http://schemas.microsoft.com/office/drawing/2014/main" id="{E99C1EC7-0DF7-8B45-932F-F81CCC5DEBA4}"/>
                          </a:ext>
                        </a:extLst>
                      </p:cNvPr>
                      <p:cNvPicPr>
                        <a:picLocks noChangeAspect="1" noChangeArrowheads="1"/>
                      </p:cNvPicPr>
                      <p:nvPr/>
                    </p:nvPicPr>
                    <p:blipFill>
                      <a:blip r:embed="rId24"/>
                      <a:srcRect/>
                      <a:stretch>
                        <a:fillRect/>
                      </a:stretch>
                    </p:blipFill>
                    <p:spPr bwMode="auto">
                      <a:xfrm>
                        <a:off x="7688667" y="6291263"/>
                        <a:ext cx="182562" cy="185737"/>
                      </a:xfrm>
                      <a:prstGeom prst="rect">
                        <a:avLst/>
                      </a:prstGeom>
                      <a:noFill/>
                      <a:ln>
                        <a:noFill/>
                      </a:ln>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228600"/>
            <a:ext cx="8286750" cy="132343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You really can’t answer this unless you know more, so let’s begin by assuming the well’s velocity is .866c (note that the sketch is </a:t>
            </a:r>
            <a:r>
              <a:rPr lang="en-US" sz="2000" b="1" i="1" dirty="0">
                <a:latin typeface="Times New Roman" panose="02020603050405020304" pitchFamily="18" charset="0"/>
                <a:cs typeface="Times New Roman" panose="02020603050405020304" pitchFamily="18" charset="0"/>
              </a:rPr>
              <a:t>not to scale</a:t>
            </a:r>
            <a:r>
              <a:rPr lang="en-US" sz="2000" dirty="0">
                <a:latin typeface="Times New Roman" panose="02020603050405020304" pitchFamily="18" charset="0"/>
                <a:cs typeface="Times New Roman" panose="02020603050405020304" pitchFamily="18" charset="0"/>
              </a:rPr>
              <a:t>—this problem will be remedied on the next slide).  With that information, we can write the relative velocity as:</a:t>
            </a:r>
          </a:p>
        </p:txBody>
      </p:sp>
      <p:graphicFrame>
        <p:nvGraphicFramePr>
          <p:cNvPr id="12" name="Object 2"/>
          <p:cNvGraphicFramePr>
            <a:graphicFrameLocks noChangeAspect="1"/>
          </p:cNvGraphicFramePr>
          <p:nvPr>
            <p:extLst>
              <p:ext uri="{D42A27DB-BD31-4B8C-83A1-F6EECF244321}">
                <p14:modId xmlns:p14="http://schemas.microsoft.com/office/powerpoint/2010/main" val="1609164769"/>
              </p:ext>
            </p:extLst>
          </p:nvPr>
        </p:nvGraphicFramePr>
        <p:xfrm>
          <a:off x="2206276" y="1377353"/>
          <a:ext cx="1314450" cy="627063"/>
        </p:xfrm>
        <a:graphic>
          <a:graphicData uri="http://schemas.openxmlformats.org/presentationml/2006/ole">
            <mc:AlternateContent xmlns:mc="http://schemas.openxmlformats.org/markup-compatibility/2006">
              <mc:Choice xmlns:v="urn:schemas-microsoft-com:vml" Requires="v">
                <p:oleObj spid="_x0000_s14717" name="Equation" r:id="rId3" imgW="901700" imgH="431800" progId="Equation.DSMT4">
                  <p:embed/>
                </p:oleObj>
              </mc:Choice>
              <mc:Fallback>
                <p:oleObj name="Equation" r:id="rId3" imgW="901700" imgH="431800" progId="Equation.DSMT4">
                  <p:embed/>
                  <p:pic>
                    <p:nvPicPr>
                      <p:cNvPr id="0" name="Picture 6"/>
                      <p:cNvPicPr>
                        <a:picLocks noChangeAspect="1" noChangeArrowheads="1"/>
                      </p:cNvPicPr>
                      <p:nvPr/>
                    </p:nvPicPr>
                    <p:blipFill>
                      <a:blip r:embed="rId4"/>
                      <a:srcRect/>
                      <a:stretch>
                        <a:fillRect/>
                      </a:stretch>
                    </p:blipFill>
                    <p:spPr bwMode="auto">
                      <a:xfrm>
                        <a:off x="2206276" y="1377353"/>
                        <a:ext cx="1314450" cy="627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4" name="Object 2"/>
          <p:cNvGraphicFramePr>
            <a:graphicFrameLocks noChangeAspect="1"/>
          </p:cNvGraphicFramePr>
          <p:nvPr>
            <p:extLst>
              <p:ext uri="{D42A27DB-BD31-4B8C-83A1-F6EECF244321}">
                <p14:modId xmlns:p14="http://schemas.microsoft.com/office/powerpoint/2010/main" val="1233866336"/>
              </p:ext>
            </p:extLst>
          </p:nvPr>
        </p:nvGraphicFramePr>
        <p:xfrm>
          <a:off x="1279525" y="2613025"/>
          <a:ext cx="1901825" cy="3100388"/>
        </p:xfrm>
        <a:graphic>
          <a:graphicData uri="http://schemas.openxmlformats.org/presentationml/2006/ole">
            <mc:AlternateContent xmlns:mc="http://schemas.openxmlformats.org/markup-compatibility/2006">
              <mc:Choice xmlns:v="urn:schemas-microsoft-com:vml" Requires="v">
                <p:oleObj spid="_x0000_s14718" name="Equation" r:id="rId5" imgW="1308100" imgH="2133600" progId="Equation.DSMT4">
                  <p:embed/>
                </p:oleObj>
              </mc:Choice>
              <mc:Fallback>
                <p:oleObj name="Equation" r:id="rId5" imgW="1308100" imgH="2133600" progId="Equation.DSMT4">
                  <p:embed/>
                  <p:pic>
                    <p:nvPicPr>
                      <p:cNvPr id="0" name="Picture 7"/>
                      <p:cNvPicPr>
                        <a:picLocks noChangeAspect="1" noChangeArrowheads="1"/>
                      </p:cNvPicPr>
                      <p:nvPr/>
                    </p:nvPicPr>
                    <p:blipFill>
                      <a:blip r:embed="rId6"/>
                      <a:srcRect/>
                      <a:stretch>
                        <a:fillRect/>
                      </a:stretch>
                    </p:blipFill>
                    <p:spPr bwMode="auto">
                      <a:xfrm>
                        <a:off x="1279525" y="2613025"/>
                        <a:ext cx="1901825" cy="310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9" name="TextBox 18"/>
          <p:cNvSpPr txBox="1"/>
          <p:nvPr/>
        </p:nvSpPr>
        <p:spPr>
          <a:xfrm>
            <a:off x="457200" y="2057400"/>
            <a:ext cx="3124200"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and the relativistic factor as:</a:t>
            </a:r>
          </a:p>
        </p:txBody>
      </p:sp>
      <p:sp>
        <p:nvSpPr>
          <p:cNvPr id="30" name="Rectangle 29"/>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8765847" y="6477000"/>
            <a:ext cx="348172" cy="276999"/>
          </a:xfrm>
          <a:prstGeom prst="rect">
            <a:avLst/>
          </a:prstGeom>
          <a:noFill/>
        </p:spPr>
        <p:txBody>
          <a:bodyPr wrap="none" rtlCol="0">
            <a:spAutoFit/>
          </a:bodyPr>
          <a:lstStyle/>
          <a:p>
            <a:r>
              <a:rPr lang="en-US" sz="1200" dirty="0"/>
              <a:t>2.)</a:t>
            </a:r>
          </a:p>
        </p:txBody>
      </p:sp>
      <p:cxnSp>
        <p:nvCxnSpPr>
          <p:cNvPr id="18" name="Straight Connector 17"/>
          <p:cNvCxnSpPr/>
          <p:nvPr/>
        </p:nvCxnSpPr>
        <p:spPr>
          <a:xfrm rot="10800000">
            <a:off x="4800600" y="2654300"/>
            <a:ext cx="100806"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7829550" y="1739900"/>
            <a:ext cx="914400" cy="1828800"/>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7143750" y="2578100"/>
            <a:ext cx="685800" cy="228600"/>
          </a:xfrm>
          <a:prstGeom prst="rect">
            <a:avLst/>
          </a:prstGeom>
          <a:solidFill>
            <a:srgbClr val="33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Straight Arrow Connector 33"/>
          <p:cNvCxnSpPr/>
          <p:nvPr/>
        </p:nvCxnSpPr>
        <p:spPr>
          <a:xfrm>
            <a:off x="6172200" y="2695575"/>
            <a:ext cx="609600"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35" name="Object 2"/>
          <p:cNvGraphicFramePr>
            <a:graphicFrameLocks noChangeAspect="1"/>
          </p:cNvGraphicFramePr>
          <p:nvPr>
            <p:extLst>
              <p:ext uri="{D42A27DB-BD31-4B8C-83A1-F6EECF244321}">
                <p14:modId xmlns:p14="http://schemas.microsoft.com/office/powerpoint/2010/main" val="4057705458"/>
              </p:ext>
            </p:extLst>
          </p:nvPr>
        </p:nvGraphicFramePr>
        <p:xfrm>
          <a:off x="6153150" y="2501900"/>
          <a:ext cx="609600" cy="152400"/>
        </p:xfrm>
        <a:graphic>
          <a:graphicData uri="http://schemas.openxmlformats.org/presentationml/2006/ole">
            <mc:AlternateContent xmlns:mc="http://schemas.openxmlformats.org/markup-compatibility/2006">
              <mc:Choice xmlns:v="urn:schemas-microsoft-com:vml" Requires="v">
                <p:oleObj spid="_x0000_s14719" name="Equation" r:id="rId7" imgW="609600" imgH="152400" progId="Equation.DSMT4">
                  <p:embed/>
                </p:oleObj>
              </mc:Choice>
              <mc:Fallback>
                <p:oleObj name="Equation" r:id="rId7" imgW="609600" imgH="152400" progId="Equation.DSMT4">
                  <p:embed/>
                  <p:pic>
                    <p:nvPicPr>
                      <p:cNvPr id="0" name="Picture 17"/>
                      <p:cNvPicPr>
                        <a:picLocks noChangeAspect="1" noChangeArrowheads="1"/>
                      </p:cNvPicPr>
                      <p:nvPr/>
                    </p:nvPicPr>
                    <p:blipFill>
                      <a:blip r:embed="rId8"/>
                      <a:srcRect/>
                      <a:stretch>
                        <a:fillRect/>
                      </a:stretch>
                    </p:blipFill>
                    <p:spPr bwMode="auto">
                      <a:xfrm>
                        <a:off x="6153150" y="2501900"/>
                        <a:ext cx="6096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8" name="Freeform 37"/>
          <p:cNvSpPr/>
          <p:nvPr/>
        </p:nvSpPr>
        <p:spPr>
          <a:xfrm>
            <a:off x="3829050" y="2044700"/>
            <a:ext cx="2343150" cy="1295400"/>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0" name="Object 2">
            <a:extLst>
              <a:ext uri="{FF2B5EF4-FFF2-40B4-BE49-F238E27FC236}">
                <a16:creationId xmlns:a16="http://schemas.microsoft.com/office/drawing/2014/main" id="{BADF85E6-A7D5-044C-8147-DEA2D464C0A1}"/>
              </a:ext>
            </a:extLst>
          </p:cNvPr>
          <p:cNvGraphicFramePr>
            <a:graphicFrameLocks noChangeAspect="1"/>
          </p:cNvGraphicFramePr>
          <p:nvPr>
            <p:extLst>
              <p:ext uri="{D42A27DB-BD31-4B8C-83A1-F6EECF244321}">
                <p14:modId xmlns:p14="http://schemas.microsoft.com/office/powerpoint/2010/main" val="1867224058"/>
              </p:ext>
            </p:extLst>
          </p:nvPr>
        </p:nvGraphicFramePr>
        <p:xfrm>
          <a:off x="8045450" y="3378200"/>
          <a:ext cx="723900" cy="431800"/>
        </p:xfrm>
        <a:graphic>
          <a:graphicData uri="http://schemas.openxmlformats.org/presentationml/2006/ole">
            <mc:AlternateContent xmlns:mc="http://schemas.openxmlformats.org/markup-compatibility/2006">
              <mc:Choice xmlns:v="urn:schemas-microsoft-com:vml" Requires="v">
                <p:oleObj spid="_x0000_s14720" name="Equation" r:id="rId9" imgW="723900" imgH="431800" progId="Equation.DSMT4">
                  <p:embed/>
                </p:oleObj>
              </mc:Choice>
              <mc:Fallback>
                <p:oleObj name="Equation" r:id="rId9" imgW="723900" imgH="431800" progId="Equation.DSMT4">
                  <p:embed/>
                  <p:pic>
                    <p:nvPicPr>
                      <p:cNvPr id="16" name="Object 2"/>
                      <p:cNvPicPr>
                        <a:picLocks noChangeAspect="1" noChangeArrowheads="1"/>
                      </p:cNvPicPr>
                      <p:nvPr/>
                    </p:nvPicPr>
                    <p:blipFill>
                      <a:blip r:embed="rId10"/>
                      <a:srcRect/>
                      <a:stretch>
                        <a:fillRect/>
                      </a:stretch>
                    </p:blipFill>
                    <p:spPr bwMode="auto">
                      <a:xfrm>
                        <a:off x="8045450" y="3378200"/>
                        <a:ext cx="723900" cy="43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1" name="Object 2">
            <a:extLst>
              <a:ext uri="{FF2B5EF4-FFF2-40B4-BE49-F238E27FC236}">
                <a16:creationId xmlns:a16="http://schemas.microsoft.com/office/drawing/2014/main" id="{7ACFC88A-E337-BD48-ADAF-A9D04A0F143E}"/>
              </a:ext>
            </a:extLst>
          </p:cNvPr>
          <p:cNvGraphicFramePr>
            <a:graphicFrameLocks noChangeAspect="1"/>
          </p:cNvGraphicFramePr>
          <p:nvPr>
            <p:extLst>
              <p:ext uri="{D42A27DB-BD31-4B8C-83A1-F6EECF244321}">
                <p14:modId xmlns:p14="http://schemas.microsoft.com/office/powerpoint/2010/main" val="1148672334"/>
              </p:ext>
            </p:extLst>
          </p:nvPr>
        </p:nvGraphicFramePr>
        <p:xfrm>
          <a:off x="7156450" y="2616200"/>
          <a:ext cx="622300" cy="165100"/>
        </p:xfrm>
        <a:graphic>
          <a:graphicData uri="http://schemas.openxmlformats.org/presentationml/2006/ole">
            <mc:AlternateContent xmlns:mc="http://schemas.openxmlformats.org/markup-compatibility/2006">
              <mc:Choice xmlns:v="urn:schemas-microsoft-com:vml" Requires="v">
                <p:oleObj spid="_x0000_s14721" name="Equation" r:id="rId11" imgW="622300" imgH="165100" progId="Equation.DSMT4">
                  <p:embed/>
                </p:oleObj>
              </mc:Choice>
              <mc:Fallback>
                <p:oleObj name="Equation" r:id="rId11" imgW="622300" imgH="165100" progId="Equation.DSMT4">
                  <p:embed/>
                  <p:pic>
                    <p:nvPicPr>
                      <p:cNvPr id="17" name="Object 2"/>
                      <p:cNvPicPr>
                        <a:picLocks noChangeAspect="1" noChangeArrowheads="1"/>
                      </p:cNvPicPr>
                      <p:nvPr/>
                    </p:nvPicPr>
                    <p:blipFill>
                      <a:blip r:embed="rId12"/>
                      <a:srcRect/>
                      <a:stretch>
                        <a:fillRect/>
                      </a:stretch>
                    </p:blipFill>
                    <p:spPr bwMode="auto">
                      <a:xfrm>
                        <a:off x="7156450" y="2616200"/>
                        <a:ext cx="6223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2" name="Object 2">
            <a:extLst>
              <a:ext uri="{FF2B5EF4-FFF2-40B4-BE49-F238E27FC236}">
                <a16:creationId xmlns:a16="http://schemas.microsoft.com/office/drawing/2014/main" id="{5EEA9B8A-FB94-154E-BF3A-72C9A7037A42}"/>
              </a:ext>
            </a:extLst>
          </p:cNvPr>
          <p:cNvGraphicFramePr>
            <a:graphicFrameLocks noChangeAspect="1"/>
          </p:cNvGraphicFramePr>
          <p:nvPr>
            <p:extLst>
              <p:ext uri="{D42A27DB-BD31-4B8C-83A1-F6EECF244321}">
                <p14:modId xmlns:p14="http://schemas.microsoft.com/office/powerpoint/2010/main" val="3073214845"/>
              </p:ext>
            </p:extLst>
          </p:nvPr>
        </p:nvGraphicFramePr>
        <p:xfrm>
          <a:off x="3987800" y="3117850"/>
          <a:ext cx="1346200" cy="203200"/>
        </p:xfrm>
        <a:graphic>
          <a:graphicData uri="http://schemas.openxmlformats.org/presentationml/2006/ole">
            <mc:AlternateContent xmlns:mc="http://schemas.openxmlformats.org/markup-compatibility/2006">
              <mc:Choice xmlns:v="urn:schemas-microsoft-com:vml" Requires="v">
                <p:oleObj spid="_x0000_s14722" name="Equation" r:id="rId13" imgW="1346200" imgH="203200" progId="Equation.DSMT4">
                  <p:embed/>
                </p:oleObj>
              </mc:Choice>
              <mc:Fallback>
                <p:oleObj name="Equation" r:id="rId13" imgW="1346200" imgH="203200" progId="Equation.DSMT4">
                  <p:embed/>
                  <p:pic>
                    <p:nvPicPr>
                      <p:cNvPr id="15" name="Object 2"/>
                      <p:cNvPicPr>
                        <a:picLocks noChangeAspect="1" noChangeArrowheads="1"/>
                      </p:cNvPicPr>
                      <p:nvPr/>
                    </p:nvPicPr>
                    <p:blipFill>
                      <a:blip r:embed="rId14"/>
                      <a:srcRect/>
                      <a:stretch>
                        <a:fillRect/>
                      </a:stretch>
                    </p:blipFill>
                    <p:spPr bwMode="auto">
                      <a:xfrm>
                        <a:off x="3987800" y="3117850"/>
                        <a:ext cx="1346200" cy="20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3" name="Object 2">
            <a:extLst>
              <a:ext uri="{FF2B5EF4-FFF2-40B4-BE49-F238E27FC236}">
                <a16:creationId xmlns:a16="http://schemas.microsoft.com/office/drawing/2014/main" id="{9D365B27-5296-0F4C-9408-257BE2796BEA}"/>
              </a:ext>
            </a:extLst>
          </p:cNvPr>
          <p:cNvGraphicFramePr>
            <a:graphicFrameLocks noChangeAspect="1"/>
          </p:cNvGraphicFramePr>
          <p:nvPr>
            <p:extLst>
              <p:ext uri="{D42A27DB-BD31-4B8C-83A1-F6EECF244321}">
                <p14:modId xmlns:p14="http://schemas.microsoft.com/office/powerpoint/2010/main" val="1130781697"/>
              </p:ext>
            </p:extLst>
          </p:nvPr>
        </p:nvGraphicFramePr>
        <p:xfrm>
          <a:off x="4197350" y="2514600"/>
          <a:ext cx="381000" cy="330200"/>
        </p:xfrm>
        <a:graphic>
          <a:graphicData uri="http://schemas.openxmlformats.org/presentationml/2006/ole">
            <mc:AlternateContent xmlns:mc="http://schemas.openxmlformats.org/markup-compatibility/2006">
              <mc:Choice xmlns:v="urn:schemas-microsoft-com:vml" Requires="v">
                <p:oleObj spid="_x0000_s14723" name="Equation" r:id="rId15" imgW="381000" imgH="330200" progId="Equation.DSMT4">
                  <p:embed/>
                </p:oleObj>
              </mc:Choice>
              <mc:Fallback>
                <p:oleObj name="Equation" r:id="rId15" imgW="381000" imgH="330200" progId="Equation.DSMT4">
                  <p:embed/>
                  <p:pic>
                    <p:nvPicPr>
                      <p:cNvPr id="30" name="Object 2"/>
                      <p:cNvPicPr>
                        <a:picLocks noChangeAspect="1" noChangeArrowheads="1"/>
                      </p:cNvPicPr>
                      <p:nvPr/>
                    </p:nvPicPr>
                    <p:blipFill>
                      <a:blip r:embed="rId16"/>
                      <a:srcRect/>
                      <a:stretch>
                        <a:fillRect/>
                      </a:stretch>
                    </p:blipFill>
                    <p:spPr bwMode="auto">
                      <a:xfrm>
                        <a:off x="4197350" y="2514600"/>
                        <a:ext cx="381000" cy="33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p:cNvSpPr/>
          <p:nvPr/>
        </p:nvSpPr>
        <p:spPr>
          <a:xfrm>
            <a:off x="8249689" y="656550"/>
            <a:ext cx="302208" cy="100736"/>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11421" y="95566"/>
            <a:ext cx="6927580"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What would the world-line of </a:t>
            </a:r>
            <a:r>
              <a:rPr lang="en-US" i="1" dirty="0">
                <a:latin typeface="Times New Roman" panose="02020603050405020304" pitchFamily="18" charset="0"/>
                <a:cs typeface="Times New Roman" panose="02020603050405020304" pitchFamily="18" charset="0"/>
              </a:rPr>
              <a:t>the bottom of the activator-well </a:t>
            </a:r>
            <a:r>
              <a:rPr lang="en-US" dirty="0">
                <a:latin typeface="Times New Roman" panose="02020603050405020304" pitchFamily="18" charset="0"/>
                <a:cs typeface="Times New Roman" panose="02020603050405020304" pitchFamily="18" charset="0"/>
              </a:rPr>
              <a:t>look like? </a:t>
            </a:r>
          </a:p>
          <a:p>
            <a:r>
              <a:rPr lang="en-US" dirty="0">
                <a:latin typeface="Times New Roman" panose="02020603050405020304" pitchFamily="18" charset="0"/>
                <a:cs typeface="Times New Roman" panose="02020603050405020304" pitchFamily="18" charset="0"/>
              </a:rPr>
              <a:t>     First, its world-line will parallel the world-line of the activator’s front-end, which we already know.  Also, at ct = 0, that point will be at </a:t>
            </a:r>
            <a:r>
              <a:rPr lang="en-US" dirty="0" err="1">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  Putting this all together yields the  line shown. </a:t>
            </a:r>
          </a:p>
        </p:txBody>
      </p:sp>
      <p:cxnSp>
        <p:nvCxnSpPr>
          <p:cNvPr id="95" name="Straight Connector 94"/>
          <p:cNvCxnSpPr/>
          <p:nvPr/>
        </p:nvCxnSpPr>
        <p:spPr>
          <a:xfrm rot="5400000">
            <a:off x="199980" y="4055225"/>
            <a:ext cx="4929274" cy="1588"/>
          </a:xfrm>
          <a:prstGeom prst="line">
            <a:avLst/>
          </a:prstGeom>
          <a:ln w="63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228600" y="6250782"/>
            <a:ext cx="7545388" cy="1588"/>
          </a:xfrm>
          <a:prstGeom prst="line">
            <a:avLst/>
          </a:prstGeom>
          <a:ln w="63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V="1">
            <a:off x="2667000" y="2488406"/>
            <a:ext cx="4878388" cy="3759994"/>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rot="5400000">
            <a:off x="4588272" y="6262291"/>
            <a:ext cx="123034" cy="158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117" name="Object 2"/>
          <p:cNvGraphicFramePr>
            <a:graphicFrameLocks noChangeAspect="1"/>
          </p:cNvGraphicFramePr>
          <p:nvPr>
            <p:extLst>
              <p:ext uri="{D42A27DB-BD31-4B8C-83A1-F6EECF244321}">
                <p14:modId xmlns:p14="http://schemas.microsoft.com/office/powerpoint/2010/main" val="2897310235"/>
              </p:ext>
            </p:extLst>
          </p:nvPr>
        </p:nvGraphicFramePr>
        <p:xfrm>
          <a:off x="4587084" y="6413500"/>
          <a:ext cx="127000" cy="165100"/>
        </p:xfrm>
        <a:graphic>
          <a:graphicData uri="http://schemas.openxmlformats.org/presentationml/2006/ole">
            <mc:AlternateContent xmlns:mc="http://schemas.openxmlformats.org/markup-compatibility/2006">
              <mc:Choice xmlns:v="urn:schemas-microsoft-com:vml" Requires="v">
                <p:oleObj spid="_x0000_s127613" name="Equation" r:id="rId3" imgW="127000" imgH="165100" progId="Equation.DSMT4">
                  <p:embed/>
                </p:oleObj>
              </mc:Choice>
              <mc:Fallback>
                <p:oleObj name="Equation" r:id="rId3" imgW="127000" imgH="165100" progId="Equation.DSMT4">
                  <p:embed/>
                  <p:pic>
                    <p:nvPicPr>
                      <p:cNvPr id="0" name="Picture 2"/>
                      <p:cNvPicPr>
                        <a:picLocks noChangeAspect="1" noChangeArrowheads="1"/>
                      </p:cNvPicPr>
                      <p:nvPr/>
                    </p:nvPicPr>
                    <p:blipFill>
                      <a:blip r:embed="rId4"/>
                      <a:srcRect/>
                      <a:stretch>
                        <a:fillRect/>
                      </a:stretch>
                    </p:blipFill>
                    <p:spPr bwMode="auto">
                      <a:xfrm>
                        <a:off x="4587084" y="6413500"/>
                        <a:ext cx="1270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63" name="Straight Connector 62"/>
          <p:cNvCxnSpPr/>
          <p:nvPr/>
        </p:nvCxnSpPr>
        <p:spPr>
          <a:xfrm rot="5400000">
            <a:off x="622694" y="6243244"/>
            <a:ext cx="123034" cy="158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69" name="Object 2"/>
          <p:cNvGraphicFramePr>
            <a:graphicFrameLocks noChangeAspect="1"/>
          </p:cNvGraphicFramePr>
          <p:nvPr>
            <p:extLst>
              <p:ext uri="{D42A27DB-BD31-4B8C-83A1-F6EECF244321}">
                <p14:modId xmlns:p14="http://schemas.microsoft.com/office/powerpoint/2010/main" val="4157267944"/>
              </p:ext>
            </p:extLst>
          </p:nvPr>
        </p:nvGraphicFramePr>
        <p:xfrm>
          <a:off x="469900" y="6007100"/>
          <a:ext cx="215900" cy="165100"/>
        </p:xfrm>
        <a:graphic>
          <a:graphicData uri="http://schemas.openxmlformats.org/presentationml/2006/ole">
            <mc:AlternateContent xmlns:mc="http://schemas.openxmlformats.org/markup-compatibility/2006">
              <mc:Choice xmlns:v="urn:schemas-microsoft-com:vml" Requires="v">
                <p:oleObj spid="_x0000_s127614" name="Equation" r:id="rId5" imgW="215900" imgH="165100" progId="Equation.DSMT4">
                  <p:embed/>
                </p:oleObj>
              </mc:Choice>
              <mc:Fallback>
                <p:oleObj name="Equation" r:id="rId5" imgW="215900" imgH="165100" progId="Equation.DSMT4">
                  <p:embed/>
                  <p:pic>
                    <p:nvPicPr>
                      <p:cNvPr id="0" name="Picture 3"/>
                      <p:cNvPicPr>
                        <a:picLocks noChangeAspect="1" noChangeArrowheads="1"/>
                      </p:cNvPicPr>
                      <p:nvPr/>
                    </p:nvPicPr>
                    <p:blipFill>
                      <a:blip r:embed="rId6"/>
                      <a:srcRect/>
                      <a:stretch>
                        <a:fillRect/>
                      </a:stretch>
                    </p:blipFill>
                    <p:spPr bwMode="auto">
                      <a:xfrm>
                        <a:off x="469900" y="6007100"/>
                        <a:ext cx="2159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80" name="Straight Connector 79"/>
          <p:cNvCxnSpPr/>
          <p:nvPr/>
        </p:nvCxnSpPr>
        <p:spPr>
          <a:xfrm rot="5400000" flipH="1" flipV="1">
            <a:off x="-76199" y="2438399"/>
            <a:ext cx="4648201" cy="3581402"/>
          </a:xfrm>
          <a:prstGeom prst="line">
            <a:avLst/>
          </a:prstGeom>
          <a:ln w="57150"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81" name="Object 2"/>
          <p:cNvGraphicFramePr>
            <a:graphicFrameLocks noChangeAspect="1"/>
          </p:cNvGraphicFramePr>
          <p:nvPr>
            <p:extLst>
              <p:ext uri="{D42A27DB-BD31-4B8C-83A1-F6EECF244321}">
                <p14:modId xmlns:p14="http://schemas.microsoft.com/office/powerpoint/2010/main" val="821079104"/>
              </p:ext>
            </p:extLst>
          </p:nvPr>
        </p:nvGraphicFramePr>
        <p:xfrm>
          <a:off x="692150" y="6316663"/>
          <a:ext cx="1930400" cy="203200"/>
        </p:xfrm>
        <a:graphic>
          <a:graphicData uri="http://schemas.openxmlformats.org/presentationml/2006/ole">
            <mc:AlternateContent xmlns:mc="http://schemas.openxmlformats.org/markup-compatibility/2006">
              <mc:Choice xmlns:v="urn:schemas-microsoft-com:vml" Requires="v">
                <p:oleObj spid="_x0000_s127615" name="Equation" r:id="rId7" imgW="1930400" imgH="203200" progId="Equation.DSMT4">
                  <p:embed/>
                </p:oleObj>
              </mc:Choice>
              <mc:Fallback>
                <p:oleObj name="Equation" r:id="rId7" imgW="1930400" imgH="203200" progId="Equation.DSMT4">
                  <p:embed/>
                  <p:pic>
                    <p:nvPicPr>
                      <p:cNvPr id="0" name="Picture 4"/>
                      <p:cNvPicPr>
                        <a:picLocks noChangeAspect="1" noChangeArrowheads="1"/>
                      </p:cNvPicPr>
                      <p:nvPr/>
                    </p:nvPicPr>
                    <p:blipFill>
                      <a:blip r:embed="rId8"/>
                      <a:srcRect/>
                      <a:stretch>
                        <a:fillRect/>
                      </a:stretch>
                    </p:blipFill>
                    <p:spPr bwMode="auto">
                      <a:xfrm>
                        <a:off x="692150" y="6316663"/>
                        <a:ext cx="1930400" cy="20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4" name="Rectangle 8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8686800" y="6477000"/>
            <a:ext cx="426168" cy="276999"/>
          </a:xfrm>
          <a:prstGeom prst="rect">
            <a:avLst/>
          </a:prstGeom>
          <a:noFill/>
        </p:spPr>
        <p:txBody>
          <a:bodyPr wrap="none" rtlCol="0">
            <a:spAutoFit/>
          </a:bodyPr>
          <a:lstStyle/>
          <a:p>
            <a:r>
              <a:rPr lang="en-US" sz="1200" dirty="0"/>
              <a:t>20.)</a:t>
            </a:r>
          </a:p>
        </p:txBody>
      </p:sp>
      <p:sp>
        <p:nvSpPr>
          <p:cNvPr id="92" name="Freeform 91"/>
          <p:cNvSpPr/>
          <p:nvPr/>
        </p:nvSpPr>
        <p:spPr>
          <a:xfrm>
            <a:off x="7837488" y="421500"/>
            <a:ext cx="411501" cy="570838"/>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a:off x="8458200" y="287185"/>
            <a:ext cx="402944" cy="805888"/>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0" name="Straight Connector 129"/>
          <p:cNvCxnSpPr/>
          <p:nvPr/>
        </p:nvCxnSpPr>
        <p:spPr>
          <a:xfrm rot="5400000">
            <a:off x="7488012" y="990829"/>
            <a:ext cx="1521162" cy="2381"/>
          </a:xfrm>
          <a:prstGeom prst="line">
            <a:avLst/>
          </a:prstGeom>
          <a:ln w="12700" cap="flat" cmpd="sng" algn="ctr">
            <a:solidFill>
              <a:schemeClr val="tx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683416" y="6252370"/>
            <a:ext cx="1981200" cy="1588"/>
          </a:xfrm>
          <a:prstGeom prst="line">
            <a:avLst/>
          </a:prstGeom>
          <a:ln w="57150"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144" name="Object 2"/>
          <p:cNvGraphicFramePr>
            <a:graphicFrameLocks noChangeAspect="1"/>
          </p:cNvGraphicFramePr>
          <p:nvPr>
            <p:extLst>
              <p:ext uri="{D42A27DB-BD31-4B8C-83A1-F6EECF244321}">
                <p14:modId xmlns:p14="http://schemas.microsoft.com/office/powerpoint/2010/main" val="287579238"/>
              </p:ext>
            </p:extLst>
          </p:nvPr>
        </p:nvGraphicFramePr>
        <p:xfrm>
          <a:off x="7710488" y="6350000"/>
          <a:ext cx="127000" cy="127000"/>
        </p:xfrm>
        <a:graphic>
          <a:graphicData uri="http://schemas.openxmlformats.org/presentationml/2006/ole">
            <mc:AlternateContent xmlns:mc="http://schemas.openxmlformats.org/markup-compatibility/2006">
              <mc:Choice xmlns:v="urn:schemas-microsoft-com:vml" Requires="v">
                <p:oleObj spid="_x0000_s127616" name="Equation" r:id="rId9" imgW="127000" imgH="127000" progId="Equation.DSMT4">
                  <p:embed/>
                </p:oleObj>
              </mc:Choice>
              <mc:Fallback>
                <p:oleObj name="Equation" r:id="rId9" imgW="127000" imgH="127000" progId="Equation.DSMT4">
                  <p:embed/>
                  <p:pic>
                    <p:nvPicPr>
                      <p:cNvPr id="0" name="Picture 13"/>
                      <p:cNvPicPr>
                        <a:picLocks noChangeAspect="1" noChangeArrowheads="1"/>
                      </p:cNvPicPr>
                      <p:nvPr/>
                    </p:nvPicPr>
                    <p:blipFill>
                      <a:blip r:embed="rId10"/>
                      <a:srcRect/>
                      <a:stretch>
                        <a:fillRect/>
                      </a:stretch>
                    </p:blipFill>
                    <p:spPr bwMode="auto">
                      <a:xfrm>
                        <a:off x="7710488" y="6350000"/>
                        <a:ext cx="127000" cy="12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46" name="Object 2"/>
          <p:cNvGraphicFramePr>
            <a:graphicFrameLocks noChangeAspect="1"/>
          </p:cNvGraphicFramePr>
          <p:nvPr>
            <p:extLst>
              <p:ext uri="{D42A27DB-BD31-4B8C-83A1-F6EECF244321}">
                <p14:modId xmlns:p14="http://schemas.microsoft.com/office/powerpoint/2010/main" val="2864186296"/>
              </p:ext>
            </p:extLst>
          </p:nvPr>
        </p:nvGraphicFramePr>
        <p:xfrm>
          <a:off x="7426325" y="2620963"/>
          <a:ext cx="165100" cy="152400"/>
        </p:xfrm>
        <a:graphic>
          <a:graphicData uri="http://schemas.openxmlformats.org/presentationml/2006/ole">
            <mc:AlternateContent xmlns:mc="http://schemas.openxmlformats.org/markup-compatibility/2006">
              <mc:Choice xmlns:v="urn:schemas-microsoft-com:vml" Requires="v">
                <p:oleObj spid="_x0000_s127617" name="Equation" r:id="rId11" imgW="165100" imgH="152400" progId="Equation.DSMT4">
                  <p:embed/>
                </p:oleObj>
              </mc:Choice>
              <mc:Fallback>
                <p:oleObj name="Equation" r:id="rId11" imgW="165100" imgH="152400" progId="Equation.DSMT4">
                  <p:embed/>
                  <p:pic>
                    <p:nvPicPr>
                      <p:cNvPr id="0" name="Picture 14"/>
                      <p:cNvPicPr>
                        <a:picLocks noChangeAspect="1" noChangeArrowheads="1"/>
                      </p:cNvPicPr>
                      <p:nvPr/>
                    </p:nvPicPr>
                    <p:blipFill>
                      <a:blip r:embed="rId12"/>
                      <a:srcRect/>
                      <a:stretch>
                        <a:fillRect/>
                      </a:stretch>
                    </p:blipFill>
                    <p:spPr bwMode="auto">
                      <a:xfrm>
                        <a:off x="7426325" y="2620963"/>
                        <a:ext cx="1651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47" name="Object 2"/>
          <p:cNvGraphicFramePr>
            <a:graphicFrameLocks noChangeAspect="1"/>
          </p:cNvGraphicFramePr>
          <p:nvPr>
            <p:extLst>
              <p:ext uri="{D42A27DB-BD31-4B8C-83A1-F6EECF244321}">
                <p14:modId xmlns:p14="http://schemas.microsoft.com/office/powerpoint/2010/main" val="3205817669"/>
              </p:ext>
            </p:extLst>
          </p:nvPr>
        </p:nvGraphicFramePr>
        <p:xfrm>
          <a:off x="2401888" y="1531938"/>
          <a:ext cx="165100" cy="139700"/>
        </p:xfrm>
        <a:graphic>
          <a:graphicData uri="http://schemas.openxmlformats.org/presentationml/2006/ole">
            <mc:AlternateContent xmlns:mc="http://schemas.openxmlformats.org/markup-compatibility/2006">
              <mc:Choice xmlns:v="urn:schemas-microsoft-com:vml" Requires="v">
                <p:oleObj spid="_x0000_s127618" name="Equation" r:id="rId13" imgW="165100" imgH="139700" progId="Equation.DSMT4">
                  <p:embed/>
                </p:oleObj>
              </mc:Choice>
              <mc:Fallback>
                <p:oleObj name="Equation" r:id="rId13" imgW="165100" imgH="139700" progId="Equation.DSMT4">
                  <p:embed/>
                  <p:pic>
                    <p:nvPicPr>
                      <p:cNvPr id="0" name="Picture 15"/>
                      <p:cNvPicPr>
                        <a:picLocks noChangeAspect="1" noChangeArrowheads="1"/>
                      </p:cNvPicPr>
                      <p:nvPr/>
                    </p:nvPicPr>
                    <p:blipFill>
                      <a:blip r:embed="rId14"/>
                      <a:srcRect/>
                      <a:stretch>
                        <a:fillRect/>
                      </a:stretch>
                    </p:blipFill>
                    <p:spPr bwMode="auto">
                      <a:xfrm>
                        <a:off x="2401888" y="1531938"/>
                        <a:ext cx="165100" cy="13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68" name="Straight Connector 67"/>
          <p:cNvCxnSpPr/>
          <p:nvPr/>
        </p:nvCxnSpPr>
        <p:spPr>
          <a:xfrm>
            <a:off x="1600200" y="5181600"/>
            <a:ext cx="1981200" cy="1588"/>
          </a:xfrm>
          <a:prstGeom prst="line">
            <a:avLst/>
          </a:prstGeom>
          <a:ln w="57150" cap="flat" cmpd="sng" algn="ctr">
            <a:solidFill>
              <a:srgbClr val="008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45080" name="Object 24"/>
          <p:cNvGraphicFramePr>
            <a:graphicFrameLocks noChangeAspect="1"/>
          </p:cNvGraphicFramePr>
          <p:nvPr>
            <p:extLst>
              <p:ext uri="{D42A27DB-BD31-4B8C-83A1-F6EECF244321}">
                <p14:modId xmlns:p14="http://schemas.microsoft.com/office/powerpoint/2010/main" val="3154731587"/>
              </p:ext>
            </p:extLst>
          </p:nvPr>
        </p:nvGraphicFramePr>
        <p:xfrm>
          <a:off x="273050" y="4267200"/>
          <a:ext cx="1155700" cy="622300"/>
        </p:xfrm>
        <a:graphic>
          <a:graphicData uri="http://schemas.openxmlformats.org/presentationml/2006/ole">
            <mc:AlternateContent xmlns:mc="http://schemas.openxmlformats.org/markup-compatibility/2006">
              <mc:Choice xmlns:v="urn:schemas-microsoft-com:vml" Requires="v">
                <p:oleObj spid="_x0000_s127619" name="Equation" r:id="rId15" imgW="1155700" imgH="622300" progId="Equation.DSMT4">
                  <p:embed/>
                </p:oleObj>
              </mc:Choice>
              <mc:Fallback>
                <p:oleObj name="Equation" r:id="rId15" imgW="1155700" imgH="622300" progId="Equation.DSMT4">
                  <p:embed/>
                  <p:pic>
                    <p:nvPicPr>
                      <p:cNvPr id="0" name="Picture 17"/>
                      <p:cNvPicPr>
                        <a:picLocks noChangeAspect="1" noChangeArrowheads="1"/>
                      </p:cNvPicPr>
                      <p:nvPr/>
                    </p:nvPicPr>
                    <p:blipFill>
                      <a:blip r:embed="rId16"/>
                      <a:srcRect/>
                      <a:stretch>
                        <a:fillRect/>
                      </a:stretch>
                    </p:blipFill>
                    <p:spPr bwMode="auto">
                      <a:xfrm>
                        <a:off x="273050" y="4267200"/>
                        <a:ext cx="1155700" cy="62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5081" name="Object 25"/>
          <p:cNvGraphicFramePr>
            <a:graphicFrameLocks noChangeAspect="1"/>
          </p:cNvGraphicFramePr>
          <p:nvPr>
            <p:extLst>
              <p:ext uri="{D42A27DB-BD31-4B8C-83A1-F6EECF244321}">
                <p14:modId xmlns:p14="http://schemas.microsoft.com/office/powerpoint/2010/main" val="2798668384"/>
              </p:ext>
            </p:extLst>
          </p:nvPr>
        </p:nvGraphicFramePr>
        <p:xfrm>
          <a:off x="2819400" y="1752601"/>
          <a:ext cx="939800" cy="444500"/>
        </p:xfrm>
        <a:graphic>
          <a:graphicData uri="http://schemas.openxmlformats.org/presentationml/2006/ole">
            <mc:AlternateContent xmlns:mc="http://schemas.openxmlformats.org/markup-compatibility/2006">
              <mc:Choice xmlns:v="urn:schemas-microsoft-com:vml" Requires="v">
                <p:oleObj spid="_x0000_s127620" name="Equation" r:id="rId17" imgW="939800" imgH="444500" progId="Equation.DSMT4">
                  <p:embed/>
                </p:oleObj>
              </mc:Choice>
              <mc:Fallback>
                <p:oleObj name="Equation" r:id="rId17" imgW="939800" imgH="444500" progId="Equation.DSMT4">
                  <p:embed/>
                  <p:pic>
                    <p:nvPicPr>
                      <p:cNvPr id="0" name="Picture 18"/>
                      <p:cNvPicPr>
                        <a:picLocks noChangeAspect="1" noChangeArrowheads="1"/>
                      </p:cNvPicPr>
                      <p:nvPr/>
                    </p:nvPicPr>
                    <p:blipFill>
                      <a:blip r:embed="rId18"/>
                      <a:srcRect/>
                      <a:stretch>
                        <a:fillRect/>
                      </a:stretch>
                    </p:blipFill>
                    <p:spPr bwMode="auto">
                      <a:xfrm>
                        <a:off x="2819400" y="1752601"/>
                        <a:ext cx="939800" cy="44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74" name="Straight Arrow Connector 73"/>
          <p:cNvCxnSpPr/>
          <p:nvPr/>
        </p:nvCxnSpPr>
        <p:spPr>
          <a:xfrm rot="5400000" flipH="1" flipV="1">
            <a:off x="1422400" y="4445000"/>
            <a:ext cx="838200" cy="635000"/>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rot="5400000" flipH="1" flipV="1">
            <a:off x="1690410" y="2185264"/>
            <a:ext cx="5153583" cy="3962401"/>
          </a:xfrm>
          <a:prstGeom prst="line">
            <a:avLst/>
          </a:prstGeom>
          <a:ln w="12700" cap="flat" cmpd="sng" algn="ctr">
            <a:solidFill>
              <a:schemeClr val="tx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rot="5400000" flipH="1" flipV="1">
            <a:off x="3378200" y="4445000"/>
            <a:ext cx="838200" cy="635000"/>
          </a:xfrm>
          <a:prstGeom prst="straightConnector1">
            <a:avLst/>
          </a:prstGeom>
          <a:ln w="127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aphicFrame>
        <p:nvGraphicFramePr>
          <p:cNvPr id="94" name="Object 24"/>
          <p:cNvGraphicFramePr>
            <a:graphicFrameLocks noChangeAspect="1"/>
          </p:cNvGraphicFramePr>
          <p:nvPr>
            <p:extLst>
              <p:ext uri="{D42A27DB-BD31-4B8C-83A1-F6EECF244321}">
                <p14:modId xmlns:p14="http://schemas.microsoft.com/office/powerpoint/2010/main" val="2084028391"/>
              </p:ext>
            </p:extLst>
          </p:nvPr>
        </p:nvGraphicFramePr>
        <p:xfrm>
          <a:off x="3733800" y="5410200"/>
          <a:ext cx="1117600" cy="622300"/>
        </p:xfrm>
        <a:graphic>
          <a:graphicData uri="http://schemas.openxmlformats.org/presentationml/2006/ole">
            <mc:AlternateContent xmlns:mc="http://schemas.openxmlformats.org/markup-compatibility/2006">
              <mc:Choice xmlns:v="urn:schemas-microsoft-com:vml" Requires="v">
                <p:oleObj spid="_x0000_s127621" name="Equation" r:id="rId19" imgW="1117600" imgH="622300" progId="Equation.DSMT4">
                  <p:embed/>
                </p:oleObj>
              </mc:Choice>
              <mc:Fallback>
                <p:oleObj name="Equation" r:id="rId19" imgW="1117600" imgH="622300" progId="Equation.DSMT4">
                  <p:embed/>
                  <p:pic>
                    <p:nvPicPr>
                      <p:cNvPr id="0" name="Picture 20"/>
                      <p:cNvPicPr>
                        <a:picLocks noChangeAspect="1" noChangeArrowheads="1"/>
                      </p:cNvPicPr>
                      <p:nvPr/>
                    </p:nvPicPr>
                    <p:blipFill>
                      <a:blip r:embed="rId20"/>
                      <a:srcRect/>
                      <a:stretch>
                        <a:fillRect/>
                      </a:stretch>
                    </p:blipFill>
                    <p:spPr bwMode="auto">
                      <a:xfrm>
                        <a:off x="3733800" y="5410200"/>
                        <a:ext cx="1117600" cy="62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8" name="Freeform 97"/>
          <p:cNvSpPr/>
          <p:nvPr/>
        </p:nvSpPr>
        <p:spPr>
          <a:xfrm>
            <a:off x="1003300" y="4902200"/>
            <a:ext cx="431800" cy="266700"/>
          </a:xfrm>
          <a:custGeom>
            <a:avLst/>
            <a:gdLst>
              <a:gd name="connsiteX0" fmla="*/ 0 w 431800"/>
              <a:gd name="connsiteY0" fmla="*/ 0 h 266700"/>
              <a:gd name="connsiteX1" fmla="*/ 139700 w 431800"/>
              <a:gd name="connsiteY1" fmla="*/ 215900 h 266700"/>
              <a:gd name="connsiteX2" fmla="*/ 431800 w 431800"/>
              <a:gd name="connsiteY2" fmla="*/ 266700 h 266700"/>
            </a:gdLst>
            <a:ahLst/>
            <a:cxnLst>
              <a:cxn ang="0">
                <a:pos x="connsiteX0" y="connsiteY0"/>
              </a:cxn>
              <a:cxn ang="0">
                <a:pos x="connsiteX1" y="connsiteY1"/>
              </a:cxn>
              <a:cxn ang="0">
                <a:pos x="connsiteX2" y="connsiteY2"/>
              </a:cxn>
            </a:cxnLst>
            <a:rect l="l" t="t" r="r" b="b"/>
            <a:pathLst>
              <a:path w="431800" h="266700">
                <a:moveTo>
                  <a:pt x="0" y="0"/>
                </a:moveTo>
                <a:cubicBezTo>
                  <a:pt x="33866" y="85725"/>
                  <a:pt x="67733" y="171450"/>
                  <a:pt x="139700" y="215900"/>
                </a:cubicBezTo>
                <a:cubicBezTo>
                  <a:pt x="211667" y="260350"/>
                  <a:pt x="431800" y="266700"/>
                  <a:pt x="431800" y="266700"/>
                </a:cubicBezTo>
              </a:path>
            </a:pathLst>
          </a:cu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5" name="Freeform 104"/>
          <p:cNvSpPr/>
          <p:nvPr/>
        </p:nvSpPr>
        <p:spPr>
          <a:xfrm>
            <a:off x="3568700" y="5151967"/>
            <a:ext cx="533400" cy="296333"/>
          </a:xfrm>
          <a:custGeom>
            <a:avLst/>
            <a:gdLst>
              <a:gd name="connsiteX0" fmla="*/ 0 w 533400"/>
              <a:gd name="connsiteY0" fmla="*/ 42333 h 296333"/>
              <a:gd name="connsiteX1" fmla="*/ 304800 w 533400"/>
              <a:gd name="connsiteY1" fmla="*/ 42333 h 296333"/>
              <a:gd name="connsiteX2" fmla="*/ 533400 w 533400"/>
              <a:gd name="connsiteY2" fmla="*/ 296333 h 296333"/>
              <a:gd name="connsiteX3" fmla="*/ 533400 w 533400"/>
              <a:gd name="connsiteY3" fmla="*/ 296333 h 296333"/>
            </a:gdLst>
            <a:ahLst/>
            <a:cxnLst>
              <a:cxn ang="0">
                <a:pos x="connsiteX0" y="connsiteY0"/>
              </a:cxn>
              <a:cxn ang="0">
                <a:pos x="connsiteX1" y="connsiteY1"/>
              </a:cxn>
              <a:cxn ang="0">
                <a:pos x="connsiteX2" y="connsiteY2"/>
              </a:cxn>
              <a:cxn ang="0">
                <a:pos x="connsiteX3" y="connsiteY3"/>
              </a:cxn>
            </a:cxnLst>
            <a:rect l="l" t="t" r="r" b="b"/>
            <a:pathLst>
              <a:path w="533400" h="296333">
                <a:moveTo>
                  <a:pt x="0" y="42333"/>
                </a:moveTo>
                <a:cubicBezTo>
                  <a:pt x="107950" y="21166"/>
                  <a:pt x="215900" y="0"/>
                  <a:pt x="304800" y="42333"/>
                </a:cubicBezTo>
                <a:cubicBezTo>
                  <a:pt x="393700" y="84666"/>
                  <a:pt x="533400" y="296333"/>
                  <a:pt x="533400" y="296333"/>
                </a:cubicBezTo>
                <a:lnTo>
                  <a:pt x="533400" y="296333"/>
                </a:lnTo>
              </a:path>
            </a:pathLst>
          </a:cu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70" name="Object 2"/>
          <p:cNvGraphicFramePr>
            <a:graphicFrameLocks noChangeAspect="1"/>
          </p:cNvGraphicFramePr>
          <p:nvPr>
            <p:extLst>
              <p:ext uri="{D42A27DB-BD31-4B8C-83A1-F6EECF244321}">
                <p14:modId xmlns:p14="http://schemas.microsoft.com/office/powerpoint/2010/main" val="3642246470"/>
              </p:ext>
            </p:extLst>
          </p:nvPr>
        </p:nvGraphicFramePr>
        <p:xfrm>
          <a:off x="5848350" y="1531938"/>
          <a:ext cx="203200" cy="152400"/>
        </p:xfrm>
        <a:graphic>
          <a:graphicData uri="http://schemas.openxmlformats.org/presentationml/2006/ole">
            <mc:AlternateContent xmlns:mc="http://schemas.openxmlformats.org/markup-compatibility/2006">
              <mc:Choice xmlns:v="urn:schemas-microsoft-com:vml" Requires="v">
                <p:oleObj spid="_x0000_s127622" name="Equation" r:id="rId21" imgW="203200" imgH="152400" progId="Equation.DSMT4">
                  <p:embed/>
                </p:oleObj>
              </mc:Choice>
              <mc:Fallback>
                <p:oleObj name="Equation" r:id="rId21" imgW="203200" imgH="152400" progId="Equation.DSMT4">
                  <p:embed/>
                  <p:pic>
                    <p:nvPicPr>
                      <p:cNvPr id="0" name="Picture 22"/>
                      <p:cNvPicPr>
                        <a:picLocks noChangeAspect="1" noChangeArrowheads="1"/>
                      </p:cNvPicPr>
                      <p:nvPr/>
                    </p:nvPicPr>
                    <p:blipFill>
                      <a:blip r:embed="rId22"/>
                      <a:srcRect/>
                      <a:stretch>
                        <a:fillRect/>
                      </a:stretch>
                    </p:blipFill>
                    <p:spPr bwMode="auto">
                      <a:xfrm>
                        <a:off x="5848350" y="1531938"/>
                        <a:ext cx="2032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75" name="Straight Arrow Connector 74"/>
          <p:cNvCxnSpPr/>
          <p:nvPr/>
        </p:nvCxnSpPr>
        <p:spPr>
          <a:xfrm rot="10800000">
            <a:off x="8001001" y="1172784"/>
            <a:ext cx="246401" cy="1588"/>
          </a:xfrm>
          <a:prstGeom prst="straightConnector1">
            <a:avLst/>
          </a:prstGeom>
          <a:ln w="127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rot="5400000">
            <a:off x="7735490" y="1105298"/>
            <a:ext cx="534196" cy="1588"/>
          </a:xfrm>
          <a:prstGeom prst="line">
            <a:avLst/>
          </a:prstGeom>
          <a:ln w="12700" cap="flat" cmpd="sng" algn="ctr">
            <a:solidFill>
              <a:schemeClr val="tx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aphicFrame>
        <p:nvGraphicFramePr>
          <p:cNvPr id="126" name="Object 2"/>
          <p:cNvGraphicFramePr>
            <a:graphicFrameLocks noChangeAspect="1"/>
          </p:cNvGraphicFramePr>
          <p:nvPr/>
        </p:nvGraphicFramePr>
        <p:xfrm>
          <a:off x="7620000" y="1371600"/>
          <a:ext cx="596900" cy="457200"/>
        </p:xfrm>
        <a:graphic>
          <a:graphicData uri="http://schemas.openxmlformats.org/presentationml/2006/ole">
            <mc:AlternateContent xmlns:mc="http://schemas.openxmlformats.org/markup-compatibility/2006">
              <mc:Choice xmlns:v="urn:schemas-microsoft-com:vml" Requires="v">
                <p:oleObj spid="_x0000_s127623" name="Equation" r:id="rId23" imgW="596900" imgH="457200" progId="Equation.DSMT4">
                  <p:embed/>
                </p:oleObj>
              </mc:Choice>
              <mc:Fallback>
                <p:oleObj name="Equation" r:id="rId23" imgW="596900" imgH="457200" progId="Equation.DSMT4">
                  <p:embed/>
                  <p:pic>
                    <p:nvPicPr>
                      <p:cNvPr id="0" name="Picture 2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620000" y="1371600"/>
                        <a:ext cx="5969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31" name="Object 2"/>
          <p:cNvGraphicFramePr>
            <a:graphicFrameLocks noChangeAspect="1"/>
          </p:cNvGraphicFramePr>
          <p:nvPr/>
        </p:nvGraphicFramePr>
        <p:xfrm>
          <a:off x="8089900" y="1752600"/>
          <a:ext cx="368300" cy="152400"/>
        </p:xfrm>
        <a:graphic>
          <a:graphicData uri="http://schemas.openxmlformats.org/presentationml/2006/ole">
            <mc:AlternateContent xmlns:mc="http://schemas.openxmlformats.org/markup-compatibility/2006">
              <mc:Choice xmlns:v="urn:schemas-microsoft-com:vml" Requires="v">
                <p:oleObj spid="_x0000_s127624" name="Equation" r:id="rId25" imgW="368300" imgH="152400" progId="Equation.DSMT4">
                  <p:embed/>
                </p:oleObj>
              </mc:Choice>
              <mc:Fallback>
                <p:oleObj name="Equation" r:id="rId25" imgW="368300" imgH="152400" progId="Equation.DSMT4">
                  <p:embed/>
                  <p:pic>
                    <p:nvPicPr>
                      <p:cNvPr id="0" name="Picture 2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089900" y="1752600"/>
                        <a:ext cx="3683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1420" y="95566"/>
            <a:ext cx="8603980" cy="584776"/>
          </a:xfrm>
          <a:prstGeom prst="rect">
            <a:avLst/>
          </a:prstGeom>
          <a:noFill/>
        </p:spPr>
        <p:txBody>
          <a:bodyPr wrap="square" rtlCol="0">
            <a:spAutoFit/>
          </a:bodyPr>
          <a:lstStyle/>
          <a:p>
            <a:r>
              <a:rPr lang="en-US" sz="1600" dirty="0"/>
              <a:t>Putting together the world-lines of the </a:t>
            </a:r>
            <a:r>
              <a:rPr lang="en-US" sz="1600" i="1" dirty="0"/>
              <a:t>front-end </a:t>
            </a:r>
            <a:r>
              <a:rPr lang="en-US" sz="1600" dirty="0"/>
              <a:t>and </a:t>
            </a:r>
            <a:r>
              <a:rPr lang="en-US" sz="1600" i="1" dirty="0"/>
              <a:t>bottom of the activator-well</a:t>
            </a:r>
            <a:r>
              <a:rPr lang="en-US" sz="1600" dirty="0"/>
              <a:t>, as viewed from the bomb’s frame of reference, we get:</a:t>
            </a:r>
          </a:p>
        </p:txBody>
      </p:sp>
      <p:cxnSp>
        <p:nvCxnSpPr>
          <p:cNvPr id="95" name="Straight Connector 94"/>
          <p:cNvCxnSpPr/>
          <p:nvPr/>
        </p:nvCxnSpPr>
        <p:spPr>
          <a:xfrm rot="5400000">
            <a:off x="-97953" y="3754907"/>
            <a:ext cx="5527525" cy="2386"/>
          </a:xfrm>
          <a:prstGeom prst="line">
            <a:avLst/>
          </a:prstGeom>
          <a:ln w="63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228600" y="6250782"/>
            <a:ext cx="7545388" cy="1588"/>
          </a:xfrm>
          <a:prstGeom prst="line">
            <a:avLst/>
          </a:prstGeom>
          <a:ln w="63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rot="5400000" flipH="1" flipV="1">
            <a:off x="2667000" y="1905000"/>
            <a:ext cx="4343400" cy="4343400"/>
          </a:xfrm>
          <a:prstGeom prst="line">
            <a:avLst/>
          </a:prstGeom>
          <a:ln w="6350" cap="flat" cmpd="sng" algn="ctr">
            <a:solidFill>
              <a:schemeClr val="tx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V="1">
            <a:off x="2667000" y="2488406"/>
            <a:ext cx="4878388" cy="3759994"/>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rot="5400000" flipH="1" flipV="1">
            <a:off x="1836742" y="2165350"/>
            <a:ext cx="4978398" cy="3848103"/>
          </a:xfrm>
          <a:prstGeom prst="line">
            <a:avLst/>
          </a:prstGeom>
          <a:ln w="57150"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rot="5400000">
            <a:off x="4588272" y="6262291"/>
            <a:ext cx="123034" cy="1589"/>
          </a:xfrm>
          <a:prstGeom prst="line">
            <a:avLst/>
          </a:prstGeom>
          <a:effectLst/>
        </p:spPr>
        <p:style>
          <a:lnRef idx="2">
            <a:schemeClr val="accent1"/>
          </a:lnRef>
          <a:fillRef idx="0">
            <a:schemeClr val="accent1"/>
          </a:fillRef>
          <a:effectRef idx="1">
            <a:schemeClr val="accent1"/>
          </a:effectRef>
          <a:fontRef idx="minor">
            <a:schemeClr val="tx1"/>
          </a:fontRef>
        </p:style>
      </p:cxnSp>
      <p:graphicFrame>
        <p:nvGraphicFramePr>
          <p:cNvPr id="117" name="Object 2"/>
          <p:cNvGraphicFramePr>
            <a:graphicFrameLocks noChangeAspect="1"/>
          </p:cNvGraphicFramePr>
          <p:nvPr>
            <p:extLst>
              <p:ext uri="{D42A27DB-BD31-4B8C-83A1-F6EECF244321}">
                <p14:modId xmlns:p14="http://schemas.microsoft.com/office/powerpoint/2010/main" val="1782931114"/>
              </p:ext>
            </p:extLst>
          </p:nvPr>
        </p:nvGraphicFramePr>
        <p:xfrm>
          <a:off x="4587084" y="6413500"/>
          <a:ext cx="127000" cy="165100"/>
        </p:xfrm>
        <a:graphic>
          <a:graphicData uri="http://schemas.openxmlformats.org/presentationml/2006/ole">
            <mc:AlternateContent xmlns:mc="http://schemas.openxmlformats.org/markup-compatibility/2006">
              <mc:Choice xmlns:v="urn:schemas-microsoft-com:vml" Requires="v">
                <p:oleObj spid="_x0000_s68166" name="Equation" r:id="rId3" imgW="127000" imgH="165100" progId="Equation.DSMT4">
                  <p:embed/>
                </p:oleObj>
              </mc:Choice>
              <mc:Fallback>
                <p:oleObj name="Equation" r:id="rId3" imgW="127000" imgH="165100" progId="Equation.DSMT4">
                  <p:embed/>
                  <p:pic>
                    <p:nvPicPr>
                      <p:cNvPr id="0" name="Picture 2"/>
                      <p:cNvPicPr>
                        <a:picLocks noChangeAspect="1" noChangeArrowheads="1"/>
                      </p:cNvPicPr>
                      <p:nvPr/>
                    </p:nvPicPr>
                    <p:blipFill>
                      <a:blip r:embed="rId4"/>
                      <a:srcRect/>
                      <a:stretch>
                        <a:fillRect/>
                      </a:stretch>
                    </p:blipFill>
                    <p:spPr bwMode="auto">
                      <a:xfrm>
                        <a:off x="4587084" y="6413500"/>
                        <a:ext cx="1270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63" name="Straight Connector 62"/>
          <p:cNvCxnSpPr/>
          <p:nvPr/>
        </p:nvCxnSpPr>
        <p:spPr>
          <a:xfrm rot="5400000">
            <a:off x="622694" y="6243244"/>
            <a:ext cx="123034" cy="158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69" name="Object 2"/>
          <p:cNvGraphicFramePr>
            <a:graphicFrameLocks noChangeAspect="1"/>
          </p:cNvGraphicFramePr>
          <p:nvPr>
            <p:extLst>
              <p:ext uri="{D42A27DB-BD31-4B8C-83A1-F6EECF244321}">
                <p14:modId xmlns:p14="http://schemas.microsoft.com/office/powerpoint/2010/main" val="4269213396"/>
              </p:ext>
            </p:extLst>
          </p:nvPr>
        </p:nvGraphicFramePr>
        <p:xfrm>
          <a:off x="469900" y="6007100"/>
          <a:ext cx="215900" cy="165100"/>
        </p:xfrm>
        <a:graphic>
          <a:graphicData uri="http://schemas.openxmlformats.org/presentationml/2006/ole">
            <mc:AlternateContent xmlns:mc="http://schemas.openxmlformats.org/markup-compatibility/2006">
              <mc:Choice xmlns:v="urn:schemas-microsoft-com:vml" Requires="v">
                <p:oleObj spid="_x0000_s68167" name="Equation" r:id="rId5" imgW="215900" imgH="165100" progId="Equation.DSMT4">
                  <p:embed/>
                </p:oleObj>
              </mc:Choice>
              <mc:Fallback>
                <p:oleObj name="Equation" r:id="rId5" imgW="215900" imgH="165100" progId="Equation.DSMT4">
                  <p:embed/>
                  <p:pic>
                    <p:nvPicPr>
                      <p:cNvPr id="0" name="Picture 3"/>
                      <p:cNvPicPr>
                        <a:picLocks noChangeAspect="1" noChangeArrowheads="1"/>
                      </p:cNvPicPr>
                      <p:nvPr/>
                    </p:nvPicPr>
                    <p:blipFill>
                      <a:blip r:embed="rId6"/>
                      <a:srcRect/>
                      <a:stretch>
                        <a:fillRect/>
                      </a:stretch>
                    </p:blipFill>
                    <p:spPr bwMode="auto">
                      <a:xfrm>
                        <a:off x="469900" y="6007100"/>
                        <a:ext cx="2159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80" name="Straight Connector 79"/>
          <p:cNvCxnSpPr/>
          <p:nvPr/>
        </p:nvCxnSpPr>
        <p:spPr>
          <a:xfrm rot="5400000" flipH="1" flipV="1">
            <a:off x="-76199" y="2438399"/>
            <a:ext cx="4648201" cy="3581402"/>
          </a:xfrm>
          <a:prstGeom prst="line">
            <a:avLst/>
          </a:prstGeom>
          <a:ln w="57150"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81" name="Object 2"/>
          <p:cNvGraphicFramePr>
            <a:graphicFrameLocks noChangeAspect="1"/>
          </p:cNvGraphicFramePr>
          <p:nvPr>
            <p:extLst>
              <p:ext uri="{D42A27DB-BD31-4B8C-83A1-F6EECF244321}">
                <p14:modId xmlns:p14="http://schemas.microsoft.com/office/powerpoint/2010/main" val="2840601088"/>
              </p:ext>
            </p:extLst>
          </p:nvPr>
        </p:nvGraphicFramePr>
        <p:xfrm>
          <a:off x="692150" y="6316663"/>
          <a:ext cx="1930400" cy="203200"/>
        </p:xfrm>
        <a:graphic>
          <a:graphicData uri="http://schemas.openxmlformats.org/presentationml/2006/ole">
            <mc:AlternateContent xmlns:mc="http://schemas.openxmlformats.org/markup-compatibility/2006">
              <mc:Choice xmlns:v="urn:schemas-microsoft-com:vml" Requires="v">
                <p:oleObj spid="_x0000_s68168" name="Equation" r:id="rId7" imgW="1930400" imgH="203200" progId="Equation.DSMT4">
                  <p:embed/>
                </p:oleObj>
              </mc:Choice>
              <mc:Fallback>
                <p:oleObj name="Equation" r:id="rId7" imgW="1930400" imgH="203200" progId="Equation.DSMT4">
                  <p:embed/>
                  <p:pic>
                    <p:nvPicPr>
                      <p:cNvPr id="0" name="Picture 4"/>
                      <p:cNvPicPr>
                        <a:picLocks noChangeAspect="1" noChangeArrowheads="1"/>
                      </p:cNvPicPr>
                      <p:nvPr/>
                    </p:nvPicPr>
                    <p:blipFill>
                      <a:blip r:embed="rId8"/>
                      <a:srcRect/>
                      <a:stretch>
                        <a:fillRect/>
                      </a:stretch>
                    </p:blipFill>
                    <p:spPr bwMode="auto">
                      <a:xfrm>
                        <a:off x="692150" y="6316663"/>
                        <a:ext cx="1930400" cy="20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4" name="Rectangle 8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8686800" y="6477000"/>
            <a:ext cx="426168" cy="276999"/>
          </a:xfrm>
          <a:prstGeom prst="rect">
            <a:avLst/>
          </a:prstGeom>
          <a:noFill/>
        </p:spPr>
        <p:txBody>
          <a:bodyPr wrap="none" rtlCol="0">
            <a:spAutoFit/>
          </a:bodyPr>
          <a:lstStyle/>
          <a:p>
            <a:r>
              <a:rPr lang="en-US" sz="1200" dirty="0"/>
              <a:t>21.)</a:t>
            </a:r>
          </a:p>
        </p:txBody>
      </p:sp>
      <p:graphicFrame>
        <p:nvGraphicFramePr>
          <p:cNvPr id="144" name="Object 2"/>
          <p:cNvGraphicFramePr>
            <a:graphicFrameLocks noChangeAspect="1"/>
          </p:cNvGraphicFramePr>
          <p:nvPr>
            <p:extLst>
              <p:ext uri="{D42A27DB-BD31-4B8C-83A1-F6EECF244321}">
                <p14:modId xmlns:p14="http://schemas.microsoft.com/office/powerpoint/2010/main" val="1572574932"/>
              </p:ext>
            </p:extLst>
          </p:nvPr>
        </p:nvGraphicFramePr>
        <p:xfrm>
          <a:off x="7710488" y="6350000"/>
          <a:ext cx="127000" cy="127000"/>
        </p:xfrm>
        <a:graphic>
          <a:graphicData uri="http://schemas.openxmlformats.org/presentationml/2006/ole">
            <mc:AlternateContent xmlns:mc="http://schemas.openxmlformats.org/markup-compatibility/2006">
              <mc:Choice xmlns:v="urn:schemas-microsoft-com:vml" Requires="v">
                <p:oleObj spid="_x0000_s68169" name="Equation" r:id="rId9" imgW="127000" imgH="127000" progId="Equation.DSMT4">
                  <p:embed/>
                </p:oleObj>
              </mc:Choice>
              <mc:Fallback>
                <p:oleObj name="Equation" r:id="rId9" imgW="127000" imgH="127000" progId="Equation.DSMT4">
                  <p:embed/>
                  <p:pic>
                    <p:nvPicPr>
                      <p:cNvPr id="0" name="Picture 13"/>
                      <p:cNvPicPr>
                        <a:picLocks noChangeAspect="1" noChangeArrowheads="1"/>
                      </p:cNvPicPr>
                      <p:nvPr/>
                    </p:nvPicPr>
                    <p:blipFill>
                      <a:blip r:embed="rId10"/>
                      <a:srcRect/>
                      <a:stretch>
                        <a:fillRect/>
                      </a:stretch>
                    </p:blipFill>
                    <p:spPr bwMode="auto">
                      <a:xfrm>
                        <a:off x="7710488" y="6350000"/>
                        <a:ext cx="127000" cy="12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46" name="Object 2"/>
          <p:cNvGraphicFramePr>
            <a:graphicFrameLocks noChangeAspect="1"/>
          </p:cNvGraphicFramePr>
          <p:nvPr>
            <p:extLst>
              <p:ext uri="{D42A27DB-BD31-4B8C-83A1-F6EECF244321}">
                <p14:modId xmlns:p14="http://schemas.microsoft.com/office/powerpoint/2010/main" val="3931012398"/>
              </p:ext>
            </p:extLst>
          </p:nvPr>
        </p:nvGraphicFramePr>
        <p:xfrm>
          <a:off x="7426325" y="2620963"/>
          <a:ext cx="165100" cy="152400"/>
        </p:xfrm>
        <a:graphic>
          <a:graphicData uri="http://schemas.openxmlformats.org/presentationml/2006/ole">
            <mc:AlternateContent xmlns:mc="http://schemas.openxmlformats.org/markup-compatibility/2006">
              <mc:Choice xmlns:v="urn:schemas-microsoft-com:vml" Requires="v">
                <p:oleObj spid="_x0000_s68170" name="Equation" r:id="rId11" imgW="165100" imgH="152400" progId="Equation.DSMT4">
                  <p:embed/>
                </p:oleObj>
              </mc:Choice>
              <mc:Fallback>
                <p:oleObj name="Equation" r:id="rId11" imgW="165100" imgH="152400" progId="Equation.DSMT4">
                  <p:embed/>
                  <p:pic>
                    <p:nvPicPr>
                      <p:cNvPr id="0" name="Picture 14"/>
                      <p:cNvPicPr>
                        <a:picLocks noChangeAspect="1" noChangeArrowheads="1"/>
                      </p:cNvPicPr>
                      <p:nvPr/>
                    </p:nvPicPr>
                    <p:blipFill>
                      <a:blip r:embed="rId12"/>
                      <a:srcRect/>
                      <a:stretch>
                        <a:fillRect/>
                      </a:stretch>
                    </p:blipFill>
                    <p:spPr bwMode="auto">
                      <a:xfrm>
                        <a:off x="7426325" y="2620963"/>
                        <a:ext cx="1651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47" name="Object 2"/>
          <p:cNvGraphicFramePr>
            <a:graphicFrameLocks noChangeAspect="1"/>
          </p:cNvGraphicFramePr>
          <p:nvPr>
            <p:extLst>
              <p:ext uri="{D42A27DB-BD31-4B8C-83A1-F6EECF244321}">
                <p14:modId xmlns:p14="http://schemas.microsoft.com/office/powerpoint/2010/main" val="715417954"/>
              </p:ext>
            </p:extLst>
          </p:nvPr>
        </p:nvGraphicFramePr>
        <p:xfrm>
          <a:off x="2401888" y="1531938"/>
          <a:ext cx="165100" cy="139700"/>
        </p:xfrm>
        <a:graphic>
          <a:graphicData uri="http://schemas.openxmlformats.org/presentationml/2006/ole">
            <mc:AlternateContent xmlns:mc="http://schemas.openxmlformats.org/markup-compatibility/2006">
              <mc:Choice xmlns:v="urn:schemas-microsoft-com:vml" Requires="v">
                <p:oleObj spid="_x0000_s68171" name="Equation" r:id="rId13" imgW="165100" imgH="139700" progId="Equation.DSMT4">
                  <p:embed/>
                </p:oleObj>
              </mc:Choice>
              <mc:Fallback>
                <p:oleObj name="Equation" r:id="rId13" imgW="165100" imgH="139700" progId="Equation.DSMT4">
                  <p:embed/>
                  <p:pic>
                    <p:nvPicPr>
                      <p:cNvPr id="0" name="Picture 15"/>
                      <p:cNvPicPr>
                        <a:picLocks noChangeAspect="1" noChangeArrowheads="1"/>
                      </p:cNvPicPr>
                      <p:nvPr/>
                    </p:nvPicPr>
                    <p:blipFill>
                      <a:blip r:embed="rId14"/>
                      <a:srcRect/>
                      <a:stretch>
                        <a:fillRect/>
                      </a:stretch>
                    </p:blipFill>
                    <p:spPr bwMode="auto">
                      <a:xfrm>
                        <a:off x="2401888" y="1531938"/>
                        <a:ext cx="165100" cy="13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49" name="Object 2"/>
          <p:cNvGraphicFramePr>
            <a:graphicFrameLocks noChangeAspect="1"/>
          </p:cNvGraphicFramePr>
          <p:nvPr>
            <p:extLst>
              <p:ext uri="{D42A27DB-BD31-4B8C-83A1-F6EECF244321}">
                <p14:modId xmlns:p14="http://schemas.microsoft.com/office/powerpoint/2010/main" val="1310290894"/>
              </p:ext>
            </p:extLst>
          </p:nvPr>
        </p:nvGraphicFramePr>
        <p:xfrm>
          <a:off x="6400800" y="916137"/>
          <a:ext cx="203200" cy="152400"/>
        </p:xfrm>
        <a:graphic>
          <a:graphicData uri="http://schemas.openxmlformats.org/presentationml/2006/ole">
            <mc:AlternateContent xmlns:mc="http://schemas.openxmlformats.org/markup-compatibility/2006">
              <mc:Choice xmlns:v="urn:schemas-microsoft-com:vml" Requires="v">
                <p:oleObj spid="_x0000_s68172" name="Equation" r:id="rId15" imgW="203200" imgH="152400" progId="Equation.DSMT4">
                  <p:embed/>
                </p:oleObj>
              </mc:Choice>
              <mc:Fallback>
                <p:oleObj name="Equation" r:id="rId15" imgW="203200" imgH="152400" progId="Equation.DSMT4">
                  <p:embed/>
                  <p:pic>
                    <p:nvPicPr>
                      <p:cNvPr id="0" name="Picture 16"/>
                      <p:cNvPicPr>
                        <a:picLocks noChangeAspect="1" noChangeArrowheads="1"/>
                      </p:cNvPicPr>
                      <p:nvPr/>
                    </p:nvPicPr>
                    <p:blipFill>
                      <a:blip r:embed="rId16"/>
                      <a:srcRect/>
                      <a:stretch>
                        <a:fillRect/>
                      </a:stretch>
                    </p:blipFill>
                    <p:spPr bwMode="auto">
                      <a:xfrm>
                        <a:off x="6400800" y="916137"/>
                        <a:ext cx="2032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50" name="TextBox 149"/>
          <p:cNvSpPr txBox="1"/>
          <p:nvPr/>
        </p:nvSpPr>
        <p:spPr>
          <a:xfrm rot="18906911">
            <a:off x="6218595" y="2046939"/>
            <a:ext cx="723275" cy="276999"/>
          </a:xfrm>
          <a:prstGeom prst="rect">
            <a:avLst/>
          </a:prstGeom>
          <a:noFill/>
          <a:effectLst/>
        </p:spPr>
        <p:txBody>
          <a:bodyPr wrap="none" rtlCol="0">
            <a:spAutoFit/>
          </a:bodyPr>
          <a:lstStyle/>
          <a:p>
            <a:r>
              <a:rPr lang="en-US" sz="1200" dirty="0"/>
              <a:t>light line</a:t>
            </a:r>
          </a:p>
        </p:txBody>
      </p:sp>
      <p:graphicFrame>
        <p:nvGraphicFramePr>
          <p:cNvPr id="45080" name="Object 24"/>
          <p:cNvGraphicFramePr>
            <a:graphicFrameLocks noChangeAspect="1"/>
          </p:cNvGraphicFramePr>
          <p:nvPr>
            <p:extLst>
              <p:ext uri="{D42A27DB-BD31-4B8C-83A1-F6EECF244321}">
                <p14:modId xmlns:p14="http://schemas.microsoft.com/office/powerpoint/2010/main" val="4051406155"/>
              </p:ext>
            </p:extLst>
          </p:nvPr>
        </p:nvGraphicFramePr>
        <p:xfrm>
          <a:off x="273050" y="4267200"/>
          <a:ext cx="1155700" cy="622300"/>
        </p:xfrm>
        <a:graphic>
          <a:graphicData uri="http://schemas.openxmlformats.org/presentationml/2006/ole">
            <mc:AlternateContent xmlns:mc="http://schemas.openxmlformats.org/markup-compatibility/2006">
              <mc:Choice xmlns:v="urn:schemas-microsoft-com:vml" Requires="v">
                <p:oleObj spid="_x0000_s68173" name="Equation" r:id="rId17" imgW="1155700" imgH="622300" progId="Equation.DSMT4">
                  <p:embed/>
                </p:oleObj>
              </mc:Choice>
              <mc:Fallback>
                <p:oleObj name="Equation" r:id="rId17" imgW="1155700" imgH="622300" progId="Equation.DSMT4">
                  <p:embed/>
                  <p:pic>
                    <p:nvPicPr>
                      <p:cNvPr id="0" name="Picture 17"/>
                      <p:cNvPicPr>
                        <a:picLocks noChangeAspect="1" noChangeArrowheads="1"/>
                      </p:cNvPicPr>
                      <p:nvPr/>
                    </p:nvPicPr>
                    <p:blipFill>
                      <a:blip r:embed="rId18"/>
                      <a:srcRect/>
                      <a:stretch>
                        <a:fillRect/>
                      </a:stretch>
                    </p:blipFill>
                    <p:spPr bwMode="auto">
                      <a:xfrm>
                        <a:off x="273050" y="4267200"/>
                        <a:ext cx="1155700" cy="62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5081" name="Object 25"/>
          <p:cNvGraphicFramePr>
            <a:graphicFrameLocks noChangeAspect="1"/>
          </p:cNvGraphicFramePr>
          <p:nvPr>
            <p:extLst>
              <p:ext uri="{D42A27DB-BD31-4B8C-83A1-F6EECF244321}">
                <p14:modId xmlns:p14="http://schemas.microsoft.com/office/powerpoint/2010/main" val="1115272889"/>
              </p:ext>
            </p:extLst>
          </p:nvPr>
        </p:nvGraphicFramePr>
        <p:xfrm>
          <a:off x="2743200" y="1905000"/>
          <a:ext cx="939800" cy="444500"/>
        </p:xfrm>
        <a:graphic>
          <a:graphicData uri="http://schemas.openxmlformats.org/presentationml/2006/ole">
            <mc:AlternateContent xmlns:mc="http://schemas.openxmlformats.org/markup-compatibility/2006">
              <mc:Choice xmlns:v="urn:schemas-microsoft-com:vml" Requires="v">
                <p:oleObj spid="_x0000_s68174" name="Equation" r:id="rId19" imgW="939800" imgH="444500" progId="Equation.DSMT4">
                  <p:embed/>
                </p:oleObj>
              </mc:Choice>
              <mc:Fallback>
                <p:oleObj name="Equation" r:id="rId19" imgW="939800" imgH="444500" progId="Equation.DSMT4">
                  <p:embed/>
                  <p:pic>
                    <p:nvPicPr>
                      <p:cNvPr id="0" name="Picture 18"/>
                      <p:cNvPicPr>
                        <a:picLocks noChangeAspect="1" noChangeArrowheads="1"/>
                      </p:cNvPicPr>
                      <p:nvPr/>
                    </p:nvPicPr>
                    <p:blipFill>
                      <a:blip r:embed="rId20"/>
                      <a:srcRect/>
                      <a:stretch>
                        <a:fillRect/>
                      </a:stretch>
                    </p:blipFill>
                    <p:spPr bwMode="auto">
                      <a:xfrm>
                        <a:off x="2743200" y="1905000"/>
                        <a:ext cx="939800" cy="44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5082" name="Object 26"/>
          <p:cNvGraphicFramePr>
            <a:graphicFrameLocks noChangeAspect="1"/>
          </p:cNvGraphicFramePr>
          <p:nvPr>
            <p:extLst>
              <p:ext uri="{D42A27DB-BD31-4B8C-83A1-F6EECF244321}">
                <p14:modId xmlns:p14="http://schemas.microsoft.com/office/powerpoint/2010/main" val="4154766346"/>
              </p:ext>
            </p:extLst>
          </p:nvPr>
        </p:nvGraphicFramePr>
        <p:xfrm>
          <a:off x="4876800" y="1676400"/>
          <a:ext cx="939800" cy="444500"/>
        </p:xfrm>
        <a:graphic>
          <a:graphicData uri="http://schemas.openxmlformats.org/presentationml/2006/ole">
            <mc:AlternateContent xmlns:mc="http://schemas.openxmlformats.org/markup-compatibility/2006">
              <mc:Choice xmlns:v="urn:schemas-microsoft-com:vml" Requires="v">
                <p:oleObj spid="_x0000_s68175" name="Equation" r:id="rId21" imgW="939800" imgH="444500" progId="Equation.DSMT4">
                  <p:embed/>
                </p:oleObj>
              </mc:Choice>
              <mc:Fallback>
                <p:oleObj name="Equation" r:id="rId21" imgW="939800" imgH="444500" progId="Equation.DSMT4">
                  <p:embed/>
                  <p:pic>
                    <p:nvPicPr>
                      <p:cNvPr id="0" name="Picture 19"/>
                      <p:cNvPicPr>
                        <a:picLocks noChangeAspect="1" noChangeArrowheads="1"/>
                      </p:cNvPicPr>
                      <p:nvPr/>
                    </p:nvPicPr>
                    <p:blipFill>
                      <a:blip r:embed="rId22"/>
                      <a:srcRect/>
                      <a:stretch>
                        <a:fillRect/>
                      </a:stretch>
                    </p:blipFill>
                    <p:spPr bwMode="auto">
                      <a:xfrm>
                        <a:off x="4876800" y="1676400"/>
                        <a:ext cx="939800" cy="44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74" name="Straight Arrow Connector 73"/>
          <p:cNvCxnSpPr/>
          <p:nvPr/>
        </p:nvCxnSpPr>
        <p:spPr>
          <a:xfrm rot="5400000" flipH="1" flipV="1">
            <a:off x="1422400" y="4445000"/>
            <a:ext cx="838200" cy="635000"/>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rot="5400000" flipH="1" flipV="1">
            <a:off x="1620342" y="1657996"/>
            <a:ext cx="5750917" cy="4419600"/>
          </a:xfrm>
          <a:prstGeom prst="line">
            <a:avLst/>
          </a:prstGeom>
          <a:ln w="12700" cap="flat" cmpd="sng" algn="ctr">
            <a:solidFill>
              <a:schemeClr val="tx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rot="5400000" flipH="1" flipV="1">
            <a:off x="2387600" y="4445000"/>
            <a:ext cx="838200" cy="635000"/>
          </a:xfrm>
          <a:prstGeom prst="straightConnector1">
            <a:avLst/>
          </a:prstGeom>
          <a:ln w="28575"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rot="5400000" flipH="1" flipV="1">
            <a:off x="3378200" y="4445000"/>
            <a:ext cx="838200" cy="635000"/>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aphicFrame>
        <p:nvGraphicFramePr>
          <p:cNvPr id="94" name="Object 24"/>
          <p:cNvGraphicFramePr>
            <a:graphicFrameLocks noChangeAspect="1"/>
          </p:cNvGraphicFramePr>
          <p:nvPr>
            <p:extLst>
              <p:ext uri="{D42A27DB-BD31-4B8C-83A1-F6EECF244321}">
                <p14:modId xmlns:p14="http://schemas.microsoft.com/office/powerpoint/2010/main" val="229850077"/>
              </p:ext>
            </p:extLst>
          </p:nvPr>
        </p:nvGraphicFramePr>
        <p:xfrm>
          <a:off x="3759200" y="5410200"/>
          <a:ext cx="1270000" cy="622300"/>
        </p:xfrm>
        <a:graphic>
          <a:graphicData uri="http://schemas.openxmlformats.org/presentationml/2006/ole">
            <mc:AlternateContent xmlns:mc="http://schemas.openxmlformats.org/markup-compatibility/2006">
              <mc:Choice xmlns:v="urn:schemas-microsoft-com:vml" Requires="v">
                <p:oleObj spid="_x0000_s68176" name="Equation" r:id="rId23" imgW="1270000" imgH="622300" progId="Equation.DSMT4">
                  <p:embed/>
                </p:oleObj>
              </mc:Choice>
              <mc:Fallback>
                <p:oleObj name="Equation" r:id="rId23" imgW="1270000" imgH="622300" progId="Equation.DSMT4">
                  <p:embed/>
                  <p:pic>
                    <p:nvPicPr>
                      <p:cNvPr id="0" name="Picture 20"/>
                      <p:cNvPicPr>
                        <a:picLocks noChangeAspect="1" noChangeArrowheads="1"/>
                      </p:cNvPicPr>
                      <p:nvPr/>
                    </p:nvPicPr>
                    <p:blipFill>
                      <a:blip r:embed="rId24"/>
                      <a:srcRect/>
                      <a:stretch>
                        <a:fillRect/>
                      </a:stretch>
                    </p:blipFill>
                    <p:spPr bwMode="auto">
                      <a:xfrm>
                        <a:off x="3759200" y="5410200"/>
                        <a:ext cx="1270000" cy="62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8" name="Freeform 97"/>
          <p:cNvSpPr/>
          <p:nvPr/>
        </p:nvSpPr>
        <p:spPr>
          <a:xfrm>
            <a:off x="1003300" y="4902200"/>
            <a:ext cx="431800" cy="266700"/>
          </a:xfrm>
          <a:custGeom>
            <a:avLst/>
            <a:gdLst>
              <a:gd name="connsiteX0" fmla="*/ 0 w 431800"/>
              <a:gd name="connsiteY0" fmla="*/ 0 h 266700"/>
              <a:gd name="connsiteX1" fmla="*/ 139700 w 431800"/>
              <a:gd name="connsiteY1" fmla="*/ 215900 h 266700"/>
              <a:gd name="connsiteX2" fmla="*/ 431800 w 431800"/>
              <a:gd name="connsiteY2" fmla="*/ 266700 h 266700"/>
            </a:gdLst>
            <a:ahLst/>
            <a:cxnLst>
              <a:cxn ang="0">
                <a:pos x="connsiteX0" y="connsiteY0"/>
              </a:cxn>
              <a:cxn ang="0">
                <a:pos x="connsiteX1" y="connsiteY1"/>
              </a:cxn>
              <a:cxn ang="0">
                <a:pos x="connsiteX2" y="connsiteY2"/>
              </a:cxn>
            </a:cxnLst>
            <a:rect l="l" t="t" r="r" b="b"/>
            <a:pathLst>
              <a:path w="431800" h="266700">
                <a:moveTo>
                  <a:pt x="0" y="0"/>
                </a:moveTo>
                <a:cubicBezTo>
                  <a:pt x="33866" y="85725"/>
                  <a:pt x="67733" y="171450"/>
                  <a:pt x="139700" y="215900"/>
                </a:cubicBezTo>
                <a:cubicBezTo>
                  <a:pt x="211667" y="260350"/>
                  <a:pt x="431800" y="266700"/>
                  <a:pt x="431800" y="266700"/>
                </a:cubicBezTo>
              </a:path>
            </a:pathLst>
          </a:cu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5" name="Freeform 104"/>
          <p:cNvSpPr/>
          <p:nvPr/>
        </p:nvSpPr>
        <p:spPr>
          <a:xfrm>
            <a:off x="3568700" y="5151967"/>
            <a:ext cx="533400" cy="296333"/>
          </a:xfrm>
          <a:custGeom>
            <a:avLst/>
            <a:gdLst>
              <a:gd name="connsiteX0" fmla="*/ 0 w 533400"/>
              <a:gd name="connsiteY0" fmla="*/ 42333 h 296333"/>
              <a:gd name="connsiteX1" fmla="*/ 304800 w 533400"/>
              <a:gd name="connsiteY1" fmla="*/ 42333 h 296333"/>
              <a:gd name="connsiteX2" fmla="*/ 533400 w 533400"/>
              <a:gd name="connsiteY2" fmla="*/ 296333 h 296333"/>
              <a:gd name="connsiteX3" fmla="*/ 533400 w 533400"/>
              <a:gd name="connsiteY3" fmla="*/ 296333 h 296333"/>
            </a:gdLst>
            <a:ahLst/>
            <a:cxnLst>
              <a:cxn ang="0">
                <a:pos x="connsiteX0" y="connsiteY0"/>
              </a:cxn>
              <a:cxn ang="0">
                <a:pos x="connsiteX1" y="connsiteY1"/>
              </a:cxn>
              <a:cxn ang="0">
                <a:pos x="connsiteX2" y="connsiteY2"/>
              </a:cxn>
              <a:cxn ang="0">
                <a:pos x="connsiteX3" y="connsiteY3"/>
              </a:cxn>
            </a:cxnLst>
            <a:rect l="l" t="t" r="r" b="b"/>
            <a:pathLst>
              <a:path w="533400" h="296333">
                <a:moveTo>
                  <a:pt x="0" y="42333"/>
                </a:moveTo>
                <a:cubicBezTo>
                  <a:pt x="107950" y="21166"/>
                  <a:pt x="215900" y="0"/>
                  <a:pt x="304800" y="42333"/>
                </a:cubicBezTo>
                <a:cubicBezTo>
                  <a:pt x="393700" y="84666"/>
                  <a:pt x="533400" y="296333"/>
                  <a:pt x="533400" y="296333"/>
                </a:cubicBezTo>
                <a:lnTo>
                  <a:pt x="533400" y="296333"/>
                </a:lnTo>
              </a:path>
            </a:pathLst>
          </a:cu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3" name="Straight Connector 132"/>
          <p:cNvCxnSpPr/>
          <p:nvPr/>
        </p:nvCxnSpPr>
        <p:spPr>
          <a:xfrm>
            <a:off x="1498600" y="5150379"/>
            <a:ext cx="1981200" cy="1588"/>
          </a:xfrm>
          <a:prstGeom prst="line">
            <a:avLst/>
          </a:prstGeom>
          <a:ln w="57150"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1420" y="95566"/>
            <a:ext cx="7114905" cy="1569660"/>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Putting everything together: The space-time diagram below tracks the world-lines of the ends of the detonator-nub, assumed “stationary” in this frame, and the world-lines of the front-end and bottom of the activator-well, assumed “moving.”  On it, the nub at </a:t>
            </a:r>
            <a:r>
              <a:rPr lang="en-US" sz="1600" dirty="0">
                <a:solidFill>
                  <a:srgbClr val="FF0000"/>
                </a:solidFill>
                <a:latin typeface="Times New Roman" panose="02020603050405020304" pitchFamily="18" charset="0"/>
                <a:cs typeface="Times New Roman" panose="02020603050405020304" pitchFamily="18" charset="0"/>
              </a:rPr>
              <a:t>event 2</a:t>
            </a:r>
            <a:r>
              <a:rPr lang="en-US" sz="1600" dirty="0">
                <a:latin typeface="Times New Roman" panose="02020603050405020304" pitchFamily="18" charset="0"/>
                <a:cs typeface="Times New Roman" panose="02020603050405020304" pitchFamily="18" charset="0"/>
              </a:rPr>
              <a:t> clearly fits into the well (that is, the activator’s front-end strikes the bomb’s front-end just as the nub strikes the bottom of the activation-well with the bomb going</a:t>
            </a:r>
          </a:p>
        </p:txBody>
      </p:sp>
      <p:cxnSp>
        <p:nvCxnSpPr>
          <p:cNvPr id="95" name="Straight Connector 94"/>
          <p:cNvCxnSpPr/>
          <p:nvPr/>
        </p:nvCxnSpPr>
        <p:spPr>
          <a:xfrm rot="5400000">
            <a:off x="311887" y="3894080"/>
            <a:ext cx="4710227" cy="1588"/>
          </a:xfrm>
          <a:prstGeom prst="line">
            <a:avLst/>
          </a:prstGeom>
          <a:ln w="28575"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228600" y="6250782"/>
            <a:ext cx="7545388"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V="1">
            <a:off x="2667000" y="2488406"/>
            <a:ext cx="4878388" cy="3759994"/>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rot="5400000" flipH="1" flipV="1">
            <a:off x="1836742" y="2165350"/>
            <a:ext cx="4978398" cy="3848103"/>
          </a:xfrm>
          <a:prstGeom prst="line">
            <a:avLst/>
          </a:prstGeom>
          <a:ln w="28575"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rot="5400000">
            <a:off x="4588272" y="6262291"/>
            <a:ext cx="123034" cy="1589"/>
          </a:xfrm>
          <a:prstGeom prst="line">
            <a:avLst/>
          </a:prstGeom>
          <a:effectLst/>
        </p:spPr>
        <p:style>
          <a:lnRef idx="2">
            <a:schemeClr val="accent1"/>
          </a:lnRef>
          <a:fillRef idx="0">
            <a:schemeClr val="accent1"/>
          </a:fillRef>
          <a:effectRef idx="1">
            <a:schemeClr val="accent1"/>
          </a:effectRef>
          <a:fontRef idx="minor">
            <a:schemeClr val="tx1"/>
          </a:fontRef>
        </p:style>
      </p:cxnSp>
      <p:graphicFrame>
        <p:nvGraphicFramePr>
          <p:cNvPr id="117" name="Object 2"/>
          <p:cNvGraphicFramePr>
            <a:graphicFrameLocks noChangeAspect="1"/>
          </p:cNvGraphicFramePr>
          <p:nvPr>
            <p:extLst>
              <p:ext uri="{D42A27DB-BD31-4B8C-83A1-F6EECF244321}">
                <p14:modId xmlns:p14="http://schemas.microsoft.com/office/powerpoint/2010/main" val="4052710600"/>
              </p:ext>
            </p:extLst>
          </p:nvPr>
        </p:nvGraphicFramePr>
        <p:xfrm>
          <a:off x="4587084" y="6413500"/>
          <a:ext cx="127000" cy="165100"/>
        </p:xfrm>
        <a:graphic>
          <a:graphicData uri="http://schemas.openxmlformats.org/presentationml/2006/ole">
            <mc:AlternateContent xmlns:mc="http://schemas.openxmlformats.org/markup-compatibility/2006">
              <mc:Choice xmlns:v="urn:schemas-microsoft-com:vml" Requires="v">
                <p:oleObj spid="_x0000_s183437" name="Equation" r:id="rId3" imgW="127000" imgH="165100" progId="Equation.DSMT4">
                  <p:embed/>
                </p:oleObj>
              </mc:Choice>
              <mc:Fallback>
                <p:oleObj name="Equation" r:id="rId3" imgW="127000" imgH="165100" progId="Equation.DSMT4">
                  <p:embed/>
                  <p:pic>
                    <p:nvPicPr>
                      <p:cNvPr id="0" name="Picture 10"/>
                      <p:cNvPicPr>
                        <a:picLocks noChangeAspect="1" noChangeArrowheads="1"/>
                      </p:cNvPicPr>
                      <p:nvPr/>
                    </p:nvPicPr>
                    <p:blipFill>
                      <a:blip r:embed="rId4"/>
                      <a:srcRect/>
                      <a:stretch>
                        <a:fillRect/>
                      </a:stretch>
                    </p:blipFill>
                    <p:spPr bwMode="auto">
                      <a:xfrm>
                        <a:off x="4587084" y="6413500"/>
                        <a:ext cx="1270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63" name="Straight Connector 62"/>
          <p:cNvCxnSpPr/>
          <p:nvPr/>
        </p:nvCxnSpPr>
        <p:spPr>
          <a:xfrm rot="5400000">
            <a:off x="622694" y="6243244"/>
            <a:ext cx="123034" cy="158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69" name="Object 2"/>
          <p:cNvGraphicFramePr>
            <a:graphicFrameLocks noChangeAspect="1"/>
          </p:cNvGraphicFramePr>
          <p:nvPr>
            <p:extLst>
              <p:ext uri="{D42A27DB-BD31-4B8C-83A1-F6EECF244321}">
                <p14:modId xmlns:p14="http://schemas.microsoft.com/office/powerpoint/2010/main" val="2923854121"/>
              </p:ext>
            </p:extLst>
          </p:nvPr>
        </p:nvGraphicFramePr>
        <p:xfrm>
          <a:off x="533400" y="6388100"/>
          <a:ext cx="215900" cy="165100"/>
        </p:xfrm>
        <a:graphic>
          <a:graphicData uri="http://schemas.openxmlformats.org/presentationml/2006/ole">
            <mc:AlternateContent xmlns:mc="http://schemas.openxmlformats.org/markup-compatibility/2006">
              <mc:Choice xmlns:v="urn:schemas-microsoft-com:vml" Requires="v">
                <p:oleObj spid="_x0000_s183438" name="Equation" r:id="rId5" imgW="215900" imgH="165100" progId="Equation.DSMT4">
                  <p:embed/>
                </p:oleObj>
              </mc:Choice>
              <mc:Fallback>
                <p:oleObj name="Equation" r:id="rId5" imgW="215900" imgH="165100" progId="Equation.DSMT4">
                  <p:embed/>
                  <p:pic>
                    <p:nvPicPr>
                      <p:cNvPr id="0" name="Picture 11"/>
                      <p:cNvPicPr>
                        <a:picLocks noChangeAspect="1" noChangeArrowheads="1"/>
                      </p:cNvPicPr>
                      <p:nvPr/>
                    </p:nvPicPr>
                    <p:blipFill>
                      <a:blip r:embed="rId6"/>
                      <a:srcRect/>
                      <a:stretch>
                        <a:fillRect/>
                      </a:stretch>
                    </p:blipFill>
                    <p:spPr bwMode="auto">
                      <a:xfrm>
                        <a:off x="533400" y="6388100"/>
                        <a:ext cx="2159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80" name="Straight Connector 79"/>
          <p:cNvCxnSpPr/>
          <p:nvPr/>
        </p:nvCxnSpPr>
        <p:spPr>
          <a:xfrm rot="5400000" flipH="1" flipV="1">
            <a:off x="-76199" y="2438399"/>
            <a:ext cx="4648201" cy="3581402"/>
          </a:xfrm>
          <a:prstGeom prst="line">
            <a:avLst/>
          </a:prstGeom>
          <a:ln w="28575"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rot="5400000" flipH="1" flipV="1">
            <a:off x="2298290" y="3831817"/>
            <a:ext cx="4701408" cy="1588"/>
          </a:xfrm>
          <a:prstGeom prst="line">
            <a:avLst/>
          </a:prstGeom>
          <a:ln w="28575"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8686800" y="6477000"/>
            <a:ext cx="426168" cy="276999"/>
          </a:xfrm>
          <a:prstGeom prst="rect">
            <a:avLst/>
          </a:prstGeom>
          <a:noFill/>
        </p:spPr>
        <p:txBody>
          <a:bodyPr wrap="none" rtlCol="0">
            <a:spAutoFit/>
          </a:bodyPr>
          <a:lstStyle/>
          <a:p>
            <a:r>
              <a:rPr lang="en-US" sz="1200" dirty="0"/>
              <a:t>22.)</a:t>
            </a:r>
          </a:p>
        </p:txBody>
      </p:sp>
      <p:cxnSp>
        <p:nvCxnSpPr>
          <p:cNvPr id="133" name="Straight Connector 132"/>
          <p:cNvCxnSpPr/>
          <p:nvPr/>
        </p:nvCxnSpPr>
        <p:spPr>
          <a:xfrm>
            <a:off x="2667000" y="6248400"/>
            <a:ext cx="1981200" cy="1588"/>
          </a:xfrm>
          <a:prstGeom prst="line">
            <a:avLst/>
          </a:prstGeom>
          <a:ln w="28575"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6" name="TextBox 135"/>
          <p:cNvSpPr txBox="1"/>
          <p:nvPr/>
        </p:nvSpPr>
        <p:spPr>
          <a:xfrm rot="18451091">
            <a:off x="3352603" y="4207593"/>
            <a:ext cx="1327331" cy="461665"/>
          </a:xfrm>
          <a:prstGeom prst="rect">
            <a:avLst/>
          </a:prstGeom>
          <a:noFill/>
          <a:effectLst/>
        </p:spPr>
        <p:txBody>
          <a:bodyPr wrap="none" rtlCol="0">
            <a:spAutoFit/>
          </a:bodyPr>
          <a:lstStyle/>
          <a:p>
            <a:r>
              <a:rPr lang="en-US" sz="1200" dirty="0"/>
              <a:t>world-line of front</a:t>
            </a:r>
          </a:p>
          <a:p>
            <a:r>
              <a:rPr lang="en-US" sz="1200" dirty="0"/>
              <a:t>of activation-well</a:t>
            </a:r>
          </a:p>
        </p:txBody>
      </p:sp>
      <p:graphicFrame>
        <p:nvGraphicFramePr>
          <p:cNvPr id="138" name="Object 2"/>
          <p:cNvGraphicFramePr>
            <a:graphicFrameLocks noChangeAspect="1"/>
          </p:cNvGraphicFramePr>
          <p:nvPr>
            <p:extLst>
              <p:ext uri="{D42A27DB-BD31-4B8C-83A1-F6EECF244321}">
                <p14:modId xmlns:p14="http://schemas.microsoft.com/office/powerpoint/2010/main" val="544809070"/>
              </p:ext>
            </p:extLst>
          </p:nvPr>
        </p:nvGraphicFramePr>
        <p:xfrm>
          <a:off x="1462088" y="5816601"/>
          <a:ext cx="939800" cy="165100"/>
        </p:xfrm>
        <a:graphic>
          <a:graphicData uri="http://schemas.openxmlformats.org/presentationml/2006/ole">
            <mc:AlternateContent xmlns:mc="http://schemas.openxmlformats.org/markup-compatibility/2006">
              <mc:Choice xmlns:v="urn:schemas-microsoft-com:vml" Requires="v">
                <p:oleObj spid="_x0000_s183439" name="Equation" r:id="rId7" imgW="939800" imgH="165100" progId="Equation.DSMT4">
                  <p:embed/>
                </p:oleObj>
              </mc:Choice>
              <mc:Fallback>
                <p:oleObj name="Equation" r:id="rId7" imgW="939800" imgH="165100" progId="Equation.DSMT4">
                  <p:embed/>
                  <p:pic>
                    <p:nvPicPr>
                      <p:cNvPr id="0" name="Picture 24"/>
                      <p:cNvPicPr>
                        <a:picLocks noChangeAspect="1" noChangeArrowheads="1"/>
                      </p:cNvPicPr>
                      <p:nvPr/>
                    </p:nvPicPr>
                    <p:blipFill>
                      <a:blip r:embed="rId8"/>
                      <a:srcRect/>
                      <a:stretch>
                        <a:fillRect/>
                      </a:stretch>
                    </p:blipFill>
                    <p:spPr bwMode="auto">
                      <a:xfrm>
                        <a:off x="1462088" y="5816601"/>
                        <a:ext cx="9398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39" name="Object 2"/>
          <p:cNvGraphicFramePr>
            <a:graphicFrameLocks noChangeAspect="1"/>
          </p:cNvGraphicFramePr>
          <p:nvPr>
            <p:extLst>
              <p:ext uri="{D42A27DB-BD31-4B8C-83A1-F6EECF244321}">
                <p14:modId xmlns:p14="http://schemas.microsoft.com/office/powerpoint/2010/main" val="3213354610"/>
              </p:ext>
            </p:extLst>
          </p:nvPr>
        </p:nvGraphicFramePr>
        <p:xfrm>
          <a:off x="146050" y="2659063"/>
          <a:ext cx="1968500" cy="469900"/>
        </p:xfrm>
        <a:graphic>
          <a:graphicData uri="http://schemas.openxmlformats.org/presentationml/2006/ole">
            <mc:AlternateContent xmlns:mc="http://schemas.openxmlformats.org/markup-compatibility/2006">
              <mc:Choice xmlns:v="urn:schemas-microsoft-com:vml" Requires="v">
                <p:oleObj spid="_x0000_s183440" name="Equation" r:id="rId9" imgW="1968500" imgH="469900" progId="Equation.DSMT4">
                  <p:embed/>
                </p:oleObj>
              </mc:Choice>
              <mc:Fallback>
                <p:oleObj name="Equation" r:id="rId9" imgW="1968500" imgH="469900" progId="Equation.DSMT4">
                  <p:embed/>
                  <p:pic>
                    <p:nvPicPr>
                      <p:cNvPr id="0" name="Picture 25"/>
                      <p:cNvPicPr>
                        <a:picLocks noChangeAspect="1" noChangeArrowheads="1"/>
                      </p:cNvPicPr>
                      <p:nvPr/>
                    </p:nvPicPr>
                    <p:blipFill>
                      <a:blip r:embed="rId10"/>
                      <a:srcRect/>
                      <a:stretch>
                        <a:fillRect/>
                      </a:stretch>
                    </p:blipFill>
                    <p:spPr bwMode="auto">
                      <a:xfrm>
                        <a:off x="146050" y="2659063"/>
                        <a:ext cx="1968500" cy="46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141" name="Curved Connector 140"/>
          <p:cNvCxnSpPr/>
          <p:nvPr/>
        </p:nvCxnSpPr>
        <p:spPr>
          <a:xfrm>
            <a:off x="1524000" y="3075993"/>
            <a:ext cx="593725" cy="533425"/>
          </a:xfrm>
          <a:prstGeom prst="curvedConnector3">
            <a:avLst>
              <a:gd name="adj1" fmla="val 50000"/>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44" name="Object 2"/>
          <p:cNvGraphicFramePr>
            <a:graphicFrameLocks noChangeAspect="1"/>
          </p:cNvGraphicFramePr>
          <p:nvPr>
            <p:extLst>
              <p:ext uri="{D42A27DB-BD31-4B8C-83A1-F6EECF244321}">
                <p14:modId xmlns:p14="http://schemas.microsoft.com/office/powerpoint/2010/main" val="1669727655"/>
              </p:ext>
            </p:extLst>
          </p:nvPr>
        </p:nvGraphicFramePr>
        <p:xfrm>
          <a:off x="7710488" y="6350000"/>
          <a:ext cx="127000" cy="127000"/>
        </p:xfrm>
        <a:graphic>
          <a:graphicData uri="http://schemas.openxmlformats.org/presentationml/2006/ole">
            <mc:AlternateContent xmlns:mc="http://schemas.openxmlformats.org/markup-compatibility/2006">
              <mc:Choice xmlns:v="urn:schemas-microsoft-com:vml" Requires="v">
                <p:oleObj spid="_x0000_s183441" name="Equation" r:id="rId11" imgW="127000" imgH="127000" progId="Equation.DSMT4">
                  <p:embed/>
                </p:oleObj>
              </mc:Choice>
              <mc:Fallback>
                <p:oleObj name="Equation" r:id="rId11" imgW="127000" imgH="127000" progId="Equation.DSMT4">
                  <p:embed/>
                  <p:pic>
                    <p:nvPicPr>
                      <p:cNvPr id="0" name="Picture 28"/>
                      <p:cNvPicPr>
                        <a:picLocks noChangeAspect="1" noChangeArrowheads="1"/>
                      </p:cNvPicPr>
                      <p:nvPr/>
                    </p:nvPicPr>
                    <p:blipFill>
                      <a:blip r:embed="rId12"/>
                      <a:srcRect/>
                      <a:stretch>
                        <a:fillRect/>
                      </a:stretch>
                    </p:blipFill>
                    <p:spPr bwMode="auto">
                      <a:xfrm>
                        <a:off x="7710488" y="6350000"/>
                        <a:ext cx="127000" cy="12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46" name="Object 2"/>
          <p:cNvGraphicFramePr>
            <a:graphicFrameLocks noChangeAspect="1"/>
          </p:cNvGraphicFramePr>
          <p:nvPr>
            <p:extLst>
              <p:ext uri="{D42A27DB-BD31-4B8C-83A1-F6EECF244321}">
                <p14:modId xmlns:p14="http://schemas.microsoft.com/office/powerpoint/2010/main" val="122120317"/>
              </p:ext>
            </p:extLst>
          </p:nvPr>
        </p:nvGraphicFramePr>
        <p:xfrm>
          <a:off x="7426325" y="2620963"/>
          <a:ext cx="165100" cy="152400"/>
        </p:xfrm>
        <a:graphic>
          <a:graphicData uri="http://schemas.openxmlformats.org/presentationml/2006/ole">
            <mc:AlternateContent xmlns:mc="http://schemas.openxmlformats.org/markup-compatibility/2006">
              <mc:Choice xmlns:v="urn:schemas-microsoft-com:vml" Requires="v">
                <p:oleObj spid="_x0000_s183442" name="Equation" r:id="rId13" imgW="165100" imgH="152400" progId="Equation.DSMT4">
                  <p:embed/>
                </p:oleObj>
              </mc:Choice>
              <mc:Fallback>
                <p:oleObj name="Equation" r:id="rId13" imgW="165100" imgH="152400" progId="Equation.DSMT4">
                  <p:embed/>
                  <p:pic>
                    <p:nvPicPr>
                      <p:cNvPr id="0" name="Picture 30"/>
                      <p:cNvPicPr>
                        <a:picLocks noChangeAspect="1" noChangeArrowheads="1"/>
                      </p:cNvPicPr>
                      <p:nvPr/>
                    </p:nvPicPr>
                    <p:blipFill>
                      <a:blip r:embed="rId14"/>
                      <a:srcRect/>
                      <a:stretch>
                        <a:fillRect/>
                      </a:stretch>
                    </p:blipFill>
                    <p:spPr bwMode="auto">
                      <a:xfrm>
                        <a:off x="7426325" y="2620963"/>
                        <a:ext cx="1651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47" name="Object 2"/>
          <p:cNvGraphicFramePr>
            <a:graphicFrameLocks noChangeAspect="1"/>
          </p:cNvGraphicFramePr>
          <p:nvPr>
            <p:extLst>
              <p:ext uri="{D42A27DB-BD31-4B8C-83A1-F6EECF244321}">
                <p14:modId xmlns:p14="http://schemas.microsoft.com/office/powerpoint/2010/main" val="1388401268"/>
              </p:ext>
            </p:extLst>
          </p:nvPr>
        </p:nvGraphicFramePr>
        <p:xfrm>
          <a:off x="2401888" y="1531938"/>
          <a:ext cx="165100" cy="139700"/>
        </p:xfrm>
        <a:graphic>
          <a:graphicData uri="http://schemas.openxmlformats.org/presentationml/2006/ole">
            <mc:AlternateContent xmlns:mc="http://schemas.openxmlformats.org/markup-compatibility/2006">
              <mc:Choice xmlns:v="urn:schemas-microsoft-com:vml" Requires="v">
                <p:oleObj spid="_x0000_s183443" name="Equation" r:id="rId15" imgW="165100" imgH="139700" progId="Equation.DSMT4">
                  <p:embed/>
                </p:oleObj>
              </mc:Choice>
              <mc:Fallback>
                <p:oleObj name="Equation" r:id="rId15" imgW="165100" imgH="139700" progId="Equation.DSMT4">
                  <p:embed/>
                  <p:pic>
                    <p:nvPicPr>
                      <p:cNvPr id="0" name="Picture 31"/>
                      <p:cNvPicPr>
                        <a:picLocks noChangeAspect="1" noChangeArrowheads="1"/>
                      </p:cNvPicPr>
                      <p:nvPr/>
                    </p:nvPicPr>
                    <p:blipFill>
                      <a:blip r:embed="rId16"/>
                      <a:srcRect/>
                      <a:stretch>
                        <a:fillRect/>
                      </a:stretch>
                    </p:blipFill>
                    <p:spPr bwMode="auto">
                      <a:xfrm>
                        <a:off x="2401888" y="1531938"/>
                        <a:ext cx="165100" cy="13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49" name="Object 2"/>
          <p:cNvGraphicFramePr>
            <a:graphicFrameLocks noChangeAspect="1"/>
          </p:cNvGraphicFramePr>
          <p:nvPr>
            <p:extLst>
              <p:ext uri="{D42A27DB-BD31-4B8C-83A1-F6EECF244321}">
                <p14:modId xmlns:p14="http://schemas.microsoft.com/office/powerpoint/2010/main" val="465537256"/>
              </p:ext>
            </p:extLst>
          </p:nvPr>
        </p:nvGraphicFramePr>
        <p:xfrm>
          <a:off x="6046793" y="1437272"/>
          <a:ext cx="203200" cy="152400"/>
        </p:xfrm>
        <a:graphic>
          <a:graphicData uri="http://schemas.openxmlformats.org/presentationml/2006/ole">
            <mc:AlternateContent xmlns:mc="http://schemas.openxmlformats.org/markup-compatibility/2006">
              <mc:Choice xmlns:v="urn:schemas-microsoft-com:vml" Requires="v">
                <p:oleObj spid="_x0000_s183444" name="Equation" r:id="rId17" imgW="203200" imgH="152400" progId="Equation.DSMT4">
                  <p:embed/>
                </p:oleObj>
              </mc:Choice>
              <mc:Fallback>
                <p:oleObj name="Equation" r:id="rId17" imgW="203200" imgH="152400" progId="Equation.DSMT4">
                  <p:embed/>
                  <p:pic>
                    <p:nvPicPr>
                      <p:cNvPr id="0" name="Picture 32"/>
                      <p:cNvPicPr>
                        <a:picLocks noChangeAspect="1" noChangeArrowheads="1"/>
                      </p:cNvPicPr>
                      <p:nvPr/>
                    </p:nvPicPr>
                    <p:blipFill>
                      <a:blip r:embed="rId18"/>
                      <a:srcRect/>
                      <a:stretch>
                        <a:fillRect/>
                      </a:stretch>
                    </p:blipFill>
                    <p:spPr bwMode="auto">
                      <a:xfrm>
                        <a:off x="6046793" y="1437272"/>
                        <a:ext cx="2032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8" name="Object 2"/>
          <p:cNvGraphicFramePr>
            <a:graphicFrameLocks noChangeAspect="1"/>
          </p:cNvGraphicFramePr>
          <p:nvPr/>
        </p:nvGraphicFramePr>
        <p:xfrm>
          <a:off x="2209800" y="6093069"/>
          <a:ext cx="457995" cy="140922"/>
        </p:xfrm>
        <a:graphic>
          <a:graphicData uri="http://schemas.openxmlformats.org/presentationml/2006/ole">
            <mc:AlternateContent xmlns:mc="http://schemas.openxmlformats.org/markup-compatibility/2006">
              <mc:Choice xmlns:v="urn:schemas-microsoft-com:vml" Requires="v">
                <p:oleObj spid="_x0000_s183445" name="Equation" r:id="rId19" imgW="495300" imgH="152400" progId="Equation.DSMT4">
                  <p:embed/>
                </p:oleObj>
              </mc:Choice>
              <mc:Fallback>
                <p:oleObj name="Equation" r:id="rId19" imgW="495300" imgH="152400" progId="Equation.DSMT4">
                  <p:embed/>
                  <p:pic>
                    <p:nvPicPr>
                      <p:cNvPr id="0" name="Picture 3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09800" y="6093069"/>
                        <a:ext cx="457995" cy="140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9" name="Object 2"/>
          <p:cNvGraphicFramePr>
            <a:graphicFrameLocks noChangeAspect="1"/>
          </p:cNvGraphicFramePr>
          <p:nvPr>
            <p:extLst>
              <p:ext uri="{D42A27DB-BD31-4B8C-83A1-F6EECF244321}">
                <p14:modId xmlns:p14="http://schemas.microsoft.com/office/powerpoint/2010/main" val="219377194"/>
              </p:ext>
            </p:extLst>
          </p:nvPr>
        </p:nvGraphicFramePr>
        <p:xfrm>
          <a:off x="4723605" y="3592878"/>
          <a:ext cx="457995" cy="140922"/>
        </p:xfrm>
        <a:graphic>
          <a:graphicData uri="http://schemas.openxmlformats.org/presentationml/2006/ole">
            <mc:AlternateContent xmlns:mc="http://schemas.openxmlformats.org/markup-compatibility/2006">
              <mc:Choice xmlns:v="urn:schemas-microsoft-com:vml" Requires="v">
                <p:oleObj spid="_x0000_s183446" name="Equation" r:id="rId21" imgW="495300" imgH="152400" progId="Equation.DSMT4">
                  <p:embed/>
                </p:oleObj>
              </mc:Choice>
              <mc:Fallback>
                <p:oleObj name="Equation" r:id="rId21" imgW="495300" imgH="152400" progId="Equation.DSMT4">
                  <p:embed/>
                  <p:pic>
                    <p:nvPicPr>
                      <p:cNvPr id="0" name="Picture 36"/>
                      <p:cNvPicPr>
                        <a:picLocks noChangeAspect="1" noChangeArrowheads="1"/>
                      </p:cNvPicPr>
                      <p:nvPr/>
                    </p:nvPicPr>
                    <p:blipFill>
                      <a:blip r:embed="rId22"/>
                      <a:srcRect/>
                      <a:stretch>
                        <a:fillRect/>
                      </a:stretch>
                    </p:blipFill>
                    <p:spPr bwMode="auto">
                      <a:xfrm>
                        <a:off x="4723605" y="3592878"/>
                        <a:ext cx="457995" cy="140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91" name="Object 2"/>
          <p:cNvGraphicFramePr>
            <a:graphicFrameLocks noChangeAspect="1"/>
          </p:cNvGraphicFramePr>
          <p:nvPr>
            <p:extLst>
              <p:ext uri="{D42A27DB-BD31-4B8C-83A1-F6EECF244321}">
                <p14:modId xmlns:p14="http://schemas.microsoft.com/office/powerpoint/2010/main" val="3550454826"/>
              </p:ext>
            </p:extLst>
          </p:nvPr>
        </p:nvGraphicFramePr>
        <p:xfrm>
          <a:off x="2133600" y="3516313"/>
          <a:ext cx="469900" cy="141287"/>
        </p:xfrm>
        <a:graphic>
          <a:graphicData uri="http://schemas.openxmlformats.org/presentationml/2006/ole">
            <mc:AlternateContent xmlns:mc="http://schemas.openxmlformats.org/markup-compatibility/2006">
              <mc:Choice xmlns:v="urn:schemas-microsoft-com:vml" Requires="v">
                <p:oleObj spid="_x0000_s183447" name="Equation" r:id="rId23" imgW="508000" imgH="152400" progId="Equation.DSMT4">
                  <p:embed/>
                </p:oleObj>
              </mc:Choice>
              <mc:Fallback>
                <p:oleObj name="Equation" r:id="rId23" imgW="508000" imgH="152400" progId="Equation.DSMT4">
                  <p:embed/>
                  <p:pic>
                    <p:nvPicPr>
                      <p:cNvPr id="0" name="Picture 37"/>
                      <p:cNvPicPr>
                        <a:picLocks noChangeAspect="1" noChangeArrowheads="1"/>
                      </p:cNvPicPr>
                      <p:nvPr/>
                    </p:nvPicPr>
                    <p:blipFill>
                      <a:blip r:embed="rId24"/>
                      <a:srcRect/>
                      <a:stretch>
                        <a:fillRect/>
                      </a:stretch>
                    </p:blipFill>
                    <p:spPr bwMode="auto">
                      <a:xfrm>
                        <a:off x="2133600" y="3516313"/>
                        <a:ext cx="469900" cy="141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66" name="Straight Connector 65"/>
          <p:cNvCxnSpPr/>
          <p:nvPr/>
        </p:nvCxnSpPr>
        <p:spPr>
          <a:xfrm>
            <a:off x="683416" y="6252370"/>
            <a:ext cx="1981200" cy="1588"/>
          </a:xfrm>
          <a:prstGeom prst="line">
            <a:avLst/>
          </a:prstGeom>
          <a:ln w="28575" cap="flat" cmpd="sng" algn="ctr">
            <a:solidFill>
              <a:srgbClr val="66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71" name="Object 2"/>
          <p:cNvGraphicFramePr>
            <a:graphicFrameLocks noChangeAspect="1"/>
          </p:cNvGraphicFramePr>
          <p:nvPr>
            <p:extLst>
              <p:ext uri="{D42A27DB-BD31-4B8C-83A1-F6EECF244321}">
                <p14:modId xmlns:p14="http://schemas.microsoft.com/office/powerpoint/2010/main" val="3280900742"/>
              </p:ext>
            </p:extLst>
          </p:nvPr>
        </p:nvGraphicFramePr>
        <p:xfrm>
          <a:off x="1752600" y="1803303"/>
          <a:ext cx="927100" cy="469900"/>
        </p:xfrm>
        <a:graphic>
          <a:graphicData uri="http://schemas.openxmlformats.org/presentationml/2006/ole">
            <mc:AlternateContent xmlns:mc="http://schemas.openxmlformats.org/markup-compatibility/2006">
              <mc:Choice xmlns:v="urn:schemas-microsoft-com:vml" Requires="v">
                <p:oleObj spid="_x0000_s183448" name="Equation" r:id="rId25" imgW="927100" imgH="469900" progId="Equation.DSMT4">
                  <p:embed/>
                </p:oleObj>
              </mc:Choice>
              <mc:Fallback>
                <p:oleObj name="Equation" r:id="rId25" imgW="927100" imgH="469900" progId="Equation.DSMT4">
                  <p:embed/>
                  <p:pic>
                    <p:nvPicPr>
                      <p:cNvPr id="0" name="Picture 41"/>
                      <p:cNvPicPr>
                        <a:picLocks noChangeAspect="1" noChangeArrowheads="1"/>
                      </p:cNvPicPr>
                      <p:nvPr/>
                    </p:nvPicPr>
                    <p:blipFill>
                      <a:blip r:embed="rId26"/>
                      <a:srcRect/>
                      <a:stretch>
                        <a:fillRect/>
                      </a:stretch>
                    </p:blipFill>
                    <p:spPr bwMode="auto">
                      <a:xfrm>
                        <a:off x="1752600" y="1803303"/>
                        <a:ext cx="927100" cy="46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2" name="Object 2"/>
          <p:cNvGraphicFramePr>
            <a:graphicFrameLocks noChangeAspect="1"/>
          </p:cNvGraphicFramePr>
          <p:nvPr/>
        </p:nvGraphicFramePr>
        <p:xfrm>
          <a:off x="4673600" y="1472718"/>
          <a:ext cx="1041400" cy="469900"/>
        </p:xfrm>
        <a:graphic>
          <a:graphicData uri="http://schemas.openxmlformats.org/presentationml/2006/ole">
            <mc:AlternateContent xmlns:mc="http://schemas.openxmlformats.org/markup-compatibility/2006">
              <mc:Choice xmlns:v="urn:schemas-microsoft-com:vml" Requires="v">
                <p:oleObj spid="_x0000_s183449" name="Equation" r:id="rId27" imgW="1041400" imgH="469900" progId="Equation.DSMT4">
                  <p:embed/>
                </p:oleObj>
              </mc:Choice>
              <mc:Fallback>
                <p:oleObj name="Equation" r:id="rId27" imgW="1041400" imgH="469900" progId="Equation.DSMT4">
                  <p:embed/>
                  <p:pic>
                    <p:nvPicPr>
                      <p:cNvPr id="0" name="Picture 4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673600" y="1472718"/>
                        <a:ext cx="1041400" cy="46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34" name="Rectangle 133"/>
          <p:cNvSpPr/>
          <p:nvPr/>
        </p:nvSpPr>
        <p:spPr>
          <a:xfrm>
            <a:off x="2667794" y="5816600"/>
            <a:ext cx="1980405" cy="190499"/>
          </a:xfrm>
          <a:prstGeom prst="rect">
            <a:avLst/>
          </a:prstGeom>
          <a:solidFill>
            <a:srgbClr val="0000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Freeform 139"/>
          <p:cNvSpPr/>
          <p:nvPr/>
        </p:nvSpPr>
        <p:spPr>
          <a:xfrm>
            <a:off x="911225" y="5562600"/>
            <a:ext cx="2082800" cy="669396"/>
          </a:xfrm>
          <a:custGeom>
            <a:avLst/>
            <a:gdLst>
              <a:gd name="connsiteX0" fmla="*/ 2074333 w 2074333"/>
              <a:gd name="connsiteY0" fmla="*/ 25400 h 448733"/>
              <a:gd name="connsiteX1" fmla="*/ 2074333 w 2074333"/>
              <a:gd name="connsiteY1" fmla="*/ 143933 h 448733"/>
              <a:gd name="connsiteX2" fmla="*/ 127000 w 2074333"/>
              <a:gd name="connsiteY2" fmla="*/ 118533 h 448733"/>
              <a:gd name="connsiteX3" fmla="*/ 118533 w 2074333"/>
              <a:gd name="connsiteY3" fmla="*/ 313266 h 448733"/>
              <a:gd name="connsiteX4" fmla="*/ 2057400 w 2074333"/>
              <a:gd name="connsiteY4" fmla="*/ 330200 h 448733"/>
              <a:gd name="connsiteX5" fmla="*/ 2048933 w 2074333"/>
              <a:gd name="connsiteY5" fmla="*/ 448733 h 448733"/>
              <a:gd name="connsiteX6" fmla="*/ 0 w 2074333"/>
              <a:gd name="connsiteY6" fmla="*/ 423333 h 448733"/>
              <a:gd name="connsiteX7" fmla="*/ 16933 w 2074333"/>
              <a:gd name="connsiteY7" fmla="*/ 0 h 448733"/>
              <a:gd name="connsiteX8" fmla="*/ 2074333 w 2074333"/>
              <a:gd name="connsiteY8" fmla="*/ 25400 h 448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4333" h="448733">
                <a:moveTo>
                  <a:pt x="2074333" y="25400"/>
                </a:moveTo>
                <a:lnTo>
                  <a:pt x="2074333" y="143933"/>
                </a:lnTo>
                <a:lnTo>
                  <a:pt x="127000" y="118533"/>
                </a:lnTo>
                <a:lnTo>
                  <a:pt x="118533" y="313266"/>
                </a:lnTo>
                <a:lnTo>
                  <a:pt x="2057400" y="330200"/>
                </a:lnTo>
                <a:lnTo>
                  <a:pt x="2048933" y="448733"/>
                </a:lnTo>
                <a:lnTo>
                  <a:pt x="0" y="423333"/>
                </a:lnTo>
                <a:lnTo>
                  <a:pt x="16933" y="0"/>
                </a:lnTo>
                <a:lnTo>
                  <a:pt x="2074333" y="25400"/>
                </a:lnTo>
                <a:close/>
              </a:path>
            </a:pathLst>
          </a:cu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8" name="Straight Arrow Connector 147"/>
          <p:cNvCxnSpPr/>
          <p:nvPr/>
        </p:nvCxnSpPr>
        <p:spPr>
          <a:xfrm rot="5400000" flipH="1" flipV="1">
            <a:off x="911956" y="5260244"/>
            <a:ext cx="690688" cy="533400"/>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35" name="TextBox 134"/>
          <p:cNvSpPr txBox="1"/>
          <p:nvPr/>
        </p:nvSpPr>
        <p:spPr>
          <a:xfrm rot="18451091">
            <a:off x="1182206" y="4361546"/>
            <a:ext cx="1515559" cy="461665"/>
          </a:xfrm>
          <a:prstGeom prst="rect">
            <a:avLst/>
          </a:prstGeom>
          <a:noFill/>
          <a:effectLst/>
        </p:spPr>
        <p:txBody>
          <a:bodyPr wrap="none" rtlCol="0">
            <a:spAutoFit/>
          </a:bodyPr>
          <a:lstStyle/>
          <a:p>
            <a:r>
              <a:rPr lang="en-US" sz="1200" dirty="0"/>
              <a:t>world-line  of bottom </a:t>
            </a:r>
          </a:p>
          <a:p>
            <a:r>
              <a:rPr lang="en-US" sz="1200" dirty="0"/>
              <a:t>of activation-well</a:t>
            </a:r>
          </a:p>
        </p:txBody>
      </p:sp>
      <p:cxnSp>
        <p:nvCxnSpPr>
          <p:cNvPr id="152" name="Straight Arrow Connector 151"/>
          <p:cNvCxnSpPr/>
          <p:nvPr/>
        </p:nvCxnSpPr>
        <p:spPr>
          <a:xfrm rot="5400000" flipH="1" flipV="1">
            <a:off x="2893156" y="5260244"/>
            <a:ext cx="690688" cy="533400"/>
          </a:xfrm>
          <a:prstGeom prst="straightConnector1">
            <a:avLst/>
          </a:prstGeom>
          <a:ln w="381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a:stCxn id="134" idx="1"/>
          </p:cNvCxnSpPr>
          <p:nvPr/>
        </p:nvCxnSpPr>
        <p:spPr>
          <a:xfrm rot="10800000">
            <a:off x="2667794" y="5105400"/>
            <a:ext cx="1588" cy="806450"/>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56" name="Straight Arrow Connector 155"/>
          <p:cNvCxnSpPr/>
          <p:nvPr/>
        </p:nvCxnSpPr>
        <p:spPr>
          <a:xfrm rot="10800000" flipH="1">
            <a:off x="4647405" y="5105400"/>
            <a:ext cx="795" cy="793750"/>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aphicFrame>
        <p:nvGraphicFramePr>
          <p:cNvPr id="81" name="Object 2"/>
          <p:cNvGraphicFramePr>
            <a:graphicFrameLocks noChangeAspect="1"/>
          </p:cNvGraphicFramePr>
          <p:nvPr>
            <p:extLst>
              <p:ext uri="{D42A27DB-BD31-4B8C-83A1-F6EECF244321}">
                <p14:modId xmlns:p14="http://schemas.microsoft.com/office/powerpoint/2010/main" val="1269444141"/>
              </p:ext>
            </p:extLst>
          </p:nvPr>
        </p:nvGraphicFramePr>
        <p:xfrm>
          <a:off x="3505200" y="5791200"/>
          <a:ext cx="279400" cy="165100"/>
        </p:xfrm>
        <a:graphic>
          <a:graphicData uri="http://schemas.openxmlformats.org/presentationml/2006/ole">
            <mc:AlternateContent xmlns:mc="http://schemas.openxmlformats.org/markup-compatibility/2006">
              <mc:Choice xmlns:v="urn:schemas-microsoft-com:vml" Requires="v">
                <p:oleObj spid="_x0000_s183450" name="Equation" r:id="rId29" imgW="279400" imgH="165100" progId="Equation.DSMT4">
                  <p:embed/>
                </p:oleObj>
              </mc:Choice>
              <mc:Fallback>
                <p:oleObj name="Equation" r:id="rId29" imgW="279400" imgH="165100" progId="Equation.DSMT4">
                  <p:embed/>
                  <p:pic>
                    <p:nvPicPr>
                      <p:cNvPr id="0" name="Picture 12"/>
                      <p:cNvPicPr>
                        <a:picLocks noChangeAspect="1" noChangeArrowheads="1"/>
                      </p:cNvPicPr>
                      <p:nvPr/>
                    </p:nvPicPr>
                    <p:blipFill>
                      <a:blip r:embed="rId30"/>
                      <a:srcRect/>
                      <a:stretch>
                        <a:fillRect/>
                      </a:stretch>
                    </p:blipFill>
                    <p:spPr bwMode="auto">
                      <a:xfrm>
                        <a:off x="3505200" y="5791200"/>
                        <a:ext cx="2794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0" name="TextBox 69"/>
          <p:cNvSpPr txBox="1"/>
          <p:nvPr/>
        </p:nvSpPr>
        <p:spPr>
          <a:xfrm>
            <a:off x="304801" y="1566446"/>
            <a:ext cx="1562094" cy="338554"/>
          </a:xfrm>
          <a:prstGeom prst="rect">
            <a:avLst/>
          </a:prstGeom>
          <a:noFill/>
          <a:effectLst/>
        </p:spPr>
        <p:txBody>
          <a:bodyPr wrap="square" rtlCol="0">
            <a:spAutoFit/>
          </a:bodyPr>
          <a:lstStyle/>
          <a:p>
            <a:r>
              <a:rPr lang="en-US" sz="1600" dirty="0">
                <a:latin typeface="Times New Roman" panose="02020603050405020304" pitchFamily="18" charset="0"/>
                <a:cs typeface="Times New Roman" panose="02020603050405020304" pitchFamily="18" charset="0"/>
              </a:rPr>
              <a:t>BOOM!).</a:t>
            </a:r>
          </a:p>
        </p:txBody>
      </p:sp>
      <p:sp>
        <p:nvSpPr>
          <p:cNvPr id="73" name="Rectangle 72">
            <a:extLst>
              <a:ext uri="{FF2B5EF4-FFF2-40B4-BE49-F238E27FC236}">
                <a16:creationId xmlns:a16="http://schemas.microsoft.com/office/drawing/2014/main" id="{8BD1D422-4C17-AB43-9AB6-51907F9C6D56}"/>
              </a:ext>
            </a:extLst>
          </p:cNvPr>
          <p:cNvSpPr/>
          <p:nvPr/>
        </p:nvSpPr>
        <p:spPr>
          <a:xfrm>
            <a:off x="8249689" y="656550"/>
            <a:ext cx="302208" cy="100736"/>
          </a:xfrm>
          <a:prstGeom prst="rect">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CE2BAF4-52AF-A74B-872D-C56F4F49C43D}"/>
              </a:ext>
            </a:extLst>
          </p:cNvPr>
          <p:cNvSpPr/>
          <p:nvPr/>
        </p:nvSpPr>
        <p:spPr>
          <a:xfrm>
            <a:off x="8268856" y="1901017"/>
            <a:ext cx="302208" cy="100736"/>
          </a:xfrm>
          <a:prstGeom prst="rect">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F96224F9-8D89-F343-BE09-273A931E35B1}"/>
              </a:ext>
            </a:extLst>
          </p:cNvPr>
          <p:cNvSpPr/>
          <p:nvPr/>
        </p:nvSpPr>
        <p:spPr>
          <a:xfrm>
            <a:off x="8219922" y="3129037"/>
            <a:ext cx="214679" cy="100736"/>
          </a:xfrm>
          <a:prstGeom prst="rect">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77" name="Object 2">
            <a:extLst>
              <a:ext uri="{FF2B5EF4-FFF2-40B4-BE49-F238E27FC236}">
                <a16:creationId xmlns:a16="http://schemas.microsoft.com/office/drawing/2014/main" id="{E66733F3-20DB-2E4B-A9F4-7E71702605A0}"/>
              </a:ext>
            </a:extLst>
          </p:cNvPr>
          <p:cNvGraphicFramePr>
            <a:graphicFrameLocks noChangeAspect="1"/>
          </p:cNvGraphicFramePr>
          <p:nvPr>
            <p:extLst>
              <p:ext uri="{D42A27DB-BD31-4B8C-83A1-F6EECF244321}">
                <p14:modId xmlns:p14="http://schemas.microsoft.com/office/powerpoint/2010/main" val="4162304239"/>
              </p:ext>
            </p:extLst>
          </p:nvPr>
        </p:nvGraphicFramePr>
        <p:xfrm>
          <a:off x="8130700" y="1049215"/>
          <a:ext cx="277767" cy="87716"/>
        </p:xfrm>
        <a:graphic>
          <a:graphicData uri="http://schemas.openxmlformats.org/presentationml/2006/ole">
            <mc:AlternateContent xmlns:mc="http://schemas.openxmlformats.org/markup-compatibility/2006">
              <mc:Choice xmlns:v="urn:schemas-microsoft-com:vml" Requires="v">
                <p:oleObj spid="_x0000_s183451" name="Equation" r:id="rId31" imgW="482600" imgH="152400" progId="Equation.DSMT4">
                  <p:embed/>
                </p:oleObj>
              </mc:Choice>
              <mc:Fallback>
                <p:oleObj name="Equation" r:id="rId31" imgW="482600" imgH="152400" progId="Equation.DSMT4">
                  <p:embed/>
                  <p:pic>
                    <p:nvPicPr>
                      <p:cNvPr id="79" name="Object 2"/>
                      <p:cNvPicPr>
                        <a:picLocks noChangeAspect="1" noChangeArrowheads="1"/>
                      </p:cNvPicPr>
                      <p:nvPr/>
                    </p:nvPicPr>
                    <p:blipFill>
                      <a:blip r:embed="rId32"/>
                      <a:srcRect/>
                      <a:stretch>
                        <a:fillRect/>
                      </a:stretch>
                    </p:blipFill>
                    <p:spPr bwMode="auto">
                      <a:xfrm>
                        <a:off x="8130700" y="1049215"/>
                        <a:ext cx="277767" cy="87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8" name="Freeform 77">
            <a:extLst>
              <a:ext uri="{FF2B5EF4-FFF2-40B4-BE49-F238E27FC236}">
                <a16:creationId xmlns:a16="http://schemas.microsoft.com/office/drawing/2014/main" id="{CF641FE8-3D2E-B345-939B-5675E8108148}"/>
              </a:ext>
            </a:extLst>
          </p:cNvPr>
          <p:cNvSpPr/>
          <p:nvPr/>
        </p:nvSpPr>
        <p:spPr>
          <a:xfrm>
            <a:off x="7871229" y="421500"/>
            <a:ext cx="377760" cy="570838"/>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9" name="Straight Connector 78">
            <a:extLst>
              <a:ext uri="{FF2B5EF4-FFF2-40B4-BE49-F238E27FC236}">
                <a16:creationId xmlns:a16="http://schemas.microsoft.com/office/drawing/2014/main" id="{E13AD828-36D6-DC46-B353-BCDE3E31380B}"/>
              </a:ext>
            </a:extLst>
          </p:cNvPr>
          <p:cNvCxnSpPr/>
          <p:nvPr/>
        </p:nvCxnSpPr>
        <p:spPr>
          <a:xfrm>
            <a:off x="8248289" y="421500"/>
            <a:ext cx="700" cy="182006"/>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B1D25A7C-D9DD-A04B-B856-089D15E8679C}"/>
              </a:ext>
            </a:extLst>
          </p:cNvPr>
          <p:cNvCxnSpPr/>
          <p:nvPr/>
        </p:nvCxnSpPr>
        <p:spPr>
          <a:xfrm rot="16200000" flipH="1">
            <a:off x="8148603" y="894172"/>
            <a:ext cx="201472" cy="700"/>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8" name="Rectangle 97">
            <a:extLst>
              <a:ext uri="{FF2B5EF4-FFF2-40B4-BE49-F238E27FC236}">
                <a16:creationId xmlns:a16="http://schemas.microsoft.com/office/drawing/2014/main" id="{8B611750-5E66-6544-A423-590773EEFBA0}"/>
              </a:ext>
            </a:extLst>
          </p:cNvPr>
          <p:cNvSpPr/>
          <p:nvPr/>
        </p:nvSpPr>
        <p:spPr>
          <a:xfrm>
            <a:off x="8458200" y="287185"/>
            <a:ext cx="402944" cy="805888"/>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9" name="Straight Connector 98">
            <a:extLst>
              <a:ext uri="{FF2B5EF4-FFF2-40B4-BE49-F238E27FC236}">
                <a16:creationId xmlns:a16="http://schemas.microsoft.com/office/drawing/2014/main" id="{639ECBAB-EFDF-334D-8A6C-FC73B472C909}"/>
              </a:ext>
            </a:extLst>
          </p:cNvPr>
          <p:cNvCxnSpPr/>
          <p:nvPr/>
        </p:nvCxnSpPr>
        <p:spPr>
          <a:xfrm rot="5400000">
            <a:off x="8199671" y="706568"/>
            <a:ext cx="100736" cy="700"/>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105" name="Object 2">
            <a:extLst>
              <a:ext uri="{FF2B5EF4-FFF2-40B4-BE49-F238E27FC236}">
                <a16:creationId xmlns:a16="http://schemas.microsoft.com/office/drawing/2014/main" id="{DBA0E591-156D-3D41-81F2-C2C725F22F80}"/>
              </a:ext>
            </a:extLst>
          </p:cNvPr>
          <p:cNvGraphicFramePr>
            <a:graphicFrameLocks noChangeAspect="1"/>
          </p:cNvGraphicFramePr>
          <p:nvPr>
            <p:extLst>
              <p:ext uri="{D42A27DB-BD31-4B8C-83A1-F6EECF244321}">
                <p14:modId xmlns:p14="http://schemas.microsoft.com/office/powerpoint/2010/main" val="215142297"/>
              </p:ext>
            </p:extLst>
          </p:nvPr>
        </p:nvGraphicFramePr>
        <p:xfrm>
          <a:off x="7784406" y="1136931"/>
          <a:ext cx="891777" cy="190051"/>
        </p:xfrm>
        <a:graphic>
          <a:graphicData uri="http://schemas.openxmlformats.org/presentationml/2006/ole">
            <mc:AlternateContent xmlns:mc="http://schemas.openxmlformats.org/markup-compatibility/2006">
              <mc:Choice xmlns:v="urn:schemas-microsoft-com:vml" Requires="v">
                <p:oleObj spid="_x0000_s183452" name="Equation" r:id="rId33" imgW="1549400" imgH="330200" progId="Equation.DSMT4">
                  <p:embed/>
                </p:oleObj>
              </mc:Choice>
              <mc:Fallback>
                <p:oleObj name="Equation" r:id="rId33" imgW="1549400" imgH="330200" progId="Equation.DSMT4">
                  <p:embed/>
                  <p:pic>
                    <p:nvPicPr>
                      <p:cNvPr id="131" name="Object 2"/>
                      <p:cNvPicPr>
                        <a:picLocks noChangeAspect="1" noChangeArrowheads="1"/>
                      </p:cNvPicPr>
                      <p:nvPr/>
                    </p:nvPicPr>
                    <p:blipFill>
                      <a:blip r:embed="rId34"/>
                      <a:srcRect/>
                      <a:stretch>
                        <a:fillRect/>
                      </a:stretch>
                    </p:blipFill>
                    <p:spPr bwMode="auto">
                      <a:xfrm>
                        <a:off x="7784406" y="1136931"/>
                        <a:ext cx="891777" cy="1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06" name="Object 2">
            <a:extLst>
              <a:ext uri="{FF2B5EF4-FFF2-40B4-BE49-F238E27FC236}">
                <a16:creationId xmlns:a16="http://schemas.microsoft.com/office/drawing/2014/main" id="{783CB604-D03E-F743-87F9-4A704347F72E}"/>
              </a:ext>
            </a:extLst>
          </p:cNvPr>
          <p:cNvGraphicFramePr>
            <a:graphicFrameLocks noChangeAspect="1"/>
          </p:cNvGraphicFramePr>
          <p:nvPr>
            <p:extLst>
              <p:ext uri="{D42A27DB-BD31-4B8C-83A1-F6EECF244321}">
                <p14:modId xmlns:p14="http://schemas.microsoft.com/office/powerpoint/2010/main" val="2954465899"/>
              </p:ext>
            </p:extLst>
          </p:nvPr>
        </p:nvGraphicFramePr>
        <p:xfrm>
          <a:off x="7999604" y="2359994"/>
          <a:ext cx="292386" cy="87716"/>
        </p:xfrm>
        <a:graphic>
          <a:graphicData uri="http://schemas.openxmlformats.org/presentationml/2006/ole">
            <mc:AlternateContent xmlns:mc="http://schemas.openxmlformats.org/markup-compatibility/2006">
              <mc:Choice xmlns:v="urn:schemas-microsoft-com:vml" Requires="v">
                <p:oleObj spid="_x0000_s183453" name="Equation" r:id="rId35" imgW="508000" imgH="152400" progId="Equation.DSMT4">
                  <p:embed/>
                </p:oleObj>
              </mc:Choice>
              <mc:Fallback>
                <p:oleObj name="Equation" r:id="rId35" imgW="508000" imgH="152400" progId="Equation.DSMT4">
                  <p:embed/>
                  <p:pic>
                    <p:nvPicPr>
                      <p:cNvPr id="132" name="Object 2"/>
                      <p:cNvPicPr>
                        <a:picLocks noChangeAspect="1" noChangeArrowheads="1"/>
                      </p:cNvPicPr>
                      <p:nvPr/>
                    </p:nvPicPr>
                    <p:blipFill>
                      <a:blip r:embed="rId36"/>
                      <a:srcRect/>
                      <a:stretch>
                        <a:fillRect/>
                      </a:stretch>
                    </p:blipFill>
                    <p:spPr bwMode="auto">
                      <a:xfrm>
                        <a:off x="7999604" y="2359994"/>
                        <a:ext cx="292386" cy="87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18" name="Object 2">
            <a:extLst>
              <a:ext uri="{FF2B5EF4-FFF2-40B4-BE49-F238E27FC236}">
                <a16:creationId xmlns:a16="http://schemas.microsoft.com/office/drawing/2014/main" id="{644749D9-4C33-FC48-A622-2CC48C0B1A04}"/>
              </a:ext>
            </a:extLst>
          </p:cNvPr>
          <p:cNvGraphicFramePr>
            <a:graphicFrameLocks noChangeAspect="1"/>
          </p:cNvGraphicFramePr>
          <p:nvPr>
            <p:extLst>
              <p:ext uri="{D42A27DB-BD31-4B8C-83A1-F6EECF244321}">
                <p14:modId xmlns:p14="http://schemas.microsoft.com/office/powerpoint/2010/main" val="716779322"/>
              </p:ext>
            </p:extLst>
          </p:nvPr>
        </p:nvGraphicFramePr>
        <p:xfrm>
          <a:off x="7848600" y="2476949"/>
          <a:ext cx="825990" cy="190051"/>
        </p:xfrm>
        <a:graphic>
          <a:graphicData uri="http://schemas.openxmlformats.org/presentationml/2006/ole">
            <mc:AlternateContent xmlns:mc="http://schemas.openxmlformats.org/markup-compatibility/2006">
              <mc:Choice xmlns:v="urn:schemas-microsoft-com:vml" Requires="v">
                <p:oleObj spid="_x0000_s183454" name="Equation" r:id="rId37" imgW="1435100" imgH="330200" progId="Equation.DSMT4">
                  <p:embed/>
                </p:oleObj>
              </mc:Choice>
              <mc:Fallback>
                <p:oleObj name="Equation" r:id="rId37" imgW="1435100" imgH="330200" progId="Equation.DSMT4">
                  <p:embed/>
                  <p:pic>
                    <p:nvPicPr>
                      <p:cNvPr id="133" name="Object 2"/>
                      <p:cNvPicPr>
                        <a:picLocks noChangeAspect="1" noChangeArrowheads="1"/>
                      </p:cNvPicPr>
                      <p:nvPr/>
                    </p:nvPicPr>
                    <p:blipFill>
                      <a:blip r:embed="rId38"/>
                      <a:srcRect/>
                      <a:stretch>
                        <a:fillRect/>
                      </a:stretch>
                    </p:blipFill>
                    <p:spPr bwMode="auto">
                      <a:xfrm>
                        <a:off x="7848600" y="2476949"/>
                        <a:ext cx="825990" cy="1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31" name="Object 2">
            <a:extLst>
              <a:ext uri="{FF2B5EF4-FFF2-40B4-BE49-F238E27FC236}">
                <a16:creationId xmlns:a16="http://schemas.microsoft.com/office/drawing/2014/main" id="{0D1A990B-F42E-9449-9036-AAE39F7DAFA0}"/>
              </a:ext>
            </a:extLst>
          </p:cNvPr>
          <p:cNvGraphicFramePr>
            <a:graphicFrameLocks noChangeAspect="1"/>
          </p:cNvGraphicFramePr>
          <p:nvPr>
            <p:extLst>
              <p:ext uri="{D42A27DB-BD31-4B8C-83A1-F6EECF244321}">
                <p14:modId xmlns:p14="http://schemas.microsoft.com/office/powerpoint/2010/main" val="1696888795"/>
              </p:ext>
            </p:extLst>
          </p:nvPr>
        </p:nvGraphicFramePr>
        <p:xfrm>
          <a:off x="8010787" y="3521702"/>
          <a:ext cx="285076" cy="87716"/>
        </p:xfrm>
        <a:graphic>
          <a:graphicData uri="http://schemas.openxmlformats.org/presentationml/2006/ole">
            <mc:AlternateContent xmlns:mc="http://schemas.openxmlformats.org/markup-compatibility/2006">
              <mc:Choice xmlns:v="urn:schemas-microsoft-com:vml" Requires="v">
                <p:oleObj spid="_x0000_s183455" name="Equation" r:id="rId39" imgW="495300" imgH="152400" progId="Equation.DSMT4">
                  <p:embed/>
                </p:oleObj>
              </mc:Choice>
              <mc:Fallback>
                <p:oleObj name="Equation" r:id="rId39" imgW="495300" imgH="152400" progId="Equation.DSMT4">
                  <p:embed/>
                  <p:pic>
                    <p:nvPicPr>
                      <p:cNvPr id="134" name="Object 2"/>
                      <p:cNvPicPr>
                        <a:picLocks noChangeAspect="1" noChangeArrowheads="1"/>
                      </p:cNvPicPr>
                      <p:nvPr/>
                    </p:nvPicPr>
                    <p:blipFill>
                      <a:blip r:embed="rId40"/>
                      <a:srcRect/>
                      <a:stretch>
                        <a:fillRect/>
                      </a:stretch>
                    </p:blipFill>
                    <p:spPr bwMode="auto">
                      <a:xfrm>
                        <a:off x="8010787" y="3521702"/>
                        <a:ext cx="285076" cy="87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32" name="Freeform 131">
            <a:extLst>
              <a:ext uri="{FF2B5EF4-FFF2-40B4-BE49-F238E27FC236}">
                <a16:creationId xmlns:a16="http://schemas.microsoft.com/office/drawing/2014/main" id="{69468CC5-8510-E64F-A45A-DC481815D35A}"/>
              </a:ext>
            </a:extLst>
          </p:cNvPr>
          <p:cNvSpPr/>
          <p:nvPr/>
        </p:nvSpPr>
        <p:spPr>
          <a:xfrm>
            <a:off x="8109685" y="1665967"/>
            <a:ext cx="377760" cy="570838"/>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7" name="Straight Connector 136">
            <a:extLst>
              <a:ext uri="{FF2B5EF4-FFF2-40B4-BE49-F238E27FC236}">
                <a16:creationId xmlns:a16="http://schemas.microsoft.com/office/drawing/2014/main" id="{2B87AF16-62B1-0347-8F04-EF9FBF49E425}"/>
              </a:ext>
            </a:extLst>
          </p:cNvPr>
          <p:cNvCxnSpPr/>
          <p:nvPr/>
        </p:nvCxnSpPr>
        <p:spPr>
          <a:xfrm rot="16200000" flipH="1">
            <a:off x="8170197" y="1942763"/>
            <a:ext cx="190279" cy="700"/>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2" name="Rectangle 141">
            <a:extLst>
              <a:ext uri="{FF2B5EF4-FFF2-40B4-BE49-F238E27FC236}">
                <a16:creationId xmlns:a16="http://schemas.microsoft.com/office/drawing/2014/main" id="{A34966D3-139D-5641-AB65-F9F5D069A57A}"/>
              </a:ext>
            </a:extLst>
          </p:cNvPr>
          <p:cNvSpPr/>
          <p:nvPr/>
        </p:nvSpPr>
        <p:spPr>
          <a:xfrm>
            <a:off x="8458200" y="1524000"/>
            <a:ext cx="402944" cy="805888"/>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3" name="Straight Connector 142">
            <a:extLst>
              <a:ext uri="{FF2B5EF4-FFF2-40B4-BE49-F238E27FC236}">
                <a16:creationId xmlns:a16="http://schemas.microsoft.com/office/drawing/2014/main" id="{7593D650-90EC-494F-89DD-A90CE9A46BDF}"/>
              </a:ext>
            </a:extLst>
          </p:cNvPr>
          <p:cNvCxnSpPr/>
          <p:nvPr/>
        </p:nvCxnSpPr>
        <p:spPr>
          <a:xfrm rot="5400000">
            <a:off x="8218838" y="1951035"/>
            <a:ext cx="100736" cy="700"/>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5" name="Freeform 144">
            <a:extLst>
              <a:ext uri="{FF2B5EF4-FFF2-40B4-BE49-F238E27FC236}">
                <a16:creationId xmlns:a16="http://schemas.microsoft.com/office/drawing/2014/main" id="{4A403646-7183-CA4D-8369-3DC657CDAA28}"/>
              </a:ext>
            </a:extLst>
          </p:cNvPr>
          <p:cNvSpPr/>
          <p:nvPr/>
        </p:nvSpPr>
        <p:spPr>
          <a:xfrm>
            <a:off x="8077200" y="2893987"/>
            <a:ext cx="377760" cy="570838"/>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0" name="Straight Connector 149">
            <a:extLst>
              <a:ext uri="{FF2B5EF4-FFF2-40B4-BE49-F238E27FC236}">
                <a16:creationId xmlns:a16="http://schemas.microsoft.com/office/drawing/2014/main" id="{8EECAF40-4A91-B746-AE22-7650D8DC99CA}"/>
              </a:ext>
            </a:extLst>
          </p:cNvPr>
          <p:cNvCxnSpPr/>
          <p:nvPr/>
        </p:nvCxnSpPr>
        <p:spPr>
          <a:xfrm>
            <a:off x="8454260" y="2893987"/>
            <a:ext cx="700" cy="182006"/>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a:extLst>
              <a:ext uri="{FF2B5EF4-FFF2-40B4-BE49-F238E27FC236}">
                <a16:creationId xmlns:a16="http://schemas.microsoft.com/office/drawing/2014/main" id="{12E382DB-5A02-1F4E-A147-6C6553972A83}"/>
              </a:ext>
            </a:extLst>
          </p:cNvPr>
          <p:cNvCxnSpPr/>
          <p:nvPr/>
        </p:nvCxnSpPr>
        <p:spPr>
          <a:xfrm rot="16200000" flipH="1">
            <a:off x="8354574" y="3366658"/>
            <a:ext cx="201472" cy="700"/>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3" name="Rectangle 152">
            <a:extLst>
              <a:ext uri="{FF2B5EF4-FFF2-40B4-BE49-F238E27FC236}">
                <a16:creationId xmlns:a16="http://schemas.microsoft.com/office/drawing/2014/main" id="{902A585C-B2AA-6948-8C0F-D660A67FAF5C}"/>
              </a:ext>
            </a:extLst>
          </p:cNvPr>
          <p:cNvSpPr/>
          <p:nvPr/>
        </p:nvSpPr>
        <p:spPr>
          <a:xfrm>
            <a:off x="8434602" y="2759672"/>
            <a:ext cx="402944" cy="805888"/>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5" name="Straight Connector 154">
            <a:extLst>
              <a:ext uri="{FF2B5EF4-FFF2-40B4-BE49-F238E27FC236}">
                <a16:creationId xmlns:a16="http://schemas.microsoft.com/office/drawing/2014/main" id="{ACAAA95B-1725-744F-BB2D-2604613FA7FE}"/>
              </a:ext>
            </a:extLst>
          </p:cNvPr>
          <p:cNvCxnSpPr/>
          <p:nvPr/>
        </p:nvCxnSpPr>
        <p:spPr>
          <a:xfrm rot="5400000">
            <a:off x="8249219" y="2944354"/>
            <a:ext cx="369366" cy="700"/>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a:extLst>
              <a:ext uri="{FF2B5EF4-FFF2-40B4-BE49-F238E27FC236}">
                <a16:creationId xmlns:a16="http://schemas.microsoft.com/office/drawing/2014/main" id="{A541FF0A-04D0-F047-B414-3787B3D3FF0A}"/>
              </a:ext>
            </a:extLst>
          </p:cNvPr>
          <p:cNvCxnSpPr/>
          <p:nvPr/>
        </p:nvCxnSpPr>
        <p:spPr>
          <a:xfrm rot="5400000">
            <a:off x="8265309" y="3397317"/>
            <a:ext cx="335787" cy="700"/>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Arrow Connector 157">
            <a:extLst>
              <a:ext uri="{FF2B5EF4-FFF2-40B4-BE49-F238E27FC236}">
                <a16:creationId xmlns:a16="http://schemas.microsoft.com/office/drawing/2014/main" id="{3A01CDFB-2FB2-1240-8588-413EB65B3DA0}"/>
              </a:ext>
            </a:extLst>
          </p:cNvPr>
          <p:cNvCxnSpPr/>
          <p:nvPr/>
        </p:nvCxnSpPr>
        <p:spPr>
          <a:xfrm>
            <a:off x="7987250" y="1589670"/>
            <a:ext cx="350863" cy="91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59" name="Object 2">
            <a:extLst>
              <a:ext uri="{FF2B5EF4-FFF2-40B4-BE49-F238E27FC236}">
                <a16:creationId xmlns:a16="http://schemas.microsoft.com/office/drawing/2014/main" id="{AEB29248-B5B4-5A4E-A7A5-EDDC06F0BA9A}"/>
              </a:ext>
            </a:extLst>
          </p:cNvPr>
          <p:cNvGraphicFramePr>
            <a:graphicFrameLocks noChangeAspect="1"/>
          </p:cNvGraphicFramePr>
          <p:nvPr>
            <p:extLst>
              <p:ext uri="{D42A27DB-BD31-4B8C-83A1-F6EECF244321}">
                <p14:modId xmlns:p14="http://schemas.microsoft.com/office/powerpoint/2010/main" val="3463858793"/>
              </p:ext>
            </p:extLst>
          </p:nvPr>
        </p:nvGraphicFramePr>
        <p:xfrm>
          <a:off x="7934327" y="1473198"/>
          <a:ext cx="349250" cy="115888"/>
        </p:xfrm>
        <a:graphic>
          <a:graphicData uri="http://schemas.openxmlformats.org/presentationml/2006/ole">
            <mc:AlternateContent xmlns:mc="http://schemas.openxmlformats.org/markup-compatibility/2006">
              <mc:Choice xmlns:v="urn:schemas-microsoft-com:vml" Requires="v">
                <p:oleObj spid="_x0000_s183456" name="Equation" r:id="rId41" imgW="609600" imgH="203200" progId="Equation.DSMT4">
                  <p:embed/>
                </p:oleObj>
              </mc:Choice>
              <mc:Fallback>
                <p:oleObj name="Equation" r:id="rId41" imgW="609600" imgH="203200" progId="Equation.DSMT4">
                  <p:embed/>
                  <p:pic>
                    <p:nvPicPr>
                      <p:cNvPr id="156" name="Object 2"/>
                      <p:cNvPicPr>
                        <a:picLocks noChangeAspect="1" noChangeArrowheads="1"/>
                      </p:cNvPicPr>
                      <p:nvPr/>
                    </p:nvPicPr>
                    <p:blipFill>
                      <a:blip r:embed="rId42"/>
                      <a:srcRect/>
                      <a:stretch>
                        <a:fillRect/>
                      </a:stretch>
                    </p:blipFill>
                    <p:spPr bwMode="auto">
                      <a:xfrm>
                        <a:off x="7934327" y="1473198"/>
                        <a:ext cx="349250" cy="115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60" name="Object 2">
            <a:extLst>
              <a:ext uri="{FF2B5EF4-FFF2-40B4-BE49-F238E27FC236}">
                <a16:creationId xmlns:a16="http://schemas.microsoft.com/office/drawing/2014/main" id="{A6697B42-2D69-4146-8CC8-C0952271B0E0}"/>
              </a:ext>
            </a:extLst>
          </p:cNvPr>
          <p:cNvGraphicFramePr>
            <a:graphicFrameLocks noChangeAspect="1"/>
          </p:cNvGraphicFramePr>
          <p:nvPr>
            <p:extLst>
              <p:ext uri="{D42A27DB-BD31-4B8C-83A1-F6EECF244321}">
                <p14:modId xmlns:p14="http://schemas.microsoft.com/office/powerpoint/2010/main" val="686519405"/>
              </p:ext>
            </p:extLst>
          </p:nvPr>
        </p:nvGraphicFramePr>
        <p:xfrm>
          <a:off x="7853363" y="3636963"/>
          <a:ext cx="833437" cy="190500"/>
        </p:xfrm>
        <a:graphic>
          <a:graphicData uri="http://schemas.openxmlformats.org/presentationml/2006/ole">
            <mc:AlternateContent xmlns:mc="http://schemas.openxmlformats.org/markup-compatibility/2006">
              <mc:Choice xmlns:v="urn:schemas-microsoft-com:vml" Requires="v">
                <p:oleObj spid="_x0000_s183457" name="Equation" r:id="rId43" imgW="1447800" imgH="330200" progId="Equation.DSMT4">
                  <p:embed/>
                </p:oleObj>
              </mc:Choice>
              <mc:Fallback>
                <p:oleObj name="Equation" r:id="rId43" imgW="1447800" imgH="330200" progId="Equation.DSMT4">
                  <p:embed/>
                  <p:pic>
                    <p:nvPicPr>
                      <p:cNvPr id="157" name="Object 2"/>
                      <p:cNvPicPr>
                        <a:picLocks noChangeAspect="1" noChangeArrowheads="1"/>
                      </p:cNvPicPr>
                      <p:nvPr/>
                    </p:nvPicPr>
                    <p:blipFill>
                      <a:blip r:embed="rId44"/>
                      <a:srcRect/>
                      <a:stretch>
                        <a:fillRect/>
                      </a:stretch>
                    </p:blipFill>
                    <p:spPr bwMode="auto">
                      <a:xfrm>
                        <a:off x="7853363" y="3636963"/>
                        <a:ext cx="833437"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161" name="Straight Connector 160">
            <a:extLst>
              <a:ext uri="{FF2B5EF4-FFF2-40B4-BE49-F238E27FC236}">
                <a16:creationId xmlns:a16="http://schemas.microsoft.com/office/drawing/2014/main" id="{4358C4AA-B61E-144E-B0F2-6DE114B4B1B8}"/>
              </a:ext>
            </a:extLst>
          </p:cNvPr>
          <p:cNvCxnSpPr/>
          <p:nvPr/>
        </p:nvCxnSpPr>
        <p:spPr>
          <a:xfrm rot="5400000">
            <a:off x="6544175" y="1932715"/>
            <a:ext cx="3408229" cy="914"/>
          </a:xfrm>
          <a:prstGeom prst="line">
            <a:avLst/>
          </a:prstGeom>
          <a:ln w="6350" cap="flat" cmpd="sng" algn="ctr">
            <a:solidFill>
              <a:schemeClr val="accent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2" name="Straight Arrow Connector 161">
            <a:extLst>
              <a:ext uri="{FF2B5EF4-FFF2-40B4-BE49-F238E27FC236}">
                <a16:creationId xmlns:a16="http://schemas.microsoft.com/office/drawing/2014/main" id="{E3AE5BE6-7D73-1B49-8885-3791E7C6ECAE}"/>
              </a:ext>
            </a:extLst>
          </p:cNvPr>
          <p:cNvCxnSpPr/>
          <p:nvPr/>
        </p:nvCxnSpPr>
        <p:spPr>
          <a:xfrm>
            <a:off x="7830387" y="345713"/>
            <a:ext cx="350863" cy="91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63" name="Object 2">
            <a:extLst>
              <a:ext uri="{FF2B5EF4-FFF2-40B4-BE49-F238E27FC236}">
                <a16:creationId xmlns:a16="http://schemas.microsoft.com/office/drawing/2014/main" id="{73E44D1E-7CA7-5F47-963F-AC0874B4AD70}"/>
              </a:ext>
            </a:extLst>
          </p:cNvPr>
          <p:cNvGraphicFramePr>
            <a:graphicFrameLocks noChangeAspect="1"/>
          </p:cNvGraphicFramePr>
          <p:nvPr>
            <p:extLst>
              <p:ext uri="{D42A27DB-BD31-4B8C-83A1-F6EECF244321}">
                <p14:modId xmlns:p14="http://schemas.microsoft.com/office/powerpoint/2010/main" val="1409768757"/>
              </p:ext>
            </p:extLst>
          </p:nvPr>
        </p:nvGraphicFramePr>
        <p:xfrm>
          <a:off x="7777464" y="229241"/>
          <a:ext cx="349250" cy="115888"/>
        </p:xfrm>
        <a:graphic>
          <a:graphicData uri="http://schemas.openxmlformats.org/presentationml/2006/ole">
            <mc:AlternateContent xmlns:mc="http://schemas.openxmlformats.org/markup-compatibility/2006">
              <mc:Choice xmlns:v="urn:schemas-microsoft-com:vml" Requires="v">
                <p:oleObj spid="_x0000_s183458" name="Equation" r:id="rId45" imgW="609600" imgH="203200" progId="Equation.DSMT4">
                  <p:embed/>
                </p:oleObj>
              </mc:Choice>
              <mc:Fallback>
                <p:oleObj name="Equation" r:id="rId45" imgW="609600" imgH="203200" progId="Equation.DSMT4">
                  <p:embed/>
                  <p:pic>
                    <p:nvPicPr>
                      <p:cNvPr id="86" name="Object 2">
                        <a:extLst>
                          <a:ext uri="{FF2B5EF4-FFF2-40B4-BE49-F238E27FC236}">
                            <a16:creationId xmlns:a16="http://schemas.microsoft.com/office/drawing/2014/main" id="{A9FFF53D-1B0C-0047-9371-5BFE497F1760}"/>
                          </a:ext>
                        </a:extLst>
                      </p:cNvPr>
                      <p:cNvPicPr>
                        <a:picLocks noChangeAspect="1" noChangeArrowheads="1"/>
                      </p:cNvPicPr>
                      <p:nvPr/>
                    </p:nvPicPr>
                    <p:blipFill>
                      <a:blip r:embed="rId46"/>
                      <a:srcRect/>
                      <a:stretch>
                        <a:fillRect/>
                      </a:stretch>
                    </p:blipFill>
                    <p:spPr bwMode="auto">
                      <a:xfrm>
                        <a:off x="7777464" y="229241"/>
                        <a:ext cx="349250" cy="115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5" name="Straight Connector 104"/>
          <p:cNvCxnSpPr/>
          <p:nvPr/>
        </p:nvCxnSpPr>
        <p:spPr>
          <a:xfrm rot="5400000" flipH="1" flipV="1">
            <a:off x="2434386" y="1640056"/>
            <a:ext cx="4305398" cy="3313113"/>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rot="16200000" flipH="1">
            <a:off x="430326" y="3074876"/>
            <a:ext cx="4473352" cy="2"/>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11420" y="95566"/>
            <a:ext cx="7114905" cy="923330"/>
          </a:xfrm>
          <a:prstGeom prst="rect">
            <a:avLst/>
          </a:prstGeom>
          <a:noFill/>
          <a:effectLst/>
        </p:spPr>
        <p:txBody>
          <a:bodyPr wrap="square" rtlCol="0">
            <a:spAutoFit/>
          </a:bodyPr>
          <a:lstStyle/>
          <a:p>
            <a:r>
              <a:rPr lang="en-US" dirty="0">
                <a:latin typeface="Times New Roman" panose="02020603050405020304" pitchFamily="18" charset="0"/>
                <a:cs typeface="Times New Roman" panose="02020603050405020304" pitchFamily="18" charset="0"/>
              </a:rPr>
              <a:t>This is a more bare-bones version of the world lines and events in question.  It is more like what you would see in a textbook or on a test (that is, pictures are not superimposed on the diagram).</a:t>
            </a:r>
          </a:p>
        </p:txBody>
      </p:sp>
      <p:cxnSp>
        <p:nvCxnSpPr>
          <p:cNvPr id="95" name="Straight Connector 94"/>
          <p:cNvCxnSpPr/>
          <p:nvPr/>
        </p:nvCxnSpPr>
        <p:spPr>
          <a:xfrm rot="16200000" flipH="1">
            <a:off x="430325" y="4026810"/>
            <a:ext cx="4473352" cy="2"/>
          </a:xfrm>
          <a:prstGeom prst="line">
            <a:avLst/>
          </a:prstGeom>
          <a:ln w="28575"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228600" y="5804110"/>
            <a:ext cx="7545388" cy="1588"/>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V="1">
            <a:off x="2667000" y="2041734"/>
            <a:ext cx="4878388" cy="3759994"/>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rot="5400000" flipH="1" flipV="1">
            <a:off x="1905746" y="2322674"/>
            <a:ext cx="4305398" cy="3313113"/>
          </a:xfrm>
          <a:prstGeom prst="line">
            <a:avLst/>
          </a:prstGeom>
          <a:ln w="28575"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rot="5400000">
            <a:off x="4588272" y="5815619"/>
            <a:ext cx="123034" cy="158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rot="5400000">
            <a:off x="622694" y="5796572"/>
            <a:ext cx="123034" cy="158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69" name="Object 2"/>
          <p:cNvGraphicFramePr>
            <a:graphicFrameLocks noChangeAspect="1"/>
          </p:cNvGraphicFramePr>
          <p:nvPr>
            <p:extLst>
              <p:ext uri="{D42A27DB-BD31-4B8C-83A1-F6EECF244321}">
                <p14:modId xmlns:p14="http://schemas.microsoft.com/office/powerpoint/2010/main" val="37572789"/>
              </p:ext>
            </p:extLst>
          </p:nvPr>
        </p:nvGraphicFramePr>
        <p:xfrm>
          <a:off x="533400" y="5941428"/>
          <a:ext cx="215900" cy="165100"/>
        </p:xfrm>
        <a:graphic>
          <a:graphicData uri="http://schemas.openxmlformats.org/presentationml/2006/ole">
            <mc:AlternateContent xmlns:mc="http://schemas.openxmlformats.org/markup-compatibility/2006">
              <mc:Choice xmlns:v="urn:schemas-microsoft-com:vml" Requires="v">
                <p:oleObj spid="_x0000_s182456" name="Equation" r:id="rId3" imgW="215900" imgH="165100" progId="Equation.DSMT4">
                  <p:embed/>
                </p:oleObj>
              </mc:Choice>
              <mc:Fallback>
                <p:oleObj name="Equation" r:id="rId3" imgW="215900" imgH="165100" progId="Equation.DSMT4">
                  <p:embed/>
                  <p:pic>
                    <p:nvPicPr>
                      <p:cNvPr id="0" name="Picture 3"/>
                      <p:cNvPicPr>
                        <a:picLocks noChangeAspect="1" noChangeArrowheads="1"/>
                      </p:cNvPicPr>
                      <p:nvPr/>
                    </p:nvPicPr>
                    <p:blipFill>
                      <a:blip r:embed="rId4"/>
                      <a:srcRect/>
                      <a:stretch>
                        <a:fillRect/>
                      </a:stretch>
                    </p:blipFill>
                    <p:spPr bwMode="auto">
                      <a:xfrm>
                        <a:off x="533400" y="5941428"/>
                        <a:ext cx="2159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80" name="Straight Connector 79"/>
          <p:cNvCxnSpPr/>
          <p:nvPr/>
        </p:nvCxnSpPr>
        <p:spPr>
          <a:xfrm rot="5400000" flipH="1" flipV="1">
            <a:off x="-36900" y="2285028"/>
            <a:ext cx="4315602" cy="3327401"/>
          </a:xfrm>
          <a:prstGeom prst="line">
            <a:avLst/>
          </a:prstGeom>
          <a:ln w="28575"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rot="5400000" flipH="1" flipV="1">
            <a:off x="2414305" y="4026413"/>
            <a:ext cx="4472559" cy="1588"/>
          </a:xfrm>
          <a:prstGeom prst="line">
            <a:avLst/>
          </a:prstGeom>
          <a:ln w="28575"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8686800" y="6477000"/>
            <a:ext cx="426168" cy="276999"/>
          </a:xfrm>
          <a:prstGeom prst="rect">
            <a:avLst/>
          </a:prstGeom>
          <a:noFill/>
          <a:effectLst/>
        </p:spPr>
        <p:txBody>
          <a:bodyPr wrap="none" rtlCol="0">
            <a:spAutoFit/>
          </a:bodyPr>
          <a:lstStyle/>
          <a:p>
            <a:r>
              <a:rPr lang="en-US" sz="1200" dirty="0"/>
              <a:t>23.)</a:t>
            </a:r>
          </a:p>
        </p:txBody>
      </p:sp>
      <p:sp>
        <p:nvSpPr>
          <p:cNvPr id="136" name="TextBox 135"/>
          <p:cNvSpPr txBox="1"/>
          <p:nvPr/>
        </p:nvSpPr>
        <p:spPr>
          <a:xfrm rot="18451091">
            <a:off x="3352603" y="3760921"/>
            <a:ext cx="1327331" cy="461665"/>
          </a:xfrm>
          <a:prstGeom prst="rect">
            <a:avLst/>
          </a:prstGeom>
          <a:noFill/>
          <a:effectLst/>
        </p:spPr>
        <p:txBody>
          <a:bodyPr wrap="none" rtlCol="0">
            <a:spAutoFit/>
          </a:bodyPr>
          <a:lstStyle/>
          <a:p>
            <a:r>
              <a:rPr lang="en-US" sz="1200" dirty="0"/>
              <a:t>world-line of front</a:t>
            </a:r>
          </a:p>
          <a:p>
            <a:r>
              <a:rPr lang="en-US" sz="1200" dirty="0"/>
              <a:t>of activation-well</a:t>
            </a:r>
          </a:p>
        </p:txBody>
      </p:sp>
      <p:graphicFrame>
        <p:nvGraphicFramePr>
          <p:cNvPr id="138" name="Object 2"/>
          <p:cNvGraphicFramePr>
            <a:graphicFrameLocks noChangeAspect="1"/>
          </p:cNvGraphicFramePr>
          <p:nvPr>
            <p:extLst>
              <p:ext uri="{D42A27DB-BD31-4B8C-83A1-F6EECF244321}">
                <p14:modId xmlns:p14="http://schemas.microsoft.com/office/powerpoint/2010/main" val="4169480888"/>
              </p:ext>
            </p:extLst>
          </p:nvPr>
        </p:nvGraphicFramePr>
        <p:xfrm>
          <a:off x="1462088" y="5369929"/>
          <a:ext cx="939800" cy="165100"/>
        </p:xfrm>
        <a:graphic>
          <a:graphicData uri="http://schemas.openxmlformats.org/presentationml/2006/ole">
            <mc:AlternateContent xmlns:mc="http://schemas.openxmlformats.org/markup-compatibility/2006">
              <mc:Choice xmlns:v="urn:schemas-microsoft-com:vml" Requires="v">
                <p:oleObj spid="_x0000_s182457" name="Equation" r:id="rId5" imgW="939800" imgH="165100" progId="Equation.DSMT4">
                  <p:embed/>
                </p:oleObj>
              </mc:Choice>
              <mc:Fallback>
                <p:oleObj name="Equation" r:id="rId5" imgW="939800" imgH="165100" progId="Equation.DSMT4">
                  <p:embed/>
                  <p:pic>
                    <p:nvPicPr>
                      <p:cNvPr id="0" name="Picture 13"/>
                      <p:cNvPicPr>
                        <a:picLocks noChangeAspect="1" noChangeArrowheads="1"/>
                      </p:cNvPicPr>
                      <p:nvPr/>
                    </p:nvPicPr>
                    <p:blipFill>
                      <a:blip r:embed="rId6"/>
                      <a:srcRect/>
                      <a:stretch>
                        <a:fillRect/>
                      </a:stretch>
                    </p:blipFill>
                    <p:spPr bwMode="auto">
                      <a:xfrm>
                        <a:off x="1462088" y="5369929"/>
                        <a:ext cx="9398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39" name="Object 2"/>
          <p:cNvGraphicFramePr>
            <a:graphicFrameLocks noChangeAspect="1"/>
          </p:cNvGraphicFramePr>
          <p:nvPr>
            <p:extLst>
              <p:ext uri="{D42A27DB-BD31-4B8C-83A1-F6EECF244321}">
                <p14:modId xmlns:p14="http://schemas.microsoft.com/office/powerpoint/2010/main" val="2833936524"/>
              </p:ext>
            </p:extLst>
          </p:nvPr>
        </p:nvGraphicFramePr>
        <p:xfrm>
          <a:off x="146050" y="2193925"/>
          <a:ext cx="1968500" cy="508000"/>
        </p:xfrm>
        <a:graphic>
          <a:graphicData uri="http://schemas.openxmlformats.org/presentationml/2006/ole">
            <mc:AlternateContent xmlns:mc="http://schemas.openxmlformats.org/markup-compatibility/2006">
              <mc:Choice xmlns:v="urn:schemas-microsoft-com:vml" Requires="v">
                <p:oleObj spid="_x0000_s182458" name="Equation" r:id="rId7" imgW="1968500" imgH="508000" progId="Equation.DSMT4">
                  <p:embed/>
                </p:oleObj>
              </mc:Choice>
              <mc:Fallback>
                <p:oleObj name="Equation" r:id="rId7" imgW="1968500" imgH="508000" progId="Equation.DSMT4">
                  <p:embed/>
                  <p:pic>
                    <p:nvPicPr>
                      <p:cNvPr id="0" name="Picture 14"/>
                      <p:cNvPicPr>
                        <a:picLocks noChangeAspect="1" noChangeArrowheads="1"/>
                      </p:cNvPicPr>
                      <p:nvPr/>
                    </p:nvPicPr>
                    <p:blipFill>
                      <a:blip r:embed="rId8"/>
                      <a:srcRect/>
                      <a:stretch>
                        <a:fillRect/>
                      </a:stretch>
                    </p:blipFill>
                    <p:spPr bwMode="auto">
                      <a:xfrm>
                        <a:off x="146050" y="2193925"/>
                        <a:ext cx="1968500" cy="5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141" name="Curved Connector 140"/>
          <p:cNvCxnSpPr/>
          <p:nvPr/>
        </p:nvCxnSpPr>
        <p:spPr>
          <a:xfrm>
            <a:off x="1524000" y="2629321"/>
            <a:ext cx="593725" cy="533425"/>
          </a:xfrm>
          <a:prstGeom prst="curvedConnector3">
            <a:avLst>
              <a:gd name="adj1" fmla="val 50000"/>
            </a:avLst>
          </a:prstGeom>
          <a:ln w="127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aphicFrame>
        <p:nvGraphicFramePr>
          <p:cNvPr id="144" name="Object 2"/>
          <p:cNvGraphicFramePr>
            <a:graphicFrameLocks noChangeAspect="1"/>
          </p:cNvGraphicFramePr>
          <p:nvPr>
            <p:extLst>
              <p:ext uri="{D42A27DB-BD31-4B8C-83A1-F6EECF244321}">
                <p14:modId xmlns:p14="http://schemas.microsoft.com/office/powerpoint/2010/main" val="2869873255"/>
              </p:ext>
            </p:extLst>
          </p:nvPr>
        </p:nvGraphicFramePr>
        <p:xfrm>
          <a:off x="7710488" y="5903328"/>
          <a:ext cx="127000" cy="127000"/>
        </p:xfrm>
        <a:graphic>
          <a:graphicData uri="http://schemas.openxmlformats.org/presentationml/2006/ole">
            <mc:AlternateContent xmlns:mc="http://schemas.openxmlformats.org/markup-compatibility/2006">
              <mc:Choice xmlns:v="urn:schemas-microsoft-com:vml" Requires="v">
                <p:oleObj spid="_x0000_s182459" name="Equation" r:id="rId9" imgW="127000" imgH="127000" progId="Equation.DSMT4">
                  <p:embed/>
                </p:oleObj>
              </mc:Choice>
              <mc:Fallback>
                <p:oleObj name="Equation" r:id="rId9" imgW="127000" imgH="127000" progId="Equation.DSMT4">
                  <p:embed/>
                  <p:pic>
                    <p:nvPicPr>
                      <p:cNvPr id="0" name="Picture 15"/>
                      <p:cNvPicPr>
                        <a:picLocks noChangeAspect="1" noChangeArrowheads="1"/>
                      </p:cNvPicPr>
                      <p:nvPr/>
                    </p:nvPicPr>
                    <p:blipFill>
                      <a:blip r:embed="rId10"/>
                      <a:srcRect/>
                      <a:stretch>
                        <a:fillRect/>
                      </a:stretch>
                    </p:blipFill>
                    <p:spPr bwMode="auto">
                      <a:xfrm>
                        <a:off x="7710488" y="5903328"/>
                        <a:ext cx="127000" cy="12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46" name="Object 2"/>
          <p:cNvGraphicFramePr>
            <a:graphicFrameLocks noChangeAspect="1"/>
          </p:cNvGraphicFramePr>
          <p:nvPr>
            <p:extLst>
              <p:ext uri="{D42A27DB-BD31-4B8C-83A1-F6EECF244321}">
                <p14:modId xmlns:p14="http://schemas.microsoft.com/office/powerpoint/2010/main" val="3344346350"/>
              </p:ext>
            </p:extLst>
          </p:nvPr>
        </p:nvGraphicFramePr>
        <p:xfrm>
          <a:off x="7426325" y="2174291"/>
          <a:ext cx="165100" cy="152400"/>
        </p:xfrm>
        <a:graphic>
          <a:graphicData uri="http://schemas.openxmlformats.org/presentationml/2006/ole">
            <mc:AlternateContent xmlns:mc="http://schemas.openxmlformats.org/markup-compatibility/2006">
              <mc:Choice xmlns:v="urn:schemas-microsoft-com:vml" Requires="v">
                <p:oleObj spid="_x0000_s182460" name="Equation" r:id="rId11" imgW="165100" imgH="152400" progId="Equation.DSMT4">
                  <p:embed/>
                </p:oleObj>
              </mc:Choice>
              <mc:Fallback>
                <p:oleObj name="Equation" r:id="rId11" imgW="165100" imgH="152400" progId="Equation.DSMT4">
                  <p:embed/>
                  <p:pic>
                    <p:nvPicPr>
                      <p:cNvPr id="0" name="Picture 16"/>
                      <p:cNvPicPr>
                        <a:picLocks noChangeAspect="1" noChangeArrowheads="1"/>
                      </p:cNvPicPr>
                      <p:nvPr/>
                    </p:nvPicPr>
                    <p:blipFill>
                      <a:blip r:embed="rId12"/>
                      <a:srcRect/>
                      <a:stretch>
                        <a:fillRect/>
                      </a:stretch>
                    </p:blipFill>
                    <p:spPr bwMode="auto">
                      <a:xfrm>
                        <a:off x="7426325" y="2174291"/>
                        <a:ext cx="1651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47" name="Object 2"/>
          <p:cNvGraphicFramePr>
            <a:graphicFrameLocks noChangeAspect="1"/>
          </p:cNvGraphicFramePr>
          <p:nvPr>
            <p:extLst>
              <p:ext uri="{D42A27DB-BD31-4B8C-83A1-F6EECF244321}">
                <p14:modId xmlns:p14="http://schemas.microsoft.com/office/powerpoint/2010/main" val="1832944210"/>
              </p:ext>
            </p:extLst>
          </p:nvPr>
        </p:nvGraphicFramePr>
        <p:xfrm>
          <a:off x="2401888" y="1085266"/>
          <a:ext cx="165100" cy="139700"/>
        </p:xfrm>
        <a:graphic>
          <a:graphicData uri="http://schemas.openxmlformats.org/presentationml/2006/ole">
            <mc:AlternateContent xmlns:mc="http://schemas.openxmlformats.org/markup-compatibility/2006">
              <mc:Choice xmlns:v="urn:schemas-microsoft-com:vml" Requires="v">
                <p:oleObj spid="_x0000_s182461" name="Equation" r:id="rId13" imgW="165100" imgH="139700" progId="Equation.DSMT4">
                  <p:embed/>
                </p:oleObj>
              </mc:Choice>
              <mc:Fallback>
                <p:oleObj name="Equation" r:id="rId13" imgW="165100" imgH="139700" progId="Equation.DSMT4">
                  <p:embed/>
                  <p:pic>
                    <p:nvPicPr>
                      <p:cNvPr id="0" name="Picture 17"/>
                      <p:cNvPicPr>
                        <a:picLocks noChangeAspect="1" noChangeArrowheads="1"/>
                      </p:cNvPicPr>
                      <p:nvPr/>
                    </p:nvPicPr>
                    <p:blipFill>
                      <a:blip r:embed="rId14"/>
                      <a:srcRect/>
                      <a:stretch>
                        <a:fillRect/>
                      </a:stretch>
                    </p:blipFill>
                    <p:spPr bwMode="auto">
                      <a:xfrm>
                        <a:off x="2401888" y="1085266"/>
                        <a:ext cx="165100" cy="13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49" name="Object 2"/>
          <p:cNvGraphicFramePr>
            <a:graphicFrameLocks noChangeAspect="1"/>
          </p:cNvGraphicFramePr>
          <p:nvPr>
            <p:extLst>
              <p:ext uri="{D42A27DB-BD31-4B8C-83A1-F6EECF244321}">
                <p14:modId xmlns:p14="http://schemas.microsoft.com/office/powerpoint/2010/main" val="2142923419"/>
              </p:ext>
            </p:extLst>
          </p:nvPr>
        </p:nvGraphicFramePr>
        <p:xfrm>
          <a:off x="6046793" y="990600"/>
          <a:ext cx="203200" cy="152400"/>
        </p:xfrm>
        <a:graphic>
          <a:graphicData uri="http://schemas.openxmlformats.org/presentationml/2006/ole">
            <mc:AlternateContent xmlns:mc="http://schemas.openxmlformats.org/markup-compatibility/2006">
              <mc:Choice xmlns:v="urn:schemas-microsoft-com:vml" Requires="v">
                <p:oleObj spid="_x0000_s182462" name="Equation" r:id="rId15" imgW="203200" imgH="152400" progId="Equation.DSMT4">
                  <p:embed/>
                </p:oleObj>
              </mc:Choice>
              <mc:Fallback>
                <p:oleObj name="Equation" r:id="rId15" imgW="203200" imgH="152400" progId="Equation.DSMT4">
                  <p:embed/>
                  <p:pic>
                    <p:nvPicPr>
                      <p:cNvPr id="0" name="Picture 18"/>
                      <p:cNvPicPr>
                        <a:picLocks noChangeAspect="1" noChangeArrowheads="1"/>
                      </p:cNvPicPr>
                      <p:nvPr/>
                    </p:nvPicPr>
                    <p:blipFill>
                      <a:blip r:embed="rId16"/>
                      <a:srcRect/>
                      <a:stretch>
                        <a:fillRect/>
                      </a:stretch>
                    </p:blipFill>
                    <p:spPr bwMode="auto">
                      <a:xfrm>
                        <a:off x="6046793" y="990600"/>
                        <a:ext cx="2032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8" name="Object 2"/>
          <p:cNvGraphicFramePr>
            <a:graphicFrameLocks noChangeAspect="1"/>
          </p:cNvGraphicFramePr>
          <p:nvPr>
            <p:extLst>
              <p:ext uri="{D42A27DB-BD31-4B8C-83A1-F6EECF244321}">
                <p14:modId xmlns:p14="http://schemas.microsoft.com/office/powerpoint/2010/main" val="1825788190"/>
              </p:ext>
            </p:extLst>
          </p:nvPr>
        </p:nvGraphicFramePr>
        <p:xfrm>
          <a:off x="2971800" y="5954128"/>
          <a:ext cx="457995" cy="140922"/>
        </p:xfrm>
        <a:graphic>
          <a:graphicData uri="http://schemas.openxmlformats.org/presentationml/2006/ole">
            <mc:AlternateContent xmlns:mc="http://schemas.openxmlformats.org/markup-compatibility/2006">
              <mc:Choice xmlns:v="urn:schemas-microsoft-com:vml" Requires="v">
                <p:oleObj spid="_x0000_s182463" name="Equation" r:id="rId17" imgW="495300" imgH="152400" progId="Equation.DSMT4">
                  <p:embed/>
                </p:oleObj>
              </mc:Choice>
              <mc:Fallback>
                <p:oleObj name="Equation" r:id="rId17" imgW="495300" imgH="152400" progId="Equation.DSMT4">
                  <p:embed/>
                  <p:pic>
                    <p:nvPicPr>
                      <p:cNvPr id="0" name="Picture 19"/>
                      <p:cNvPicPr>
                        <a:picLocks noChangeAspect="1" noChangeArrowheads="1"/>
                      </p:cNvPicPr>
                      <p:nvPr/>
                    </p:nvPicPr>
                    <p:blipFill>
                      <a:blip r:embed="rId18"/>
                      <a:srcRect/>
                      <a:stretch>
                        <a:fillRect/>
                      </a:stretch>
                    </p:blipFill>
                    <p:spPr bwMode="auto">
                      <a:xfrm>
                        <a:off x="2971800" y="5954128"/>
                        <a:ext cx="457995" cy="140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9" name="Object 2"/>
          <p:cNvGraphicFramePr>
            <a:graphicFrameLocks noChangeAspect="1"/>
          </p:cNvGraphicFramePr>
          <p:nvPr>
            <p:extLst>
              <p:ext uri="{D42A27DB-BD31-4B8C-83A1-F6EECF244321}">
                <p14:modId xmlns:p14="http://schemas.microsoft.com/office/powerpoint/2010/main" val="3798504031"/>
              </p:ext>
            </p:extLst>
          </p:nvPr>
        </p:nvGraphicFramePr>
        <p:xfrm>
          <a:off x="4723605" y="3146206"/>
          <a:ext cx="457995" cy="140922"/>
        </p:xfrm>
        <a:graphic>
          <a:graphicData uri="http://schemas.openxmlformats.org/presentationml/2006/ole">
            <mc:AlternateContent xmlns:mc="http://schemas.openxmlformats.org/markup-compatibility/2006">
              <mc:Choice xmlns:v="urn:schemas-microsoft-com:vml" Requires="v">
                <p:oleObj spid="_x0000_s182464" name="Equation" r:id="rId19" imgW="495300" imgH="152400" progId="Equation.DSMT4">
                  <p:embed/>
                </p:oleObj>
              </mc:Choice>
              <mc:Fallback>
                <p:oleObj name="Equation" r:id="rId19" imgW="495300" imgH="152400" progId="Equation.DSMT4">
                  <p:embed/>
                  <p:pic>
                    <p:nvPicPr>
                      <p:cNvPr id="0" name="Picture 20"/>
                      <p:cNvPicPr>
                        <a:picLocks noChangeAspect="1" noChangeArrowheads="1"/>
                      </p:cNvPicPr>
                      <p:nvPr/>
                    </p:nvPicPr>
                    <p:blipFill>
                      <a:blip r:embed="rId20"/>
                      <a:srcRect/>
                      <a:stretch>
                        <a:fillRect/>
                      </a:stretch>
                    </p:blipFill>
                    <p:spPr bwMode="auto">
                      <a:xfrm>
                        <a:off x="4723605" y="3146206"/>
                        <a:ext cx="457995" cy="140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91" name="Object 2"/>
          <p:cNvGraphicFramePr>
            <a:graphicFrameLocks noChangeAspect="1"/>
          </p:cNvGraphicFramePr>
          <p:nvPr>
            <p:extLst>
              <p:ext uri="{D42A27DB-BD31-4B8C-83A1-F6EECF244321}">
                <p14:modId xmlns:p14="http://schemas.microsoft.com/office/powerpoint/2010/main" val="3267990609"/>
              </p:ext>
            </p:extLst>
          </p:nvPr>
        </p:nvGraphicFramePr>
        <p:xfrm>
          <a:off x="2133600" y="3069641"/>
          <a:ext cx="469900" cy="141287"/>
        </p:xfrm>
        <a:graphic>
          <a:graphicData uri="http://schemas.openxmlformats.org/presentationml/2006/ole">
            <mc:AlternateContent xmlns:mc="http://schemas.openxmlformats.org/markup-compatibility/2006">
              <mc:Choice xmlns:v="urn:schemas-microsoft-com:vml" Requires="v">
                <p:oleObj spid="_x0000_s182465" name="Equation" r:id="rId21" imgW="508000" imgH="152400" progId="Equation.DSMT4">
                  <p:embed/>
                </p:oleObj>
              </mc:Choice>
              <mc:Fallback>
                <p:oleObj name="Equation" r:id="rId21" imgW="508000" imgH="152400" progId="Equation.DSMT4">
                  <p:embed/>
                  <p:pic>
                    <p:nvPicPr>
                      <p:cNvPr id="0" name="Picture 21"/>
                      <p:cNvPicPr>
                        <a:picLocks noChangeAspect="1" noChangeArrowheads="1"/>
                      </p:cNvPicPr>
                      <p:nvPr/>
                    </p:nvPicPr>
                    <p:blipFill>
                      <a:blip r:embed="rId22"/>
                      <a:srcRect/>
                      <a:stretch>
                        <a:fillRect/>
                      </a:stretch>
                    </p:blipFill>
                    <p:spPr bwMode="auto">
                      <a:xfrm>
                        <a:off x="2133600" y="3069641"/>
                        <a:ext cx="469900" cy="141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1" name="Object 2"/>
          <p:cNvGraphicFramePr>
            <a:graphicFrameLocks noChangeAspect="1"/>
          </p:cNvGraphicFramePr>
          <p:nvPr>
            <p:extLst>
              <p:ext uri="{D42A27DB-BD31-4B8C-83A1-F6EECF244321}">
                <p14:modId xmlns:p14="http://schemas.microsoft.com/office/powerpoint/2010/main" val="2664191929"/>
              </p:ext>
            </p:extLst>
          </p:nvPr>
        </p:nvGraphicFramePr>
        <p:xfrm>
          <a:off x="1752600" y="1356631"/>
          <a:ext cx="927100" cy="469900"/>
        </p:xfrm>
        <a:graphic>
          <a:graphicData uri="http://schemas.openxmlformats.org/presentationml/2006/ole">
            <mc:AlternateContent xmlns:mc="http://schemas.openxmlformats.org/markup-compatibility/2006">
              <mc:Choice xmlns:v="urn:schemas-microsoft-com:vml" Requires="v">
                <p:oleObj spid="_x0000_s182466" name="Equation" r:id="rId23" imgW="927100" imgH="469900" progId="Equation.DSMT4">
                  <p:embed/>
                </p:oleObj>
              </mc:Choice>
              <mc:Fallback>
                <p:oleObj name="Equation" r:id="rId23" imgW="927100" imgH="469900" progId="Equation.DSMT4">
                  <p:embed/>
                  <p:pic>
                    <p:nvPicPr>
                      <p:cNvPr id="0" name="Picture 22"/>
                      <p:cNvPicPr>
                        <a:picLocks noChangeAspect="1" noChangeArrowheads="1"/>
                      </p:cNvPicPr>
                      <p:nvPr/>
                    </p:nvPicPr>
                    <p:blipFill>
                      <a:blip r:embed="rId24"/>
                      <a:srcRect/>
                      <a:stretch>
                        <a:fillRect/>
                      </a:stretch>
                    </p:blipFill>
                    <p:spPr bwMode="auto">
                      <a:xfrm>
                        <a:off x="1752600" y="1356631"/>
                        <a:ext cx="927100" cy="46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2" name="Object 2"/>
          <p:cNvGraphicFramePr>
            <a:graphicFrameLocks noChangeAspect="1"/>
          </p:cNvGraphicFramePr>
          <p:nvPr>
            <p:extLst>
              <p:ext uri="{D42A27DB-BD31-4B8C-83A1-F6EECF244321}">
                <p14:modId xmlns:p14="http://schemas.microsoft.com/office/powerpoint/2010/main" val="3438128320"/>
              </p:ext>
            </p:extLst>
          </p:nvPr>
        </p:nvGraphicFramePr>
        <p:xfrm>
          <a:off x="4419600" y="1435100"/>
          <a:ext cx="1041400" cy="469900"/>
        </p:xfrm>
        <a:graphic>
          <a:graphicData uri="http://schemas.openxmlformats.org/presentationml/2006/ole">
            <mc:AlternateContent xmlns:mc="http://schemas.openxmlformats.org/markup-compatibility/2006">
              <mc:Choice xmlns:v="urn:schemas-microsoft-com:vml" Requires="v">
                <p:oleObj spid="_x0000_s182467" name="Equation" r:id="rId25" imgW="1041400" imgH="469900" progId="Equation.DSMT4">
                  <p:embed/>
                </p:oleObj>
              </mc:Choice>
              <mc:Fallback>
                <p:oleObj name="Equation" r:id="rId25" imgW="1041400" imgH="469900" progId="Equation.DSMT4">
                  <p:embed/>
                  <p:pic>
                    <p:nvPicPr>
                      <p:cNvPr id="0" name="Picture 23"/>
                      <p:cNvPicPr>
                        <a:picLocks noChangeAspect="1" noChangeArrowheads="1"/>
                      </p:cNvPicPr>
                      <p:nvPr/>
                    </p:nvPicPr>
                    <p:blipFill>
                      <a:blip r:embed="rId26"/>
                      <a:srcRect/>
                      <a:stretch>
                        <a:fillRect/>
                      </a:stretch>
                    </p:blipFill>
                    <p:spPr bwMode="auto">
                      <a:xfrm>
                        <a:off x="4419600" y="1435100"/>
                        <a:ext cx="1041400" cy="46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35" name="TextBox 134"/>
          <p:cNvSpPr txBox="1"/>
          <p:nvPr/>
        </p:nvSpPr>
        <p:spPr>
          <a:xfrm rot="18451091">
            <a:off x="1182206" y="3914874"/>
            <a:ext cx="1515559" cy="461665"/>
          </a:xfrm>
          <a:prstGeom prst="rect">
            <a:avLst/>
          </a:prstGeom>
          <a:noFill/>
          <a:effectLst/>
        </p:spPr>
        <p:txBody>
          <a:bodyPr wrap="none" rtlCol="0">
            <a:spAutoFit/>
          </a:bodyPr>
          <a:lstStyle/>
          <a:p>
            <a:r>
              <a:rPr lang="en-US" sz="1200" dirty="0"/>
              <a:t>world-line  of bottom </a:t>
            </a:r>
          </a:p>
          <a:p>
            <a:r>
              <a:rPr lang="en-US" sz="1200" dirty="0"/>
              <a:t>of activation-well</a:t>
            </a:r>
          </a:p>
        </p:txBody>
      </p:sp>
      <p:graphicFrame>
        <p:nvGraphicFramePr>
          <p:cNvPr id="81" name="Object 2"/>
          <p:cNvGraphicFramePr>
            <a:graphicFrameLocks noChangeAspect="1"/>
          </p:cNvGraphicFramePr>
          <p:nvPr>
            <p:extLst>
              <p:ext uri="{D42A27DB-BD31-4B8C-83A1-F6EECF244321}">
                <p14:modId xmlns:p14="http://schemas.microsoft.com/office/powerpoint/2010/main" val="3681059293"/>
              </p:ext>
            </p:extLst>
          </p:nvPr>
        </p:nvGraphicFramePr>
        <p:xfrm>
          <a:off x="3505200" y="5344528"/>
          <a:ext cx="279400" cy="165100"/>
        </p:xfrm>
        <a:graphic>
          <a:graphicData uri="http://schemas.openxmlformats.org/presentationml/2006/ole">
            <mc:AlternateContent xmlns:mc="http://schemas.openxmlformats.org/markup-compatibility/2006">
              <mc:Choice xmlns:v="urn:schemas-microsoft-com:vml" Requires="v">
                <p:oleObj spid="_x0000_s182468" name="Equation" r:id="rId27" imgW="279400" imgH="165100" progId="Equation.DSMT4">
                  <p:embed/>
                </p:oleObj>
              </mc:Choice>
              <mc:Fallback>
                <p:oleObj name="Equation" r:id="rId27" imgW="279400" imgH="165100" progId="Equation.DSMT4">
                  <p:embed/>
                  <p:pic>
                    <p:nvPicPr>
                      <p:cNvPr id="0" name="Picture 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505200" y="5344528"/>
                        <a:ext cx="2794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75" name="Straight Connector 74"/>
          <p:cNvCxnSpPr/>
          <p:nvPr/>
        </p:nvCxnSpPr>
        <p:spPr>
          <a:xfrm rot="10800000">
            <a:off x="2819401" y="6030328"/>
            <a:ext cx="151605" cy="1588"/>
          </a:xfrm>
          <a:prstGeom prst="line">
            <a:avLst/>
          </a:prstGeom>
          <a:ln w="127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rot="16200000" flipV="1">
            <a:off x="2638030" y="5848956"/>
            <a:ext cx="223042" cy="139701"/>
          </a:xfrm>
          <a:prstGeom prst="straightConnector1">
            <a:avLst/>
          </a:prstGeom>
          <a:ln w="127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aphicFrame>
        <p:nvGraphicFramePr>
          <p:cNvPr id="78" name="Object 2"/>
          <p:cNvGraphicFramePr>
            <a:graphicFrameLocks noChangeAspect="1"/>
          </p:cNvGraphicFramePr>
          <p:nvPr>
            <p:extLst>
              <p:ext uri="{D42A27DB-BD31-4B8C-83A1-F6EECF244321}">
                <p14:modId xmlns:p14="http://schemas.microsoft.com/office/powerpoint/2010/main" val="1649328457"/>
              </p:ext>
            </p:extLst>
          </p:nvPr>
        </p:nvGraphicFramePr>
        <p:xfrm>
          <a:off x="2533650" y="6113463"/>
          <a:ext cx="1752600" cy="508000"/>
        </p:xfrm>
        <a:graphic>
          <a:graphicData uri="http://schemas.openxmlformats.org/presentationml/2006/ole">
            <mc:AlternateContent xmlns:mc="http://schemas.openxmlformats.org/markup-compatibility/2006">
              <mc:Choice xmlns:v="urn:schemas-microsoft-com:vml" Requires="v">
                <p:oleObj spid="_x0000_s182469" name="Equation" r:id="rId29" imgW="1752600" imgH="508000" progId="Equation.DSMT4">
                  <p:embed/>
                </p:oleObj>
              </mc:Choice>
              <mc:Fallback>
                <p:oleObj name="Equation" r:id="rId29" imgW="1752600" imgH="508000" progId="Equation.DSMT4">
                  <p:embed/>
                  <p:pic>
                    <p:nvPicPr>
                      <p:cNvPr id="0" name="Picture 24"/>
                      <p:cNvPicPr>
                        <a:picLocks noChangeAspect="1" noChangeArrowheads="1"/>
                      </p:cNvPicPr>
                      <p:nvPr/>
                    </p:nvPicPr>
                    <p:blipFill>
                      <a:blip r:embed="rId30"/>
                      <a:srcRect/>
                      <a:stretch>
                        <a:fillRect/>
                      </a:stretch>
                    </p:blipFill>
                    <p:spPr bwMode="auto">
                      <a:xfrm>
                        <a:off x="2533650" y="6113463"/>
                        <a:ext cx="1752600" cy="5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17" name="Object 2"/>
          <p:cNvGraphicFramePr>
            <a:graphicFrameLocks noChangeAspect="1"/>
          </p:cNvGraphicFramePr>
          <p:nvPr>
            <p:extLst>
              <p:ext uri="{D42A27DB-BD31-4B8C-83A1-F6EECF244321}">
                <p14:modId xmlns:p14="http://schemas.microsoft.com/office/powerpoint/2010/main" val="2844754754"/>
              </p:ext>
            </p:extLst>
          </p:nvPr>
        </p:nvGraphicFramePr>
        <p:xfrm>
          <a:off x="4587084" y="5966828"/>
          <a:ext cx="127000" cy="165100"/>
        </p:xfrm>
        <a:graphic>
          <a:graphicData uri="http://schemas.openxmlformats.org/presentationml/2006/ole">
            <mc:AlternateContent xmlns:mc="http://schemas.openxmlformats.org/markup-compatibility/2006">
              <mc:Choice xmlns:v="urn:schemas-microsoft-com:vml" Requires="v">
                <p:oleObj spid="_x0000_s182470" name="Equation" r:id="rId31" imgW="127000" imgH="165100" progId="Equation.DSMT4">
                  <p:embed/>
                </p:oleObj>
              </mc:Choice>
              <mc:Fallback>
                <p:oleObj name="Equation" r:id="rId31" imgW="127000" imgH="165100" progId="Equation.DSMT4">
                  <p:embed/>
                  <p:pic>
                    <p:nvPicPr>
                      <p:cNvPr id="0" name="Picture 2"/>
                      <p:cNvPicPr>
                        <a:picLocks noChangeAspect="1" noChangeArrowheads="1"/>
                      </p:cNvPicPr>
                      <p:nvPr/>
                    </p:nvPicPr>
                    <p:blipFill>
                      <a:blip r:embed="rId32"/>
                      <a:srcRect/>
                      <a:stretch>
                        <a:fillRect/>
                      </a:stretch>
                    </p:blipFill>
                    <p:spPr bwMode="auto">
                      <a:xfrm>
                        <a:off x="4587084" y="5966828"/>
                        <a:ext cx="1270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7" name="Rectangle 66"/>
          <p:cNvSpPr/>
          <p:nvPr/>
        </p:nvSpPr>
        <p:spPr>
          <a:xfrm>
            <a:off x="8249689" y="656550"/>
            <a:ext cx="302208" cy="100736"/>
          </a:xfrm>
          <a:prstGeom prst="rect">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8268856" y="1901017"/>
            <a:ext cx="302208" cy="100736"/>
          </a:xfrm>
          <a:prstGeom prst="rect">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8219922" y="3129037"/>
            <a:ext cx="214679" cy="100736"/>
          </a:xfrm>
          <a:prstGeom prst="rect">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79" name="Object 2"/>
          <p:cNvGraphicFramePr>
            <a:graphicFrameLocks noChangeAspect="1"/>
          </p:cNvGraphicFramePr>
          <p:nvPr>
            <p:extLst>
              <p:ext uri="{D42A27DB-BD31-4B8C-83A1-F6EECF244321}">
                <p14:modId xmlns:p14="http://schemas.microsoft.com/office/powerpoint/2010/main" val="2131872855"/>
              </p:ext>
            </p:extLst>
          </p:nvPr>
        </p:nvGraphicFramePr>
        <p:xfrm>
          <a:off x="8130700" y="1049215"/>
          <a:ext cx="277767" cy="87716"/>
        </p:xfrm>
        <a:graphic>
          <a:graphicData uri="http://schemas.openxmlformats.org/presentationml/2006/ole">
            <mc:AlternateContent xmlns:mc="http://schemas.openxmlformats.org/markup-compatibility/2006">
              <mc:Choice xmlns:v="urn:schemas-microsoft-com:vml" Requires="v">
                <p:oleObj spid="_x0000_s182471" name="Equation" r:id="rId33" imgW="482600" imgH="152400" progId="Equation.DSMT4">
                  <p:embed/>
                </p:oleObj>
              </mc:Choice>
              <mc:Fallback>
                <p:oleObj name="Equation" r:id="rId33" imgW="482600" imgH="152400" progId="Equation.DSMT4">
                  <p:embed/>
                  <p:pic>
                    <p:nvPicPr>
                      <p:cNvPr id="0" name="Picture 28"/>
                      <p:cNvPicPr>
                        <a:picLocks noChangeAspect="1" noChangeArrowheads="1"/>
                      </p:cNvPicPr>
                      <p:nvPr/>
                    </p:nvPicPr>
                    <p:blipFill>
                      <a:blip r:embed="rId34"/>
                      <a:srcRect/>
                      <a:stretch>
                        <a:fillRect/>
                      </a:stretch>
                    </p:blipFill>
                    <p:spPr bwMode="auto">
                      <a:xfrm>
                        <a:off x="8130700" y="1049215"/>
                        <a:ext cx="277767" cy="87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4" name="Freeform 93"/>
          <p:cNvSpPr/>
          <p:nvPr/>
        </p:nvSpPr>
        <p:spPr>
          <a:xfrm>
            <a:off x="7871229" y="421500"/>
            <a:ext cx="377760" cy="570838"/>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8" name="Straight Connector 97"/>
          <p:cNvCxnSpPr/>
          <p:nvPr/>
        </p:nvCxnSpPr>
        <p:spPr>
          <a:xfrm>
            <a:off x="8248289" y="421500"/>
            <a:ext cx="700" cy="182006"/>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rot="16200000" flipH="1">
            <a:off x="8148603" y="894172"/>
            <a:ext cx="201472" cy="700"/>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8" name="Rectangle 117"/>
          <p:cNvSpPr/>
          <p:nvPr/>
        </p:nvSpPr>
        <p:spPr>
          <a:xfrm>
            <a:off x="8458200" y="287185"/>
            <a:ext cx="402944" cy="805888"/>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6" name="Straight Connector 125"/>
          <p:cNvCxnSpPr/>
          <p:nvPr/>
        </p:nvCxnSpPr>
        <p:spPr>
          <a:xfrm rot="5400000">
            <a:off x="8199671" y="706568"/>
            <a:ext cx="100736" cy="700"/>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131" name="Object 2"/>
          <p:cNvGraphicFramePr>
            <a:graphicFrameLocks noChangeAspect="1"/>
          </p:cNvGraphicFramePr>
          <p:nvPr>
            <p:extLst>
              <p:ext uri="{D42A27DB-BD31-4B8C-83A1-F6EECF244321}">
                <p14:modId xmlns:p14="http://schemas.microsoft.com/office/powerpoint/2010/main" val="1272369569"/>
              </p:ext>
            </p:extLst>
          </p:nvPr>
        </p:nvGraphicFramePr>
        <p:xfrm>
          <a:off x="7784406" y="1136931"/>
          <a:ext cx="891777" cy="190051"/>
        </p:xfrm>
        <a:graphic>
          <a:graphicData uri="http://schemas.openxmlformats.org/presentationml/2006/ole">
            <mc:AlternateContent xmlns:mc="http://schemas.openxmlformats.org/markup-compatibility/2006">
              <mc:Choice xmlns:v="urn:schemas-microsoft-com:vml" Requires="v">
                <p:oleObj spid="_x0000_s182472" name="Equation" r:id="rId35" imgW="1549400" imgH="330200" progId="Equation.DSMT4">
                  <p:embed/>
                </p:oleObj>
              </mc:Choice>
              <mc:Fallback>
                <p:oleObj name="Equation" r:id="rId35" imgW="1549400" imgH="330200" progId="Equation.DSMT4">
                  <p:embed/>
                  <p:pic>
                    <p:nvPicPr>
                      <p:cNvPr id="0" name="Picture 29"/>
                      <p:cNvPicPr>
                        <a:picLocks noChangeAspect="1" noChangeArrowheads="1"/>
                      </p:cNvPicPr>
                      <p:nvPr/>
                    </p:nvPicPr>
                    <p:blipFill>
                      <a:blip r:embed="rId36"/>
                      <a:srcRect/>
                      <a:stretch>
                        <a:fillRect/>
                      </a:stretch>
                    </p:blipFill>
                    <p:spPr bwMode="auto">
                      <a:xfrm>
                        <a:off x="7784406" y="1136931"/>
                        <a:ext cx="891777" cy="1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32" name="Object 2"/>
          <p:cNvGraphicFramePr>
            <a:graphicFrameLocks noChangeAspect="1"/>
          </p:cNvGraphicFramePr>
          <p:nvPr>
            <p:extLst>
              <p:ext uri="{D42A27DB-BD31-4B8C-83A1-F6EECF244321}">
                <p14:modId xmlns:p14="http://schemas.microsoft.com/office/powerpoint/2010/main" val="3315726532"/>
              </p:ext>
            </p:extLst>
          </p:nvPr>
        </p:nvGraphicFramePr>
        <p:xfrm>
          <a:off x="7999604" y="2359994"/>
          <a:ext cx="292386" cy="87716"/>
        </p:xfrm>
        <a:graphic>
          <a:graphicData uri="http://schemas.openxmlformats.org/presentationml/2006/ole">
            <mc:AlternateContent xmlns:mc="http://schemas.openxmlformats.org/markup-compatibility/2006">
              <mc:Choice xmlns:v="urn:schemas-microsoft-com:vml" Requires="v">
                <p:oleObj spid="_x0000_s182473" name="Equation" r:id="rId37" imgW="508000" imgH="152400" progId="Equation.DSMT4">
                  <p:embed/>
                </p:oleObj>
              </mc:Choice>
              <mc:Fallback>
                <p:oleObj name="Equation" r:id="rId37" imgW="508000" imgH="152400" progId="Equation.DSMT4">
                  <p:embed/>
                  <p:pic>
                    <p:nvPicPr>
                      <p:cNvPr id="0" name="Picture 30"/>
                      <p:cNvPicPr>
                        <a:picLocks noChangeAspect="1" noChangeArrowheads="1"/>
                      </p:cNvPicPr>
                      <p:nvPr/>
                    </p:nvPicPr>
                    <p:blipFill>
                      <a:blip r:embed="rId38"/>
                      <a:srcRect/>
                      <a:stretch>
                        <a:fillRect/>
                      </a:stretch>
                    </p:blipFill>
                    <p:spPr bwMode="auto">
                      <a:xfrm>
                        <a:off x="7999604" y="2359994"/>
                        <a:ext cx="292386" cy="87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33" name="Object 2"/>
          <p:cNvGraphicFramePr>
            <a:graphicFrameLocks noChangeAspect="1"/>
          </p:cNvGraphicFramePr>
          <p:nvPr>
            <p:extLst>
              <p:ext uri="{D42A27DB-BD31-4B8C-83A1-F6EECF244321}">
                <p14:modId xmlns:p14="http://schemas.microsoft.com/office/powerpoint/2010/main" val="2491296098"/>
              </p:ext>
            </p:extLst>
          </p:nvPr>
        </p:nvGraphicFramePr>
        <p:xfrm>
          <a:off x="7848600" y="2476949"/>
          <a:ext cx="825990" cy="190051"/>
        </p:xfrm>
        <a:graphic>
          <a:graphicData uri="http://schemas.openxmlformats.org/presentationml/2006/ole">
            <mc:AlternateContent xmlns:mc="http://schemas.openxmlformats.org/markup-compatibility/2006">
              <mc:Choice xmlns:v="urn:schemas-microsoft-com:vml" Requires="v">
                <p:oleObj spid="_x0000_s182474" name="Equation" r:id="rId39" imgW="1435100" imgH="330200" progId="Equation.DSMT4">
                  <p:embed/>
                </p:oleObj>
              </mc:Choice>
              <mc:Fallback>
                <p:oleObj name="Equation" r:id="rId39" imgW="1435100" imgH="330200" progId="Equation.DSMT4">
                  <p:embed/>
                  <p:pic>
                    <p:nvPicPr>
                      <p:cNvPr id="0" name="Picture 31"/>
                      <p:cNvPicPr>
                        <a:picLocks noChangeAspect="1" noChangeArrowheads="1"/>
                      </p:cNvPicPr>
                      <p:nvPr/>
                    </p:nvPicPr>
                    <p:blipFill>
                      <a:blip r:embed="rId40"/>
                      <a:srcRect/>
                      <a:stretch>
                        <a:fillRect/>
                      </a:stretch>
                    </p:blipFill>
                    <p:spPr bwMode="auto">
                      <a:xfrm>
                        <a:off x="7848600" y="2476949"/>
                        <a:ext cx="825990" cy="19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34" name="Object 2"/>
          <p:cNvGraphicFramePr>
            <a:graphicFrameLocks noChangeAspect="1"/>
          </p:cNvGraphicFramePr>
          <p:nvPr>
            <p:extLst>
              <p:ext uri="{D42A27DB-BD31-4B8C-83A1-F6EECF244321}">
                <p14:modId xmlns:p14="http://schemas.microsoft.com/office/powerpoint/2010/main" val="2759256509"/>
              </p:ext>
            </p:extLst>
          </p:nvPr>
        </p:nvGraphicFramePr>
        <p:xfrm>
          <a:off x="8010787" y="3521702"/>
          <a:ext cx="285076" cy="87716"/>
        </p:xfrm>
        <a:graphic>
          <a:graphicData uri="http://schemas.openxmlformats.org/presentationml/2006/ole">
            <mc:AlternateContent xmlns:mc="http://schemas.openxmlformats.org/markup-compatibility/2006">
              <mc:Choice xmlns:v="urn:schemas-microsoft-com:vml" Requires="v">
                <p:oleObj spid="_x0000_s182475" name="Equation" r:id="rId41" imgW="495300" imgH="152400" progId="Equation.DSMT4">
                  <p:embed/>
                </p:oleObj>
              </mc:Choice>
              <mc:Fallback>
                <p:oleObj name="Equation" r:id="rId41" imgW="495300" imgH="152400" progId="Equation.DSMT4">
                  <p:embed/>
                  <p:pic>
                    <p:nvPicPr>
                      <p:cNvPr id="0" name="Picture 32"/>
                      <p:cNvPicPr>
                        <a:picLocks noChangeAspect="1" noChangeArrowheads="1"/>
                      </p:cNvPicPr>
                      <p:nvPr/>
                    </p:nvPicPr>
                    <p:blipFill>
                      <a:blip r:embed="rId42"/>
                      <a:srcRect/>
                      <a:stretch>
                        <a:fillRect/>
                      </a:stretch>
                    </p:blipFill>
                    <p:spPr bwMode="auto">
                      <a:xfrm>
                        <a:off x="8010787" y="3521702"/>
                        <a:ext cx="285076" cy="87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37" name="Freeform 136"/>
          <p:cNvSpPr/>
          <p:nvPr/>
        </p:nvSpPr>
        <p:spPr>
          <a:xfrm>
            <a:off x="8109685" y="1665967"/>
            <a:ext cx="377760" cy="570838"/>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0" name="Straight Connector 139"/>
          <p:cNvCxnSpPr/>
          <p:nvPr/>
        </p:nvCxnSpPr>
        <p:spPr>
          <a:xfrm rot="16200000" flipH="1">
            <a:off x="8170197" y="1942763"/>
            <a:ext cx="190279" cy="700"/>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2" name="Rectangle 141"/>
          <p:cNvSpPr/>
          <p:nvPr/>
        </p:nvSpPr>
        <p:spPr>
          <a:xfrm>
            <a:off x="8458200" y="1524000"/>
            <a:ext cx="402944" cy="805888"/>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3" name="Straight Connector 142"/>
          <p:cNvCxnSpPr/>
          <p:nvPr/>
        </p:nvCxnSpPr>
        <p:spPr>
          <a:xfrm rot="5400000">
            <a:off x="8218838" y="1951035"/>
            <a:ext cx="100736" cy="700"/>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5" name="Freeform 144"/>
          <p:cNvSpPr/>
          <p:nvPr/>
        </p:nvSpPr>
        <p:spPr>
          <a:xfrm>
            <a:off x="8077200" y="2893987"/>
            <a:ext cx="377760" cy="570838"/>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8" name="Straight Connector 147"/>
          <p:cNvCxnSpPr/>
          <p:nvPr/>
        </p:nvCxnSpPr>
        <p:spPr>
          <a:xfrm>
            <a:off x="8454260" y="2893987"/>
            <a:ext cx="700" cy="182006"/>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rot="16200000" flipH="1">
            <a:off x="8354574" y="3366658"/>
            <a:ext cx="201472" cy="700"/>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1" name="Rectangle 150"/>
          <p:cNvSpPr/>
          <p:nvPr/>
        </p:nvSpPr>
        <p:spPr>
          <a:xfrm>
            <a:off x="8434602" y="2759672"/>
            <a:ext cx="402944" cy="805888"/>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2" name="Straight Connector 151"/>
          <p:cNvCxnSpPr/>
          <p:nvPr/>
        </p:nvCxnSpPr>
        <p:spPr>
          <a:xfrm rot="5400000">
            <a:off x="8249219" y="2944354"/>
            <a:ext cx="369366" cy="700"/>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rot="5400000">
            <a:off x="8265309" y="3397317"/>
            <a:ext cx="335787" cy="700"/>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5" name="Straight Arrow Connector 154"/>
          <p:cNvCxnSpPr/>
          <p:nvPr/>
        </p:nvCxnSpPr>
        <p:spPr>
          <a:xfrm>
            <a:off x="7987250" y="1589670"/>
            <a:ext cx="350863" cy="91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56" name="Object 2"/>
          <p:cNvGraphicFramePr>
            <a:graphicFrameLocks noChangeAspect="1"/>
          </p:cNvGraphicFramePr>
          <p:nvPr>
            <p:extLst>
              <p:ext uri="{D42A27DB-BD31-4B8C-83A1-F6EECF244321}">
                <p14:modId xmlns:p14="http://schemas.microsoft.com/office/powerpoint/2010/main" val="3219843258"/>
              </p:ext>
            </p:extLst>
          </p:nvPr>
        </p:nvGraphicFramePr>
        <p:xfrm>
          <a:off x="7934327" y="1473198"/>
          <a:ext cx="349250" cy="115888"/>
        </p:xfrm>
        <a:graphic>
          <a:graphicData uri="http://schemas.openxmlformats.org/presentationml/2006/ole">
            <mc:AlternateContent xmlns:mc="http://schemas.openxmlformats.org/markup-compatibility/2006">
              <mc:Choice xmlns:v="urn:schemas-microsoft-com:vml" Requires="v">
                <p:oleObj spid="_x0000_s182476" name="Equation" r:id="rId43" imgW="609600" imgH="203200" progId="Equation.DSMT4">
                  <p:embed/>
                </p:oleObj>
              </mc:Choice>
              <mc:Fallback>
                <p:oleObj name="Equation" r:id="rId43" imgW="609600" imgH="203200" progId="Equation.DSMT4">
                  <p:embed/>
                  <p:pic>
                    <p:nvPicPr>
                      <p:cNvPr id="0" name="Picture 33"/>
                      <p:cNvPicPr>
                        <a:picLocks noChangeAspect="1" noChangeArrowheads="1"/>
                      </p:cNvPicPr>
                      <p:nvPr/>
                    </p:nvPicPr>
                    <p:blipFill>
                      <a:blip r:embed="rId44"/>
                      <a:srcRect/>
                      <a:stretch>
                        <a:fillRect/>
                      </a:stretch>
                    </p:blipFill>
                    <p:spPr bwMode="auto">
                      <a:xfrm>
                        <a:off x="7934327" y="1473198"/>
                        <a:ext cx="349250" cy="115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57" name="Object 2"/>
          <p:cNvGraphicFramePr>
            <a:graphicFrameLocks noChangeAspect="1"/>
          </p:cNvGraphicFramePr>
          <p:nvPr>
            <p:extLst>
              <p:ext uri="{D42A27DB-BD31-4B8C-83A1-F6EECF244321}">
                <p14:modId xmlns:p14="http://schemas.microsoft.com/office/powerpoint/2010/main" val="371634883"/>
              </p:ext>
            </p:extLst>
          </p:nvPr>
        </p:nvGraphicFramePr>
        <p:xfrm>
          <a:off x="7853363" y="3636963"/>
          <a:ext cx="833437" cy="190500"/>
        </p:xfrm>
        <a:graphic>
          <a:graphicData uri="http://schemas.openxmlformats.org/presentationml/2006/ole">
            <mc:AlternateContent xmlns:mc="http://schemas.openxmlformats.org/markup-compatibility/2006">
              <mc:Choice xmlns:v="urn:schemas-microsoft-com:vml" Requires="v">
                <p:oleObj spid="_x0000_s182477" name="Equation" r:id="rId45" imgW="1447800" imgH="330200" progId="Equation.DSMT4">
                  <p:embed/>
                </p:oleObj>
              </mc:Choice>
              <mc:Fallback>
                <p:oleObj name="Equation" r:id="rId45" imgW="1447800" imgH="330200" progId="Equation.DSMT4">
                  <p:embed/>
                  <p:pic>
                    <p:nvPicPr>
                      <p:cNvPr id="0" name="Picture 34"/>
                      <p:cNvPicPr>
                        <a:picLocks noChangeAspect="1" noChangeArrowheads="1"/>
                      </p:cNvPicPr>
                      <p:nvPr/>
                    </p:nvPicPr>
                    <p:blipFill>
                      <a:blip r:embed="rId46"/>
                      <a:srcRect/>
                      <a:stretch>
                        <a:fillRect/>
                      </a:stretch>
                    </p:blipFill>
                    <p:spPr bwMode="auto">
                      <a:xfrm>
                        <a:off x="7853363" y="3636963"/>
                        <a:ext cx="833437"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158" name="Straight Connector 157"/>
          <p:cNvCxnSpPr/>
          <p:nvPr/>
        </p:nvCxnSpPr>
        <p:spPr>
          <a:xfrm rot="5400000">
            <a:off x="6544175" y="1932715"/>
            <a:ext cx="3408229" cy="914"/>
          </a:xfrm>
          <a:prstGeom prst="line">
            <a:avLst/>
          </a:prstGeom>
          <a:ln w="6350" cap="flat" cmpd="sng" algn="ctr">
            <a:solidFill>
              <a:schemeClr val="accent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a:extLst>
              <a:ext uri="{FF2B5EF4-FFF2-40B4-BE49-F238E27FC236}">
                <a16:creationId xmlns:a16="http://schemas.microsoft.com/office/drawing/2014/main" id="{9BD9B83D-2A63-A349-BC92-C1914ECD8E47}"/>
              </a:ext>
            </a:extLst>
          </p:cNvPr>
          <p:cNvCxnSpPr/>
          <p:nvPr/>
        </p:nvCxnSpPr>
        <p:spPr>
          <a:xfrm>
            <a:off x="7830387" y="345713"/>
            <a:ext cx="350863" cy="91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86" name="Object 2">
            <a:extLst>
              <a:ext uri="{FF2B5EF4-FFF2-40B4-BE49-F238E27FC236}">
                <a16:creationId xmlns:a16="http://schemas.microsoft.com/office/drawing/2014/main" id="{A9FFF53D-1B0C-0047-9371-5BFE497F1760}"/>
              </a:ext>
            </a:extLst>
          </p:cNvPr>
          <p:cNvGraphicFramePr>
            <a:graphicFrameLocks noChangeAspect="1"/>
          </p:cNvGraphicFramePr>
          <p:nvPr>
            <p:extLst>
              <p:ext uri="{D42A27DB-BD31-4B8C-83A1-F6EECF244321}">
                <p14:modId xmlns:p14="http://schemas.microsoft.com/office/powerpoint/2010/main" val="3707970924"/>
              </p:ext>
            </p:extLst>
          </p:nvPr>
        </p:nvGraphicFramePr>
        <p:xfrm>
          <a:off x="7777464" y="229241"/>
          <a:ext cx="349250" cy="115888"/>
        </p:xfrm>
        <a:graphic>
          <a:graphicData uri="http://schemas.openxmlformats.org/presentationml/2006/ole">
            <mc:AlternateContent xmlns:mc="http://schemas.openxmlformats.org/markup-compatibility/2006">
              <mc:Choice xmlns:v="urn:schemas-microsoft-com:vml" Requires="v">
                <p:oleObj spid="_x0000_s182478" name="Equation" r:id="rId47" imgW="609600" imgH="203200" progId="Equation.DSMT4">
                  <p:embed/>
                </p:oleObj>
              </mc:Choice>
              <mc:Fallback>
                <p:oleObj name="Equation" r:id="rId47" imgW="609600" imgH="203200" progId="Equation.DSMT4">
                  <p:embed/>
                  <p:pic>
                    <p:nvPicPr>
                      <p:cNvPr id="156" name="Object 2"/>
                      <p:cNvPicPr>
                        <a:picLocks noChangeAspect="1" noChangeArrowheads="1"/>
                      </p:cNvPicPr>
                      <p:nvPr/>
                    </p:nvPicPr>
                    <p:blipFill>
                      <a:blip r:embed="rId48"/>
                      <a:srcRect/>
                      <a:stretch>
                        <a:fillRect/>
                      </a:stretch>
                    </p:blipFill>
                    <p:spPr bwMode="auto">
                      <a:xfrm>
                        <a:off x="7777464" y="229241"/>
                        <a:ext cx="349250" cy="115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 name="Straight Connector 79"/>
          <p:cNvCxnSpPr/>
          <p:nvPr/>
        </p:nvCxnSpPr>
        <p:spPr>
          <a:xfrm rot="5400000" flipH="1" flipV="1">
            <a:off x="1077913" y="2438399"/>
            <a:ext cx="4648201" cy="3581402"/>
          </a:xfrm>
          <a:prstGeom prst="line">
            <a:avLst/>
          </a:prstGeom>
          <a:ln w="57150"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rot="5400000" flipH="1" flipV="1">
            <a:off x="2763342" y="1657996"/>
            <a:ext cx="5750917" cy="4419600"/>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95" name="TextBox 194"/>
          <p:cNvSpPr txBox="1"/>
          <p:nvPr/>
        </p:nvSpPr>
        <p:spPr>
          <a:xfrm>
            <a:off x="228600" y="762000"/>
            <a:ext cx="3327401" cy="1600438"/>
          </a:xfrm>
          <a:prstGeom prst="rect">
            <a:avLst/>
          </a:prstGeom>
          <a:noFill/>
          <a:effectLst/>
        </p:spPr>
        <p:txBody>
          <a:bodyPr wrap="square" rtlCol="0">
            <a:spAutoFit/>
          </a:bodyPr>
          <a:lstStyle/>
          <a:p>
            <a:r>
              <a:rPr lang="en-US" sz="1400" dirty="0">
                <a:latin typeface="Times New Roman" panose="02020603050405020304" pitchFamily="18" charset="0"/>
                <a:cs typeface="Times New Roman" panose="02020603050405020304" pitchFamily="18" charset="0"/>
              </a:rPr>
              <a:t>from the detonator’s frame of reference,  that diagram shows that </a:t>
            </a:r>
            <a:r>
              <a:rPr lang="en-US" sz="1400" dirty="0">
                <a:solidFill>
                  <a:srgbClr val="FF0000"/>
                </a:solidFill>
                <a:latin typeface="Times New Roman" panose="02020603050405020304" pitchFamily="18" charset="0"/>
                <a:cs typeface="Times New Roman" panose="02020603050405020304" pitchFamily="18" charset="0"/>
              </a:rPr>
              <a:t>event A</a:t>
            </a:r>
            <a:r>
              <a:rPr lang="en-US" sz="1400" dirty="0">
                <a:latin typeface="Times New Roman" panose="02020603050405020304" pitchFamily="18" charset="0"/>
                <a:cs typeface="Times New Roman" panose="02020603050405020304" pitchFamily="18" charset="0"/>
              </a:rPr>
              <a:t> occurs later than </a:t>
            </a:r>
            <a:r>
              <a:rPr lang="en-US" sz="1400" dirty="0">
                <a:solidFill>
                  <a:srgbClr val="FF0000"/>
                </a:solidFill>
                <a:latin typeface="Times New Roman" panose="02020603050405020304" pitchFamily="18" charset="0"/>
                <a:cs typeface="Times New Roman" panose="02020603050405020304" pitchFamily="18" charset="0"/>
              </a:rPr>
              <a:t>event B</a:t>
            </a:r>
            <a:r>
              <a:rPr lang="en-US" sz="1400" dirty="0">
                <a:latin typeface="Times New Roman" panose="02020603050405020304" pitchFamily="18" charset="0"/>
                <a:cs typeface="Times New Roman" panose="02020603050405020304" pitchFamily="18" charset="0"/>
              </a:rPr>
              <a:t> with </a:t>
            </a:r>
            <a:r>
              <a:rPr lang="en-US" sz="1400" dirty="0">
                <a:solidFill>
                  <a:srgbClr val="FF0000"/>
                </a:solidFill>
                <a:latin typeface="Times New Roman" panose="02020603050405020304" pitchFamily="18" charset="0"/>
                <a:cs typeface="Times New Roman" panose="02020603050405020304" pitchFamily="18" charset="0"/>
              </a:rPr>
              <a:t>event A</a:t>
            </a:r>
            <a:r>
              <a:rPr lang="en-US" sz="1400" dirty="0">
                <a:latin typeface="Times New Roman" panose="02020603050405020304" pitchFamily="18" charset="0"/>
                <a:cs typeface="Times New Roman" panose="02020603050405020304" pitchFamily="18" charset="0"/>
              </a:rPr>
              <a:t> happening between </a:t>
            </a:r>
            <a:r>
              <a:rPr lang="en-US" sz="1400" dirty="0">
                <a:solidFill>
                  <a:srgbClr val="008000"/>
                </a:solidFill>
                <a:latin typeface="Times New Roman" panose="02020603050405020304" pitchFamily="18" charset="0"/>
                <a:cs typeface="Times New Roman" panose="02020603050405020304" pitchFamily="18" charset="0"/>
              </a:rPr>
              <a:t>ct’</a:t>
            </a:r>
            <a:r>
              <a:rPr lang="en-US" sz="1400" dirty="0">
                <a:ln>
                  <a:solidFill>
                    <a:srgbClr val="008000"/>
                  </a:solidFill>
                </a:ln>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and </a:t>
            </a:r>
            <a:r>
              <a:rPr lang="en-US" sz="1400" dirty="0">
                <a:solidFill>
                  <a:srgbClr val="008000"/>
                </a:solidFill>
                <a:latin typeface="Times New Roman" panose="02020603050405020304" pitchFamily="18" charset="0"/>
                <a:cs typeface="Times New Roman" panose="02020603050405020304" pitchFamily="18" charset="0"/>
              </a:rPr>
              <a:t>ct’</a:t>
            </a:r>
            <a:r>
              <a:rPr lang="en-US" sz="1400" dirty="0">
                <a:latin typeface="Times New Roman" panose="02020603050405020304" pitchFamily="18" charset="0"/>
                <a:cs typeface="Times New Roman" panose="02020603050405020304" pitchFamily="18" charset="0"/>
              </a:rPr>
              <a:t>   and </a:t>
            </a:r>
            <a:r>
              <a:rPr lang="en-US" sz="1400" dirty="0">
                <a:solidFill>
                  <a:srgbClr val="FF0000"/>
                </a:solidFill>
                <a:latin typeface="Times New Roman" panose="02020603050405020304" pitchFamily="18" charset="0"/>
                <a:cs typeface="Times New Roman" panose="02020603050405020304" pitchFamily="18" charset="0"/>
              </a:rPr>
              <a:t>event B </a:t>
            </a:r>
            <a:r>
              <a:rPr lang="en-US" sz="1400" dirty="0">
                <a:latin typeface="Times New Roman" panose="02020603050405020304" pitchFamily="18" charset="0"/>
                <a:cs typeface="Times New Roman" panose="02020603050405020304" pitchFamily="18" charset="0"/>
              </a:rPr>
              <a:t>happening at </a:t>
            </a:r>
            <a:r>
              <a:rPr lang="en-US" sz="1400" dirty="0">
                <a:solidFill>
                  <a:srgbClr val="008000"/>
                </a:solidFill>
                <a:latin typeface="Times New Roman" panose="02020603050405020304" pitchFamily="18" charset="0"/>
                <a:cs typeface="Times New Roman" panose="02020603050405020304" pitchFamily="18" charset="0"/>
              </a:rPr>
              <a:t>ct’</a:t>
            </a:r>
            <a:r>
              <a:rPr lang="en-US" sz="1400" dirty="0">
                <a:latin typeface="Times New Roman" panose="02020603050405020304" pitchFamily="18" charset="0"/>
                <a:cs typeface="Times New Roman" panose="02020603050405020304" pitchFamily="18" charset="0"/>
              </a:rPr>
              <a:t>   (look at the parallel time lines for the slanted, primed coordinate time axis).</a:t>
            </a:r>
          </a:p>
        </p:txBody>
      </p:sp>
      <p:cxnSp>
        <p:nvCxnSpPr>
          <p:cNvPr id="83" name="Straight Connector 82"/>
          <p:cNvCxnSpPr/>
          <p:nvPr/>
        </p:nvCxnSpPr>
        <p:spPr>
          <a:xfrm rot="5400000">
            <a:off x="1454887" y="3968692"/>
            <a:ext cx="4710227" cy="1588"/>
          </a:xfrm>
          <a:prstGeom prst="line">
            <a:avLst/>
          </a:prstGeom>
          <a:ln w="57150"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rot="5400000" flipH="1" flipV="1">
            <a:off x="3441290" y="3973102"/>
            <a:ext cx="4701408" cy="1588"/>
          </a:xfrm>
          <a:prstGeom prst="line">
            <a:avLst/>
          </a:prstGeom>
          <a:ln w="57150"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87" name="Object 2"/>
          <p:cNvGraphicFramePr>
            <a:graphicFrameLocks noChangeAspect="1"/>
          </p:cNvGraphicFramePr>
          <p:nvPr>
            <p:extLst>
              <p:ext uri="{D42A27DB-BD31-4B8C-83A1-F6EECF244321}">
                <p14:modId xmlns:p14="http://schemas.microsoft.com/office/powerpoint/2010/main" val="3528878688"/>
              </p:ext>
            </p:extLst>
          </p:nvPr>
        </p:nvGraphicFramePr>
        <p:xfrm>
          <a:off x="3894313" y="1248736"/>
          <a:ext cx="838200" cy="444500"/>
        </p:xfrm>
        <a:graphic>
          <a:graphicData uri="http://schemas.openxmlformats.org/presentationml/2006/ole">
            <mc:AlternateContent xmlns:mc="http://schemas.openxmlformats.org/markup-compatibility/2006">
              <mc:Choice xmlns:v="urn:schemas-microsoft-com:vml" Requires="v">
                <p:oleObj spid="_x0000_s45648" name="Equation" r:id="rId3" imgW="838200" imgH="444500" progId="Equation.DSMT4">
                  <p:embed/>
                </p:oleObj>
              </mc:Choice>
              <mc:Fallback>
                <p:oleObj name="Equation" r:id="rId3" imgW="838200" imgH="444500" progId="Equation.DSMT4">
                  <p:embed/>
                  <p:pic>
                    <p:nvPicPr>
                      <p:cNvPr id="0" name="Picture 29"/>
                      <p:cNvPicPr>
                        <a:picLocks noChangeAspect="1" noChangeArrowheads="1"/>
                      </p:cNvPicPr>
                      <p:nvPr/>
                    </p:nvPicPr>
                    <p:blipFill>
                      <a:blip r:embed="rId4"/>
                      <a:srcRect/>
                      <a:stretch>
                        <a:fillRect/>
                      </a:stretch>
                    </p:blipFill>
                    <p:spPr bwMode="auto">
                      <a:xfrm>
                        <a:off x="3894313" y="1248736"/>
                        <a:ext cx="838200" cy="44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8" name="Object 2"/>
          <p:cNvGraphicFramePr>
            <a:graphicFrameLocks noChangeAspect="1"/>
          </p:cNvGraphicFramePr>
          <p:nvPr>
            <p:extLst>
              <p:ext uri="{D42A27DB-BD31-4B8C-83A1-F6EECF244321}">
                <p14:modId xmlns:p14="http://schemas.microsoft.com/office/powerpoint/2010/main" val="2616535408"/>
              </p:ext>
            </p:extLst>
          </p:nvPr>
        </p:nvGraphicFramePr>
        <p:xfrm>
          <a:off x="5918200" y="2438400"/>
          <a:ext cx="889000" cy="444500"/>
        </p:xfrm>
        <a:graphic>
          <a:graphicData uri="http://schemas.openxmlformats.org/presentationml/2006/ole">
            <mc:AlternateContent xmlns:mc="http://schemas.openxmlformats.org/markup-compatibility/2006">
              <mc:Choice xmlns:v="urn:schemas-microsoft-com:vml" Requires="v">
                <p:oleObj spid="_x0000_s45649" name="Equation" r:id="rId5" imgW="889000" imgH="444500" progId="Equation.DSMT4">
                  <p:embed/>
                </p:oleObj>
              </mc:Choice>
              <mc:Fallback>
                <p:oleObj name="Equation" r:id="rId5" imgW="889000" imgH="444500" progId="Equation.DSMT4">
                  <p:embed/>
                  <p:pic>
                    <p:nvPicPr>
                      <p:cNvPr id="0" name="Picture 30"/>
                      <p:cNvPicPr>
                        <a:picLocks noChangeAspect="1" noChangeArrowheads="1"/>
                      </p:cNvPicPr>
                      <p:nvPr/>
                    </p:nvPicPr>
                    <p:blipFill>
                      <a:blip r:embed="rId6"/>
                      <a:srcRect/>
                      <a:stretch>
                        <a:fillRect/>
                      </a:stretch>
                    </p:blipFill>
                    <p:spPr bwMode="auto">
                      <a:xfrm>
                        <a:off x="5918200" y="2438400"/>
                        <a:ext cx="889000" cy="44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0" name="Freeform 89"/>
          <p:cNvSpPr/>
          <p:nvPr/>
        </p:nvSpPr>
        <p:spPr>
          <a:xfrm flipH="1">
            <a:off x="5791200" y="1519238"/>
            <a:ext cx="469900" cy="270933"/>
          </a:xfrm>
          <a:custGeom>
            <a:avLst/>
            <a:gdLst>
              <a:gd name="connsiteX0" fmla="*/ 0 w 469900"/>
              <a:gd name="connsiteY0" fmla="*/ 0 h 270933"/>
              <a:gd name="connsiteX1" fmla="*/ 190500 w 469900"/>
              <a:gd name="connsiteY1" fmla="*/ 228600 h 270933"/>
              <a:gd name="connsiteX2" fmla="*/ 469900 w 469900"/>
              <a:gd name="connsiteY2" fmla="*/ 254000 h 270933"/>
            </a:gdLst>
            <a:ahLst/>
            <a:cxnLst>
              <a:cxn ang="0">
                <a:pos x="connsiteX0" y="connsiteY0"/>
              </a:cxn>
              <a:cxn ang="0">
                <a:pos x="connsiteX1" y="connsiteY1"/>
              </a:cxn>
              <a:cxn ang="0">
                <a:pos x="connsiteX2" y="connsiteY2"/>
              </a:cxn>
            </a:cxnLst>
            <a:rect l="l" t="t" r="r" b="b"/>
            <a:pathLst>
              <a:path w="469900" h="270933">
                <a:moveTo>
                  <a:pt x="0" y="0"/>
                </a:moveTo>
                <a:cubicBezTo>
                  <a:pt x="56091" y="93133"/>
                  <a:pt x="112183" y="186267"/>
                  <a:pt x="190500" y="228600"/>
                </a:cubicBezTo>
                <a:cubicBezTo>
                  <a:pt x="268817" y="270933"/>
                  <a:pt x="469900" y="254000"/>
                  <a:pt x="469900" y="254000"/>
                </a:cubicBezTo>
              </a:path>
            </a:pathLst>
          </a:cu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228600" y="95566"/>
            <a:ext cx="8537247" cy="738664"/>
          </a:xfrm>
          <a:prstGeom prst="rect">
            <a:avLst/>
          </a:prstGeom>
          <a:noFill/>
        </p:spPr>
        <p:txBody>
          <a:bodyPr wrap="square" rtlCol="0">
            <a:spAutoFit/>
          </a:bodyPr>
          <a:lstStyle/>
          <a:p>
            <a:r>
              <a:rPr lang="en-US" sz="1400" dirty="0">
                <a:solidFill>
                  <a:srgbClr val="FF0000"/>
                </a:solidFill>
                <a:latin typeface="Times New Roman" panose="02020603050405020304" pitchFamily="18" charset="0"/>
                <a:cs typeface="Times New Roman" panose="02020603050405020304" pitchFamily="18" charset="0"/>
              </a:rPr>
              <a:t>Parenthetical comment</a:t>
            </a:r>
            <a:r>
              <a:rPr lang="en-US" sz="1400" dirty="0">
                <a:latin typeface="Times New Roman" panose="02020603050405020304" pitchFamily="18" charset="0"/>
                <a:cs typeface="Times New Roman" panose="02020603050405020304" pitchFamily="18" charset="0"/>
              </a:rPr>
              <a:t>:  Look at the diagram from the unprimed perspective.  Both </a:t>
            </a:r>
            <a:r>
              <a:rPr lang="en-US" sz="1400" dirty="0">
                <a:solidFill>
                  <a:srgbClr val="FF0000"/>
                </a:solidFill>
                <a:latin typeface="Times New Roman" panose="02020603050405020304" pitchFamily="18" charset="0"/>
                <a:cs typeface="Times New Roman" panose="02020603050405020304" pitchFamily="18" charset="0"/>
              </a:rPr>
              <a:t>event 2</a:t>
            </a:r>
            <a:r>
              <a:rPr lang="en-US" sz="1400" dirty="0">
                <a:latin typeface="Times New Roman" panose="02020603050405020304" pitchFamily="18" charset="0"/>
                <a:cs typeface="Times New Roman" panose="02020603050405020304" pitchFamily="18" charset="0"/>
              </a:rPr>
              <a:t> and </a:t>
            </a:r>
            <a:r>
              <a:rPr lang="en-US" sz="1400" dirty="0">
                <a:solidFill>
                  <a:srgbClr val="FF0000"/>
                </a:solidFill>
                <a:latin typeface="Times New Roman" panose="02020603050405020304" pitchFamily="18" charset="0"/>
                <a:cs typeface="Times New Roman" panose="02020603050405020304" pitchFamily="18" charset="0"/>
              </a:rPr>
              <a:t>event 3</a:t>
            </a:r>
            <a:r>
              <a:rPr lang="en-US" sz="1400" dirty="0">
                <a:latin typeface="Times New Roman" panose="02020603050405020304" pitchFamily="18" charset="0"/>
                <a:cs typeface="Times New Roman" panose="02020603050405020304" pitchFamily="18" charset="0"/>
              </a:rPr>
              <a:t> occur at the same time in that frame (LOOK AT THE SKETCH—both events sit on the same horizontal time line at  </a:t>
            </a:r>
            <a:r>
              <a:rPr lang="en-US" sz="1400" dirty="0">
                <a:solidFill>
                  <a:srgbClr val="FF6600"/>
                </a:solidFill>
                <a:latin typeface="Times New Roman" panose="02020603050405020304" pitchFamily="18" charset="0"/>
                <a:cs typeface="Times New Roman" panose="02020603050405020304" pitchFamily="18" charset="0"/>
              </a:rPr>
              <a:t>ct </a:t>
            </a:r>
            <a:r>
              <a:rPr lang="en-US" sz="1400" dirty="0">
                <a:latin typeface="Times New Roman" panose="02020603050405020304" pitchFamily="18" charset="0"/>
                <a:cs typeface="Times New Roman" panose="02020603050405020304" pitchFamily="18" charset="0"/>
              </a:rPr>
              <a:t> ).  That’s what our sketch, drawn to scale, maintains has happened.  What is interesting is that looking at those two events </a:t>
            </a:r>
          </a:p>
        </p:txBody>
      </p:sp>
      <p:cxnSp>
        <p:nvCxnSpPr>
          <p:cNvPr id="95" name="Straight Connector 94"/>
          <p:cNvCxnSpPr/>
          <p:nvPr/>
        </p:nvCxnSpPr>
        <p:spPr>
          <a:xfrm rot="5400000">
            <a:off x="1168398" y="3869532"/>
            <a:ext cx="5300660" cy="1588"/>
          </a:xfrm>
          <a:prstGeom prst="line">
            <a:avLst/>
          </a:prstGeom>
          <a:ln w="6350" cap="flat" cmpd="sng" algn="ctr">
            <a:solidFill>
              <a:schemeClr val="tx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1382712" y="6250782"/>
            <a:ext cx="7545388" cy="1588"/>
          </a:xfrm>
          <a:prstGeom prst="line">
            <a:avLst/>
          </a:prstGeom>
          <a:ln w="6350" cap="flat" cmpd="sng" algn="ctr">
            <a:solidFill>
              <a:schemeClr val="tx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V="1">
            <a:off x="3821112" y="2488406"/>
            <a:ext cx="4878388" cy="3759994"/>
          </a:xfrm>
          <a:prstGeom prst="line">
            <a:avLst/>
          </a:prstGeom>
          <a:ln w="12700"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rot="5400000" flipH="1" flipV="1">
            <a:off x="2990854" y="2165350"/>
            <a:ext cx="4978398" cy="3848103"/>
          </a:xfrm>
          <a:prstGeom prst="line">
            <a:avLst/>
          </a:prstGeom>
          <a:ln w="57150"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rot="5400000">
            <a:off x="5742384" y="6262291"/>
            <a:ext cx="123034" cy="158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117" name="Object 2"/>
          <p:cNvGraphicFramePr>
            <a:graphicFrameLocks noChangeAspect="1"/>
          </p:cNvGraphicFramePr>
          <p:nvPr>
            <p:extLst>
              <p:ext uri="{D42A27DB-BD31-4B8C-83A1-F6EECF244321}">
                <p14:modId xmlns:p14="http://schemas.microsoft.com/office/powerpoint/2010/main" val="4093779665"/>
              </p:ext>
            </p:extLst>
          </p:nvPr>
        </p:nvGraphicFramePr>
        <p:xfrm>
          <a:off x="5741196" y="6413500"/>
          <a:ext cx="127000" cy="165100"/>
        </p:xfrm>
        <a:graphic>
          <a:graphicData uri="http://schemas.openxmlformats.org/presentationml/2006/ole">
            <mc:AlternateContent xmlns:mc="http://schemas.openxmlformats.org/markup-compatibility/2006">
              <mc:Choice xmlns:v="urn:schemas-microsoft-com:vml" Requires="v">
                <p:oleObj spid="_x0000_s45650" name="Equation" r:id="rId7" imgW="127000" imgH="165100" progId="Equation.DSMT4">
                  <p:embed/>
                </p:oleObj>
              </mc:Choice>
              <mc:Fallback>
                <p:oleObj name="Equation" r:id="rId7" imgW="127000" imgH="165100" progId="Equation.DSMT4">
                  <p:embed/>
                  <p:pic>
                    <p:nvPicPr>
                      <p:cNvPr id="0" name="Picture 2"/>
                      <p:cNvPicPr>
                        <a:picLocks noChangeAspect="1" noChangeArrowheads="1"/>
                      </p:cNvPicPr>
                      <p:nvPr/>
                    </p:nvPicPr>
                    <p:blipFill>
                      <a:blip r:embed="rId8"/>
                      <a:srcRect/>
                      <a:stretch>
                        <a:fillRect/>
                      </a:stretch>
                    </p:blipFill>
                    <p:spPr bwMode="auto">
                      <a:xfrm>
                        <a:off x="5741196" y="6413500"/>
                        <a:ext cx="1270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9" name="Object 2"/>
          <p:cNvGraphicFramePr>
            <a:graphicFrameLocks noChangeAspect="1"/>
          </p:cNvGraphicFramePr>
          <p:nvPr>
            <p:extLst>
              <p:ext uri="{D42A27DB-BD31-4B8C-83A1-F6EECF244321}">
                <p14:modId xmlns:p14="http://schemas.microsoft.com/office/powerpoint/2010/main" val="1668275322"/>
              </p:ext>
            </p:extLst>
          </p:nvPr>
        </p:nvGraphicFramePr>
        <p:xfrm>
          <a:off x="1624012" y="6007100"/>
          <a:ext cx="215900" cy="165100"/>
        </p:xfrm>
        <a:graphic>
          <a:graphicData uri="http://schemas.openxmlformats.org/presentationml/2006/ole">
            <mc:AlternateContent xmlns:mc="http://schemas.openxmlformats.org/markup-compatibility/2006">
              <mc:Choice xmlns:v="urn:schemas-microsoft-com:vml" Requires="v">
                <p:oleObj spid="_x0000_s45651" name="Equation" r:id="rId9" imgW="215900" imgH="165100" progId="Equation.DSMT4">
                  <p:embed/>
                </p:oleObj>
              </mc:Choice>
              <mc:Fallback>
                <p:oleObj name="Equation" r:id="rId9" imgW="215900" imgH="165100" progId="Equation.DSMT4">
                  <p:embed/>
                  <p:pic>
                    <p:nvPicPr>
                      <p:cNvPr id="0" name="Picture 3"/>
                      <p:cNvPicPr>
                        <a:picLocks noChangeAspect="1" noChangeArrowheads="1"/>
                      </p:cNvPicPr>
                      <p:nvPr/>
                    </p:nvPicPr>
                    <p:blipFill>
                      <a:blip r:embed="rId10"/>
                      <a:srcRect/>
                      <a:stretch>
                        <a:fillRect/>
                      </a:stretch>
                    </p:blipFill>
                    <p:spPr bwMode="auto">
                      <a:xfrm>
                        <a:off x="1624012" y="6007100"/>
                        <a:ext cx="2159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1" name="Object 2"/>
          <p:cNvGraphicFramePr>
            <a:graphicFrameLocks noChangeAspect="1"/>
          </p:cNvGraphicFramePr>
          <p:nvPr>
            <p:extLst>
              <p:ext uri="{D42A27DB-BD31-4B8C-83A1-F6EECF244321}">
                <p14:modId xmlns:p14="http://schemas.microsoft.com/office/powerpoint/2010/main" val="1923201292"/>
              </p:ext>
            </p:extLst>
          </p:nvPr>
        </p:nvGraphicFramePr>
        <p:xfrm>
          <a:off x="1846263" y="6316663"/>
          <a:ext cx="1930400" cy="203200"/>
        </p:xfrm>
        <a:graphic>
          <a:graphicData uri="http://schemas.openxmlformats.org/presentationml/2006/ole">
            <mc:AlternateContent xmlns:mc="http://schemas.openxmlformats.org/markup-compatibility/2006">
              <mc:Choice xmlns:v="urn:schemas-microsoft-com:vml" Requires="v">
                <p:oleObj spid="_x0000_s45652" name="Equation" r:id="rId11" imgW="1930400" imgH="203200" progId="Equation.DSMT4">
                  <p:embed/>
                </p:oleObj>
              </mc:Choice>
              <mc:Fallback>
                <p:oleObj name="Equation" r:id="rId11" imgW="1930400" imgH="203200" progId="Equation.DSMT4">
                  <p:embed/>
                  <p:pic>
                    <p:nvPicPr>
                      <p:cNvPr id="0" name="Picture 4"/>
                      <p:cNvPicPr>
                        <a:picLocks noChangeAspect="1" noChangeArrowheads="1"/>
                      </p:cNvPicPr>
                      <p:nvPr/>
                    </p:nvPicPr>
                    <p:blipFill>
                      <a:blip r:embed="rId12"/>
                      <a:srcRect/>
                      <a:stretch>
                        <a:fillRect/>
                      </a:stretch>
                    </p:blipFill>
                    <p:spPr bwMode="auto">
                      <a:xfrm>
                        <a:off x="1846263" y="6316663"/>
                        <a:ext cx="1930400" cy="20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4" name="Rectangle 8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8610600" y="6477000"/>
            <a:ext cx="426168" cy="276999"/>
          </a:xfrm>
          <a:prstGeom prst="rect">
            <a:avLst/>
          </a:prstGeom>
          <a:noFill/>
          <a:effectLst/>
        </p:spPr>
        <p:txBody>
          <a:bodyPr wrap="none" rtlCol="0">
            <a:spAutoFit/>
          </a:bodyPr>
          <a:lstStyle/>
          <a:p>
            <a:r>
              <a:rPr lang="en-US" sz="1200" dirty="0"/>
              <a:t>24.)</a:t>
            </a:r>
          </a:p>
        </p:txBody>
      </p:sp>
      <p:graphicFrame>
        <p:nvGraphicFramePr>
          <p:cNvPr id="144" name="Object 2"/>
          <p:cNvGraphicFramePr>
            <a:graphicFrameLocks noChangeAspect="1"/>
          </p:cNvGraphicFramePr>
          <p:nvPr>
            <p:extLst>
              <p:ext uri="{D42A27DB-BD31-4B8C-83A1-F6EECF244321}">
                <p14:modId xmlns:p14="http://schemas.microsoft.com/office/powerpoint/2010/main" val="367943844"/>
              </p:ext>
            </p:extLst>
          </p:nvPr>
        </p:nvGraphicFramePr>
        <p:xfrm>
          <a:off x="8864600" y="6350000"/>
          <a:ext cx="127000" cy="127000"/>
        </p:xfrm>
        <a:graphic>
          <a:graphicData uri="http://schemas.openxmlformats.org/presentationml/2006/ole">
            <mc:AlternateContent xmlns:mc="http://schemas.openxmlformats.org/markup-compatibility/2006">
              <mc:Choice xmlns:v="urn:schemas-microsoft-com:vml" Requires="v">
                <p:oleObj spid="_x0000_s45653" name="Equation" r:id="rId13" imgW="127000" imgH="127000" progId="Equation.DSMT4">
                  <p:embed/>
                </p:oleObj>
              </mc:Choice>
              <mc:Fallback>
                <p:oleObj name="Equation" r:id="rId13" imgW="127000" imgH="127000" progId="Equation.DSMT4">
                  <p:embed/>
                  <p:pic>
                    <p:nvPicPr>
                      <p:cNvPr id="0" name="Picture 17"/>
                      <p:cNvPicPr>
                        <a:picLocks noChangeAspect="1" noChangeArrowheads="1"/>
                      </p:cNvPicPr>
                      <p:nvPr/>
                    </p:nvPicPr>
                    <p:blipFill>
                      <a:blip r:embed="rId14"/>
                      <a:srcRect/>
                      <a:stretch>
                        <a:fillRect/>
                      </a:stretch>
                    </p:blipFill>
                    <p:spPr bwMode="auto">
                      <a:xfrm>
                        <a:off x="8864600" y="6350000"/>
                        <a:ext cx="127000" cy="12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46" name="Object 2"/>
          <p:cNvGraphicFramePr>
            <a:graphicFrameLocks noChangeAspect="1"/>
          </p:cNvGraphicFramePr>
          <p:nvPr>
            <p:extLst>
              <p:ext uri="{D42A27DB-BD31-4B8C-83A1-F6EECF244321}">
                <p14:modId xmlns:p14="http://schemas.microsoft.com/office/powerpoint/2010/main" val="2484288462"/>
              </p:ext>
            </p:extLst>
          </p:nvPr>
        </p:nvGraphicFramePr>
        <p:xfrm>
          <a:off x="8580437" y="2620963"/>
          <a:ext cx="165100" cy="152400"/>
        </p:xfrm>
        <a:graphic>
          <a:graphicData uri="http://schemas.openxmlformats.org/presentationml/2006/ole">
            <mc:AlternateContent xmlns:mc="http://schemas.openxmlformats.org/markup-compatibility/2006">
              <mc:Choice xmlns:v="urn:schemas-microsoft-com:vml" Requires="v">
                <p:oleObj spid="_x0000_s45654" name="Equation" r:id="rId15" imgW="165100" imgH="152400" progId="Equation.DSMT4">
                  <p:embed/>
                </p:oleObj>
              </mc:Choice>
              <mc:Fallback>
                <p:oleObj name="Equation" r:id="rId15" imgW="165100" imgH="152400" progId="Equation.DSMT4">
                  <p:embed/>
                  <p:pic>
                    <p:nvPicPr>
                      <p:cNvPr id="0" name="Picture 18"/>
                      <p:cNvPicPr>
                        <a:picLocks noChangeAspect="1" noChangeArrowheads="1"/>
                      </p:cNvPicPr>
                      <p:nvPr/>
                    </p:nvPicPr>
                    <p:blipFill>
                      <a:blip r:embed="rId16"/>
                      <a:srcRect/>
                      <a:stretch>
                        <a:fillRect/>
                      </a:stretch>
                    </p:blipFill>
                    <p:spPr bwMode="auto">
                      <a:xfrm>
                        <a:off x="8580437" y="2620963"/>
                        <a:ext cx="1651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47" name="Object 2"/>
          <p:cNvGraphicFramePr>
            <a:graphicFrameLocks noChangeAspect="1"/>
          </p:cNvGraphicFramePr>
          <p:nvPr>
            <p:extLst>
              <p:ext uri="{D42A27DB-BD31-4B8C-83A1-F6EECF244321}">
                <p14:modId xmlns:p14="http://schemas.microsoft.com/office/powerpoint/2010/main" val="3584561955"/>
              </p:ext>
            </p:extLst>
          </p:nvPr>
        </p:nvGraphicFramePr>
        <p:xfrm>
          <a:off x="3638550" y="1351290"/>
          <a:ext cx="165100" cy="139700"/>
        </p:xfrm>
        <a:graphic>
          <a:graphicData uri="http://schemas.openxmlformats.org/presentationml/2006/ole">
            <mc:AlternateContent xmlns:mc="http://schemas.openxmlformats.org/markup-compatibility/2006">
              <mc:Choice xmlns:v="urn:schemas-microsoft-com:vml" Requires="v">
                <p:oleObj spid="_x0000_s45655" name="Equation" r:id="rId17" imgW="165100" imgH="139700" progId="Equation.DSMT4">
                  <p:embed/>
                </p:oleObj>
              </mc:Choice>
              <mc:Fallback>
                <p:oleObj name="Equation" r:id="rId17" imgW="165100" imgH="139700" progId="Equation.DSMT4">
                  <p:embed/>
                  <p:pic>
                    <p:nvPicPr>
                      <p:cNvPr id="0" name="Picture 19"/>
                      <p:cNvPicPr>
                        <a:picLocks noChangeAspect="1" noChangeArrowheads="1"/>
                      </p:cNvPicPr>
                      <p:nvPr/>
                    </p:nvPicPr>
                    <p:blipFill>
                      <a:blip r:embed="rId18"/>
                      <a:srcRect/>
                      <a:stretch>
                        <a:fillRect/>
                      </a:stretch>
                    </p:blipFill>
                    <p:spPr bwMode="auto">
                      <a:xfrm>
                        <a:off x="3638550" y="1351290"/>
                        <a:ext cx="165100" cy="13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49" name="Object 2"/>
          <p:cNvGraphicFramePr>
            <a:graphicFrameLocks noChangeAspect="1"/>
          </p:cNvGraphicFramePr>
          <p:nvPr>
            <p:extLst>
              <p:ext uri="{D42A27DB-BD31-4B8C-83A1-F6EECF244321}">
                <p14:modId xmlns:p14="http://schemas.microsoft.com/office/powerpoint/2010/main" val="3977482796"/>
              </p:ext>
            </p:extLst>
          </p:nvPr>
        </p:nvGraphicFramePr>
        <p:xfrm>
          <a:off x="7493000" y="1066800"/>
          <a:ext cx="203200" cy="152400"/>
        </p:xfrm>
        <a:graphic>
          <a:graphicData uri="http://schemas.openxmlformats.org/presentationml/2006/ole">
            <mc:AlternateContent xmlns:mc="http://schemas.openxmlformats.org/markup-compatibility/2006">
              <mc:Choice xmlns:v="urn:schemas-microsoft-com:vml" Requires="v">
                <p:oleObj spid="_x0000_s45656" name="Equation" r:id="rId19" imgW="203200" imgH="152400" progId="Equation.DSMT4">
                  <p:embed/>
                </p:oleObj>
              </mc:Choice>
              <mc:Fallback>
                <p:oleObj name="Equation" r:id="rId19" imgW="203200" imgH="152400" progId="Equation.DSMT4">
                  <p:embed/>
                  <p:pic>
                    <p:nvPicPr>
                      <p:cNvPr id="0" name="Picture 20"/>
                      <p:cNvPicPr>
                        <a:picLocks noChangeAspect="1" noChangeArrowheads="1"/>
                      </p:cNvPicPr>
                      <p:nvPr/>
                    </p:nvPicPr>
                    <p:blipFill>
                      <a:blip r:embed="rId20"/>
                      <a:srcRect/>
                      <a:stretch>
                        <a:fillRect/>
                      </a:stretch>
                    </p:blipFill>
                    <p:spPr bwMode="auto">
                      <a:xfrm>
                        <a:off x="7493000" y="1066800"/>
                        <a:ext cx="2032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68" name="Straight Connector 67"/>
          <p:cNvCxnSpPr/>
          <p:nvPr/>
        </p:nvCxnSpPr>
        <p:spPr>
          <a:xfrm>
            <a:off x="3819524" y="3657600"/>
            <a:ext cx="1981200" cy="1588"/>
          </a:xfrm>
          <a:prstGeom prst="line">
            <a:avLst/>
          </a:prstGeom>
          <a:ln w="57150" cap="flat" cmpd="sng" algn="ctr">
            <a:solidFill>
              <a:srgbClr val="66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45081" name="Object 25"/>
          <p:cNvGraphicFramePr>
            <a:graphicFrameLocks noChangeAspect="1"/>
          </p:cNvGraphicFramePr>
          <p:nvPr>
            <p:extLst>
              <p:ext uri="{D42A27DB-BD31-4B8C-83A1-F6EECF244321}">
                <p14:modId xmlns:p14="http://schemas.microsoft.com/office/powerpoint/2010/main" val="3604569018"/>
              </p:ext>
            </p:extLst>
          </p:nvPr>
        </p:nvGraphicFramePr>
        <p:xfrm>
          <a:off x="4252915" y="2070100"/>
          <a:ext cx="939800" cy="444500"/>
        </p:xfrm>
        <a:graphic>
          <a:graphicData uri="http://schemas.openxmlformats.org/presentationml/2006/ole">
            <mc:AlternateContent xmlns:mc="http://schemas.openxmlformats.org/markup-compatibility/2006">
              <mc:Choice xmlns:v="urn:schemas-microsoft-com:vml" Requires="v">
                <p:oleObj spid="_x0000_s45657" name="Equation" r:id="rId21" imgW="939800" imgH="444500" progId="Equation.DSMT4">
                  <p:embed/>
                </p:oleObj>
              </mc:Choice>
              <mc:Fallback>
                <p:oleObj name="Equation" r:id="rId21" imgW="939800" imgH="444500" progId="Equation.DSMT4">
                  <p:embed/>
                  <p:pic>
                    <p:nvPicPr>
                      <p:cNvPr id="0" name="Picture 25"/>
                      <p:cNvPicPr>
                        <a:picLocks noChangeAspect="1" noChangeArrowheads="1"/>
                      </p:cNvPicPr>
                      <p:nvPr/>
                    </p:nvPicPr>
                    <p:blipFill>
                      <a:blip r:embed="rId22"/>
                      <a:srcRect/>
                      <a:stretch>
                        <a:fillRect/>
                      </a:stretch>
                    </p:blipFill>
                    <p:spPr bwMode="auto">
                      <a:xfrm>
                        <a:off x="4252915" y="2070100"/>
                        <a:ext cx="939800" cy="44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5082" name="Object 26"/>
          <p:cNvGraphicFramePr>
            <a:graphicFrameLocks noChangeAspect="1"/>
          </p:cNvGraphicFramePr>
          <p:nvPr>
            <p:extLst>
              <p:ext uri="{D42A27DB-BD31-4B8C-83A1-F6EECF244321}">
                <p14:modId xmlns:p14="http://schemas.microsoft.com/office/powerpoint/2010/main" val="2658856210"/>
              </p:ext>
            </p:extLst>
          </p:nvPr>
        </p:nvGraphicFramePr>
        <p:xfrm>
          <a:off x="5898037" y="1066800"/>
          <a:ext cx="939800" cy="444500"/>
        </p:xfrm>
        <a:graphic>
          <a:graphicData uri="http://schemas.openxmlformats.org/presentationml/2006/ole">
            <mc:AlternateContent xmlns:mc="http://schemas.openxmlformats.org/markup-compatibility/2006">
              <mc:Choice xmlns:v="urn:schemas-microsoft-com:vml" Requires="v">
                <p:oleObj spid="_x0000_s45658" name="Equation" r:id="rId23" imgW="939800" imgH="444500" progId="Equation.DSMT4">
                  <p:embed/>
                </p:oleObj>
              </mc:Choice>
              <mc:Fallback>
                <p:oleObj name="Equation" r:id="rId23" imgW="939800" imgH="444500" progId="Equation.DSMT4">
                  <p:embed/>
                  <p:pic>
                    <p:nvPicPr>
                      <p:cNvPr id="0" name="Picture 26"/>
                      <p:cNvPicPr>
                        <a:picLocks noChangeAspect="1" noChangeArrowheads="1"/>
                      </p:cNvPicPr>
                      <p:nvPr/>
                    </p:nvPicPr>
                    <p:blipFill>
                      <a:blip r:embed="rId24"/>
                      <a:srcRect/>
                      <a:stretch>
                        <a:fillRect/>
                      </a:stretch>
                    </p:blipFill>
                    <p:spPr bwMode="auto">
                      <a:xfrm>
                        <a:off x="5898037" y="1066800"/>
                        <a:ext cx="939800" cy="44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126" name="Straight Connector 125"/>
          <p:cNvCxnSpPr/>
          <p:nvPr/>
        </p:nvCxnSpPr>
        <p:spPr>
          <a:xfrm flipV="1">
            <a:off x="3057524" y="1981200"/>
            <a:ext cx="4878388" cy="3759994"/>
          </a:xfrm>
          <a:prstGeom prst="line">
            <a:avLst/>
          </a:prstGeom>
          <a:ln w="12700" cap="flat" cmpd="sng" algn="ctr">
            <a:solidFill>
              <a:srgbClr val="008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V="1">
            <a:off x="533400" y="1981200"/>
            <a:ext cx="5945188" cy="4572001"/>
          </a:xfrm>
          <a:prstGeom prst="line">
            <a:avLst/>
          </a:prstGeom>
          <a:ln w="12700" cap="flat" cmpd="sng" algn="ctr">
            <a:solidFill>
              <a:srgbClr val="008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flipV="1">
            <a:off x="914400" y="1524000"/>
            <a:ext cx="4583112" cy="3520755"/>
          </a:xfrm>
          <a:prstGeom prst="line">
            <a:avLst/>
          </a:prstGeom>
          <a:ln w="12700" cap="flat" cmpd="sng" algn="ctr">
            <a:solidFill>
              <a:srgbClr val="008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170" name="Group 169"/>
          <p:cNvGrpSpPr/>
          <p:nvPr/>
        </p:nvGrpSpPr>
        <p:grpSpPr>
          <a:xfrm rot="19441358">
            <a:off x="3423356" y="4957684"/>
            <a:ext cx="400401" cy="370214"/>
            <a:chOff x="690712" y="3312702"/>
            <a:chExt cx="400401" cy="370214"/>
          </a:xfrm>
          <a:effectLst/>
        </p:grpSpPr>
        <p:sp>
          <p:nvSpPr>
            <p:cNvPr id="171" name="TextBox 170"/>
            <p:cNvSpPr txBox="1"/>
            <p:nvPr/>
          </p:nvSpPr>
          <p:spPr>
            <a:xfrm>
              <a:off x="690712" y="3312702"/>
              <a:ext cx="371741" cy="307777"/>
            </a:xfrm>
            <a:prstGeom prst="rect">
              <a:avLst/>
            </a:prstGeom>
            <a:noFill/>
          </p:spPr>
          <p:txBody>
            <a:bodyPr wrap="none" rtlCol="0">
              <a:spAutoFit/>
            </a:bodyPr>
            <a:lstStyle/>
            <a:p>
              <a:r>
                <a:rPr lang="en-US" sz="1400" dirty="0">
                  <a:solidFill>
                    <a:srgbClr val="008000"/>
                  </a:solidFill>
                </a:rPr>
                <a:t>ct’</a:t>
              </a:r>
            </a:p>
          </p:txBody>
        </p:sp>
        <p:sp>
          <p:nvSpPr>
            <p:cNvPr id="172" name="TextBox 171"/>
            <p:cNvSpPr txBox="1"/>
            <p:nvPr/>
          </p:nvSpPr>
          <p:spPr>
            <a:xfrm>
              <a:off x="838200" y="3429000"/>
              <a:ext cx="252913" cy="253916"/>
            </a:xfrm>
            <a:prstGeom prst="rect">
              <a:avLst/>
            </a:prstGeom>
            <a:noFill/>
          </p:spPr>
          <p:txBody>
            <a:bodyPr wrap="none" rtlCol="0">
              <a:spAutoFit/>
            </a:bodyPr>
            <a:lstStyle/>
            <a:p>
              <a:r>
                <a:rPr lang="en-US" sz="1050" dirty="0">
                  <a:solidFill>
                    <a:srgbClr val="008000"/>
                  </a:solidFill>
                </a:rPr>
                <a:t>1</a:t>
              </a:r>
              <a:endParaRPr lang="en-US" sz="1100" dirty="0">
                <a:solidFill>
                  <a:srgbClr val="008000"/>
                </a:solidFill>
              </a:endParaRPr>
            </a:p>
          </p:txBody>
        </p:sp>
      </p:grpSp>
      <p:grpSp>
        <p:nvGrpSpPr>
          <p:cNvPr id="176" name="Group 175"/>
          <p:cNvGrpSpPr/>
          <p:nvPr/>
        </p:nvGrpSpPr>
        <p:grpSpPr>
          <a:xfrm rot="19325358">
            <a:off x="1142997" y="5557759"/>
            <a:ext cx="403650" cy="377908"/>
            <a:chOff x="1499762" y="2908494"/>
            <a:chExt cx="403650" cy="377908"/>
          </a:xfrm>
          <a:effectLst/>
        </p:grpSpPr>
        <p:sp>
          <p:nvSpPr>
            <p:cNvPr id="177" name="TextBox 176"/>
            <p:cNvSpPr txBox="1"/>
            <p:nvPr/>
          </p:nvSpPr>
          <p:spPr>
            <a:xfrm>
              <a:off x="1499762" y="2908494"/>
              <a:ext cx="371741" cy="307777"/>
            </a:xfrm>
            <a:prstGeom prst="rect">
              <a:avLst/>
            </a:prstGeom>
            <a:noFill/>
          </p:spPr>
          <p:txBody>
            <a:bodyPr wrap="none" rtlCol="0">
              <a:spAutoFit/>
            </a:bodyPr>
            <a:lstStyle/>
            <a:p>
              <a:r>
                <a:rPr lang="en-US" sz="1400" dirty="0">
                  <a:solidFill>
                    <a:srgbClr val="008000"/>
                  </a:solidFill>
                </a:rPr>
                <a:t>ct’</a:t>
              </a:r>
            </a:p>
          </p:txBody>
        </p:sp>
        <p:sp>
          <p:nvSpPr>
            <p:cNvPr id="178" name="TextBox 177"/>
            <p:cNvSpPr txBox="1"/>
            <p:nvPr/>
          </p:nvSpPr>
          <p:spPr>
            <a:xfrm>
              <a:off x="1647250" y="3024792"/>
              <a:ext cx="256162" cy="261610"/>
            </a:xfrm>
            <a:prstGeom prst="rect">
              <a:avLst/>
            </a:prstGeom>
            <a:noFill/>
          </p:spPr>
          <p:txBody>
            <a:bodyPr wrap="none" rtlCol="0">
              <a:spAutoFit/>
            </a:bodyPr>
            <a:lstStyle/>
            <a:p>
              <a:r>
                <a:rPr lang="en-US" sz="1050" dirty="0">
                  <a:solidFill>
                    <a:srgbClr val="008000"/>
                  </a:solidFill>
                </a:rPr>
                <a:t>2</a:t>
              </a:r>
              <a:endParaRPr lang="en-US" sz="1100" dirty="0">
                <a:solidFill>
                  <a:srgbClr val="008000"/>
                </a:solidFill>
              </a:endParaRPr>
            </a:p>
          </p:txBody>
        </p:sp>
      </p:grpSp>
      <p:sp>
        <p:nvSpPr>
          <p:cNvPr id="186" name="TextBox 185"/>
          <p:cNvSpPr txBox="1"/>
          <p:nvPr/>
        </p:nvSpPr>
        <p:spPr>
          <a:xfrm rot="19441358">
            <a:off x="6120452" y="3977696"/>
            <a:ext cx="556563" cy="307777"/>
          </a:xfrm>
          <a:prstGeom prst="rect">
            <a:avLst/>
          </a:prstGeom>
          <a:noFill/>
          <a:effectLst/>
        </p:spPr>
        <p:txBody>
          <a:bodyPr wrap="none" rtlCol="0">
            <a:spAutoFit/>
          </a:bodyPr>
          <a:lstStyle/>
          <a:p>
            <a:r>
              <a:rPr lang="en-US" sz="1400" dirty="0">
                <a:solidFill>
                  <a:srgbClr val="008000"/>
                </a:solidFill>
              </a:rPr>
              <a:t>ct’=0</a:t>
            </a:r>
          </a:p>
        </p:txBody>
      </p:sp>
      <p:sp>
        <p:nvSpPr>
          <p:cNvPr id="188" name="TextBox 187"/>
          <p:cNvSpPr txBox="1"/>
          <p:nvPr/>
        </p:nvSpPr>
        <p:spPr>
          <a:xfrm rot="19441358">
            <a:off x="7428722" y="2987096"/>
            <a:ext cx="556563" cy="307777"/>
          </a:xfrm>
          <a:prstGeom prst="rect">
            <a:avLst/>
          </a:prstGeom>
          <a:noFill/>
          <a:effectLst/>
        </p:spPr>
        <p:txBody>
          <a:bodyPr wrap="none" rtlCol="0">
            <a:spAutoFit/>
          </a:bodyPr>
          <a:lstStyle/>
          <a:p>
            <a:r>
              <a:rPr lang="en-US" sz="1400" dirty="0">
                <a:solidFill>
                  <a:srgbClr val="008000"/>
                </a:solidFill>
              </a:rPr>
              <a:t>ct’=0</a:t>
            </a:r>
          </a:p>
        </p:txBody>
      </p:sp>
      <p:sp>
        <p:nvSpPr>
          <p:cNvPr id="190" name="TextBox 189"/>
          <p:cNvSpPr txBox="1"/>
          <p:nvPr/>
        </p:nvSpPr>
        <p:spPr>
          <a:xfrm>
            <a:off x="3150144" y="3200400"/>
            <a:ext cx="659856" cy="276999"/>
          </a:xfrm>
          <a:prstGeom prst="rect">
            <a:avLst/>
          </a:prstGeom>
          <a:noFill/>
          <a:effectLst/>
        </p:spPr>
        <p:txBody>
          <a:bodyPr wrap="none" rtlCol="0">
            <a:spAutoFit/>
          </a:bodyPr>
          <a:lstStyle/>
          <a:p>
            <a:r>
              <a:rPr lang="en-US" sz="1200" dirty="0">
                <a:solidFill>
                  <a:srgbClr val="FF0000"/>
                </a:solidFill>
              </a:rPr>
              <a:t>event A</a:t>
            </a:r>
          </a:p>
        </p:txBody>
      </p:sp>
      <p:sp>
        <p:nvSpPr>
          <p:cNvPr id="191" name="TextBox 190"/>
          <p:cNvSpPr txBox="1"/>
          <p:nvPr/>
        </p:nvSpPr>
        <p:spPr>
          <a:xfrm>
            <a:off x="5791200" y="3810000"/>
            <a:ext cx="654521" cy="276999"/>
          </a:xfrm>
          <a:prstGeom prst="rect">
            <a:avLst/>
          </a:prstGeom>
          <a:noFill/>
          <a:effectLst/>
        </p:spPr>
        <p:txBody>
          <a:bodyPr wrap="none" rtlCol="0">
            <a:spAutoFit/>
          </a:bodyPr>
          <a:lstStyle/>
          <a:p>
            <a:r>
              <a:rPr lang="en-US" sz="1200" dirty="0">
                <a:solidFill>
                  <a:srgbClr val="FF0000"/>
                </a:solidFill>
              </a:rPr>
              <a:t>event B</a:t>
            </a:r>
          </a:p>
        </p:txBody>
      </p:sp>
      <p:sp>
        <p:nvSpPr>
          <p:cNvPr id="192" name="Freeform 191"/>
          <p:cNvSpPr/>
          <p:nvPr/>
        </p:nvSpPr>
        <p:spPr>
          <a:xfrm>
            <a:off x="3467100" y="3429000"/>
            <a:ext cx="292100" cy="203200"/>
          </a:xfrm>
          <a:custGeom>
            <a:avLst/>
            <a:gdLst>
              <a:gd name="connsiteX0" fmla="*/ 0 w 292100"/>
              <a:gd name="connsiteY0" fmla="*/ 0 h 203200"/>
              <a:gd name="connsiteX1" fmla="*/ 76200 w 292100"/>
              <a:gd name="connsiteY1" fmla="*/ 165100 h 203200"/>
              <a:gd name="connsiteX2" fmla="*/ 292100 w 292100"/>
              <a:gd name="connsiteY2" fmla="*/ 203200 h 203200"/>
            </a:gdLst>
            <a:ahLst/>
            <a:cxnLst>
              <a:cxn ang="0">
                <a:pos x="connsiteX0" y="connsiteY0"/>
              </a:cxn>
              <a:cxn ang="0">
                <a:pos x="connsiteX1" y="connsiteY1"/>
              </a:cxn>
              <a:cxn ang="0">
                <a:pos x="connsiteX2" y="connsiteY2"/>
              </a:cxn>
            </a:cxnLst>
            <a:rect l="l" t="t" r="r" b="b"/>
            <a:pathLst>
              <a:path w="292100" h="203200">
                <a:moveTo>
                  <a:pt x="0" y="0"/>
                </a:moveTo>
                <a:cubicBezTo>
                  <a:pt x="13758" y="65616"/>
                  <a:pt x="27517" y="131233"/>
                  <a:pt x="76200" y="165100"/>
                </a:cubicBezTo>
                <a:cubicBezTo>
                  <a:pt x="124883" y="198967"/>
                  <a:pt x="292100" y="203200"/>
                  <a:pt x="292100" y="203200"/>
                </a:cubicBezTo>
              </a:path>
            </a:pathLst>
          </a:cu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3" name="Freeform 192"/>
          <p:cNvSpPr/>
          <p:nvPr/>
        </p:nvSpPr>
        <p:spPr>
          <a:xfrm>
            <a:off x="5867400" y="3683000"/>
            <a:ext cx="226483" cy="190500"/>
          </a:xfrm>
          <a:custGeom>
            <a:avLst/>
            <a:gdLst>
              <a:gd name="connsiteX0" fmla="*/ 0 w 226483"/>
              <a:gd name="connsiteY0" fmla="*/ 0 h 190500"/>
              <a:gd name="connsiteX1" fmla="*/ 190500 w 226483"/>
              <a:gd name="connsiteY1" fmla="*/ 50800 h 190500"/>
              <a:gd name="connsiteX2" fmla="*/ 215900 w 226483"/>
              <a:gd name="connsiteY2" fmla="*/ 190500 h 190500"/>
            </a:gdLst>
            <a:ahLst/>
            <a:cxnLst>
              <a:cxn ang="0">
                <a:pos x="connsiteX0" y="connsiteY0"/>
              </a:cxn>
              <a:cxn ang="0">
                <a:pos x="connsiteX1" y="connsiteY1"/>
              </a:cxn>
              <a:cxn ang="0">
                <a:pos x="connsiteX2" y="connsiteY2"/>
              </a:cxn>
            </a:cxnLst>
            <a:rect l="l" t="t" r="r" b="b"/>
            <a:pathLst>
              <a:path w="226483" h="190500">
                <a:moveTo>
                  <a:pt x="0" y="0"/>
                </a:moveTo>
                <a:cubicBezTo>
                  <a:pt x="77258" y="9525"/>
                  <a:pt x="154517" y="19050"/>
                  <a:pt x="190500" y="50800"/>
                </a:cubicBezTo>
                <a:cubicBezTo>
                  <a:pt x="226483" y="82550"/>
                  <a:pt x="215900" y="190500"/>
                  <a:pt x="215900" y="190500"/>
                </a:cubicBezTo>
              </a:path>
            </a:pathLst>
          </a:cu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0" name="TextBox 199"/>
          <p:cNvSpPr txBox="1"/>
          <p:nvPr/>
        </p:nvSpPr>
        <p:spPr>
          <a:xfrm rot="19325358">
            <a:off x="914373" y="4508162"/>
            <a:ext cx="371741" cy="307777"/>
          </a:xfrm>
          <a:prstGeom prst="rect">
            <a:avLst/>
          </a:prstGeom>
          <a:noFill/>
          <a:effectLst/>
        </p:spPr>
        <p:txBody>
          <a:bodyPr wrap="none" rtlCol="0">
            <a:spAutoFit/>
          </a:bodyPr>
          <a:lstStyle/>
          <a:p>
            <a:r>
              <a:rPr lang="en-US" sz="1400" dirty="0">
                <a:solidFill>
                  <a:srgbClr val="008000"/>
                </a:solidFill>
              </a:rPr>
              <a:t>ct’</a:t>
            </a:r>
          </a:p>
        </p:txBody>
      </p:sp>
      <p:sp>
        <p:nvSpPr>
          <p:cNvPr id="201" name="TextBox 200"/>
          <p:cNvSpPr txBox="1"/>
          <p:nvPr/>
        </p:nvSpPr>
        <p:spPr>
          <a:xfrm rot="19325358">
            <a:off x="1101830" y="4553522"/>
            <a:ext cx="252913" cy="253916"/>
          </a:xfrm>
          <a:prstGeom prst="rect">
            <a:avLst/>
          </a:prstGeom>
          <a:noFill/>
          <a:effectLst/>
        </p:spPr>
        <p:txBody>
          <a:bodyPr wrap="none" rtlCol="0">
            <a:spAutoFit/>
          </a:bodyPr>
          <a:lstStyle/>
          <a:p>
            <a:r>
              <a:rPr lang="en-US" sz="1050" dirty="0">
                <a:solidFill>
                  <a:srgbClr val="008000"/>
                </a:solidFill>
              </a:rPr>
              <a:t>3</a:t>
            </a:r>
            <a:endParaRPr lang="en-US" sz="1100" dirty="0">
              <a:solidFill>
                <a:srgbClr val="008000"/>
              </a:solidFill>
            </a:endParaRPr>
          </a:p>
        </p:txBody>
      </p:sp>
      <p:sp>
        <p:nvSpPr>
          <p:cNvPr id="202" name="TextBox 201"/>
          <p:cNvSpPr txBox="1"/>
          <p:nvPr/>
        </p:nvSpPr>
        <p:spPr>
          <a:xfrm>
            <a:off x="1047759" y="1490990"/>
            <a:ext cx="419099" cy="261610"/>
          </a:xfrm>
          <a:prstGeom prst="rect">
            <a:avLst/>
          </a:prstGeom>
          <a:noFill/>
          <a:effectLst/>
        </p:spPr>
        <p:txBody>
          <a:bodyPr wrap="square" rtlCol="0">
            <a:spAutoFit/>
          </a:bodyPr>
          <a:lstStyle/>
          <a:p>
            <a:r>
              <a:rPr lang="en-US" sz="1100" dirty="0">
                <a:solidFill>
                  <a:srgbClr val="008000"/>
                </a:solidFill>
              </a:rPr>
              <a:t>2</a:t>
            </a:r>
          </a:p>
        </p:txBody>
      </p:sp>
      <p:sp>
        <p:nvSpPr>
          <p:cNvPr id="205" name="TextBox 204"/>
          <p:cNvSpPr txBox="1"/>
          <p:nvPr/>
        </p:nvSpPr>
        <p:spPr>
          <a:xfrm>
            <a:off x="1371600" y="1719590"/>
            <a:ext cx="419099" cy="261610"/>
          </a:xfrm>
          <a:prstGeom prst="rect">
            <a:avLst/>
          </a:prstGeom>
          <a:noFill/>
          <a:effectLst/>
        </p:spPr>
        <p:txBody>
          <a:bodyPr wrap="square" rtlCol="0">
            <a:spAutoFit/>
          </a:bodyPr>
          <a:lstStyle/>
          <a:p>
            <a:r>
              <a:rPr lang="en-US" sz="1100" dirty="0">
                <a:solidFill>
                  <a:srgbClr val="008000"/>
                </a:solidFill>
              </a:rPr>
              <a:t>1</a:t>
            </a:r>
          </a:p>
        </p:txBody>
      </p:sp>
      <p:sp>
        <p:nvSpPr>
          <p:cNvPr id="206" name="TextBox 205"/>
          <p:cNvSpPr txBox="1"/>
          <p:nvPr/>
        </p:nvSpPr>
        <p:spPr>
          <a:xfrm>
            <a:off x="1638301" y="1490990"/>
            <a:ext cx="419099" cy="261610"/>
          </a:xfrm>
          <a:prstGeom prst="rect">
            <a:avLst/>
          </a:prstGeom>
          <a:noFill/>
          <a:effectLst/>
        </p:spPr>
        <p:txBody>
          <a:bodyPr wrap="square" rtlCol="0">
            <a:spAutoFit/>
          </a:bodyPr>
          <a:lstStyle/>
          <a:p>
            <a:r>
              <a:rPr lang="en-US" sz="1100" dirty="0">
                <a:solidFill>
                  <a:srgbClr val="008000"/>
                </a:solidFill>
              </a:rPr>
              <a:t>3</a:t>
            </a:r>
          </a:p>
        </p:txBody>
      </p:sp>
      <p:grpSp>
        <p:nvGrpSpPr>
          <p:cNvPr id="135" name="Group 134"/>
          <p:cNvGrpSpPr/>
          <p:nvPr/>
        </p:nvGrpSpPr>
        <p:grpSpPr>
          <a:xfrm>
            <a:off x="2531430" y="3273623"/>
            <a:ext cx="440370" cy="307777"/>
            <a:chOff x="2200686" y="3493386"/>
            <a:chExt cx="440370" cy="307777"/>
          </a:xfrm>
          <a:effectLst/>
        </p:grpSpPr>
        <p:sp>
          <p:nvSpPr>
            <p:cNvPr id="64" name="TextBox 63"/>
            <p:cNvSpPr txBox="1"/>
            <p:nvPr/>
          </p:nvSpPr>
          <p:spPr>
            <a:xfrm rot="19325358">
              <a:off x="2200686" y="3493386"/>
              <a:ext cx="371741" cy="307777"/>
            </a:xfrm>
            <a:prstGeom prst="rect">
              <a:avLst/>
            </a:prstGeom>
            <a:noFill/>
          </p:spPr>
          <p:txBody>
            <a:bodyPr wrap="none" rtlCol="0">
              <a:spAutoFit/>
            </a:bodyPr>
            <a:lstStyle/>
            <a:p>
              <a:r>
                <a:rPr lang="en-US" sz="1400" dirty="0">
                  <a:solidFill>
                    <a:srgbClr val="008000"/>
                  </a:solidFill>
                </a:rPr>
                <a:t>ct’</a:t>
              </a:r>
            </a:p>
          </p:txBody>
        </p:sp>
        <p:sp>
          <p:nvSpPr>
            <p:cNvPr id="65" name="TextBox 64"/>
            <p:cNvSpPr txBox="1"/>
            <p:nvPr/>
          </p:nvSpPr>
          <p:spPr>
            <a:xfrm rot="19325358">
              <a:off x="2388143" y="3538746"/>
              <a:ext cx="252913" cy="253916"/>
            </a:xfrm>
            <a:prstGeom prst="rect">
              <a:avLst/>
            </a:prstGeom>
            <a:noFill/>
          </p:spPr>
          <p:txBody>
            <a:bodyPr wrap="none" rtlCol="0">
              <a:spAutoFit/>
            </a:bodyPr>
            <a:lstStyle/>
            <a:p>
              <a:r>
                <a:rPr lang="en-US" sz="1050" dirty="0">
                  <a:solidFill>
                    <a:srgbClr val="008000"/>
                  </a:solidFill>
                </a:rPr>
                <a:t>3</a:t>
              </a:r>
              <a:endParaRPr lang="en-US" sz="1100" dirty="0">
                <a:solidFill>
                  <a:srgbClr val="008000"/>
                </a:solidFill>
              </a:endParaRPr>
            </a:p>
          </p:txBody>
        </p:sp>
      </p:grpSp>
      <p:grpSp>
        <p:nvGrpSpPr>
          <p:cNvPr id="66" name="Group 65"/>
          <p:cNvGrpSpPr/>
          <p:nvPr/>
        </p:nvGrpSpPr>
        <p:grpSpPr>
          <a:xfrm rot="19325358">
            <a:off x="2418441" y="4586748"/>
            <a:ext cx="403650" cy="377908"/>
            <a:chOff x="1499762" y="2908494"/>
            <a:chExt cx="403650" cy="377908"/>
          </a:xfrm>
          <a:effectLst/>
        </p:grpSpPr>
        <p:sp>
          <p:nvSpPr>
            <p:cNvPr id="67" name="TextBox 66"/>
            <p:cNvSpPr txBox="1"/>
            <p:nvPr/>
          </p:nvSpPr>
          <p:spPr>
            <a:xfrm>
              <a:off x="1499762" y="2908494"/>
              <a:ext cx="371741" cy="307777"/>
            </a:xfrm>
            <a:prstGeom prst="rect">
              <a:avLst/>
            </a:prstGeom>
            <a:noFill/>
          </p:spPr>
          <p:txBody>
            <a:bodyPr wrap="none" rtlCol="0">
              <a:spAutoFit/>
            </a:bodyPr>
            <a:lstStyle/>
            <a:p>
              <a:r>
                <a:rPr lang="en-US" sz="1400" dirty="0">
                  <a:solidFill>
                    <a:srgbClr val="008000"/>
                  </a:solidFill>
                </a:rPr>
                <a:t>ct’</a:t>
              </a:r>
            </a:p>
          </p:txBody>
        </p:sp>
        <p:sp>
          <p:nvSpPr>
            <p:cNvPr id="70" name="TextBox 69"/>
            <p:cNvSpPr txBox="1"/>
            <p:nvPr/>
          </p:nvSpPr>
          <p:spPr>
            <a:xfrm>
              <a:off x="1647250" y="3024792"/>
              <a:ext cx="256162" cy="261610"/>
            </a:xfrm>
            <a:prstGeom prst="rect">
              <a:avLst/>
            </a:prstGeom>
            <a:noFill/>
          </p:spPr>
          <p:txBody>
            <a:bodyPr wrap="none" rtlCol="0">
              <a:spAutoFit/>
            </a:bodyPr>
            <a:lstStyle/>
            <a:p>
              <a:r>
                <a:rPr lang="en-US" sz="1050" dirty="0">
                  <a:solidFill>
                    <a:srgbClr val="008000"/>
                  </a:solidFill>
                </a:rPr>
                <a:t>2</a:t>
              </a:r>
              <a:endParaRPr lang="en-US" sz="1100" dirty="0">
                <a:solidFill>
                  <a:srgbClr val="008000"/>
                </a:solidFill>
              </a:endParaRPr>
            </a:p>
          </p:txBody>
        </p:sp>
      </p:grpSp>
      <p:grpSp>
        <p:nvGrpSpPr>
          <p:cNvPr id="71" name="Group 70"/>
          <p:cNvGrpSpPr/>
          <p:nvPr/>
        </p:nvGrpSpPr>
        <p:grpSpPr>
          <a:xfrm rot="19325358">
            <a:off x="5999841" y="1836733"/>
            <a:ext cx="403650" cy="377908"/>
            <a:chOff x="1499762" y="2908494"/>
            <a:chExt cx="403650" cy="377908"/>
          </a:xfrm>
          <a:effectLst/>
        </p:grpSpPr>
        <p:sp>
          <p:nvSpPr>
            <p:cNvPr id="72" name="TextBox 71"/>
            <p:cNvSpPr txBox="1"/>
            <p:nvPr/>
          </p:nvSpPr>
          <p:spPr>
            <a:xfrm>
              <a:off x="1499762" y="2908494"/>
              <a:ext cx="371741" cy="307777"/>
            </a:xfrm>
            <a:prstGeom prst="rect">
              <a:avLst/>
            </a:prstGeom>
            <a:noFill/>
          </p:spPr>
          <p:txBody>
            <a:bodyPr wrap="none" rtlCol="0">
              <a:spAutoFit/>
            </a:bodyPr>
            <a:lstStyle/>
            <a:p>
              <a:r>
                <a:rPr lang="en-US" sz="1400" dirty="0">
                  <a:solidFill>
                    <a:srgbClr val="008000"/>
                  </a:solidFill>
                </a:rPr>
                <a:t>ct’</a:t>
              </a:r>
            </a:p>
          </p:txBody>
        </p:sp>
        <p:sp>
          <p:nvSpPr>
            <p:cNvPr id="73" name="TextBox 72"/>
            <p:cNvSpPr txBox="1"/>
            <p:nvPr/>
          </p:nvSpPr>
          <p:spPr>
            <a:xfrm>
              <a:off x="1647250" y="3024792"/>
              <a:ext cx="256162" cy="261610"/>
            </a:xfrm>
            <a:prstGeom prst="rect">
              <a:avLst/>
            </a:prstGeom>
            <a:noFill/>
          </p:spPr>
          <p:txBody>
            <a:bodyPr wrap="none" rtlCol="0">
              <a:spAutoFit/>
            </a:bodyPr>
            <a:lstStyle/>
            <a:p>
              <a:r>
                <a:rPr lang="en-US" sz="1050" dirty="0">
                  <a:solidFill>
                    <a:srgbClr val="008000"/>
                  </a:solidFill>
                </a:rPr>
                <a:t>2</a:t>
              </a:r>
              <a:endParaRPr lang="en-US" sz="1100" dirty="0">
                <a:solidFill>
                  <a:srgbClr val="008000"/>
                </a:solidFill>
              </a:endParaRPr>
            </a:p>
          </p:txBody>
        </p:sp>
      </p:grpSp>
      <p:grpSp>
        <p:nvGrpSpPr>
          <p:cNvPr id="74" name="Group 73"/>
          <p:cNvGrpSpPr/>
          <p:nvPr/>
        </p:nvGrpSpPr>
        <p:grpSpPr>
          <a:xfrm rot="19441358">
            <a:off x="4482043" y="4120902"/>
            <a:ext cx="400401" cy="370214"/>
            <a:chOff x="690712" y="3312702"/>
            <a:chExt cx="400401" cy="370214"/>
          </a:xfrm>
          <a:effectLst/>
        </p:grpSpPr>
        <p:sp>
          <p:nvSpPr>
            <p:cNvPr id="75" name="TextBox 74"/>
            <p:cNvSpPr txBox="1"/>
            <p:nvPr/>
          </p:nvSpPr>
          <p:spPr>
            <a:xfrm>
              <a:off x="690712" y="3312702"/>
              <a:ext cx="371741" cy="307777"/>
            </a:xfrm>
            <a:prstGeom prst="rect">
              <a:avLst/>
            </a:prstGeom>
            <a:noFill/>
          </p:spPr>
          <p:txBody>
            <a:bodyPr wrap="none" rtlCol="0">
              <a:spAutoFit/>
            </a:bodyPr>
            <a:lstStyle/>
            <a:p>
              <a:r>
                <a:rPr lang="en-US" sz="1400" dirty="0">
                  <a:solidFill>
                    <a:srgbClr val="008000"/>
                  </a:solidFill>
                </a:rPr>
                <a:t>ct’</a:t>
              </a:r>
            </a:p>
          </p:txBody>
        </p:sp>
        <p:sp>
          <p:nvSpPr>
            <p:cNvPr id="77" name="TextBox 76"/>
            <p:cNvSpPr txBox="1"/>
            <p:nvPr/>
          </p:nvSpPr>
          <p:spPr>
            <a:xfrm>
              <a:off x="838200" y="3429000"/>
              <a:ext cx="252913" cy="253916"/>
            </a:xfrm>
            <a:prstGeom prst="rect">
              <a:avLst/>
            </a:prstGeom>
            <a:noFill/>
          </p:spPr>
          <p:txBody>
            <a:bodyPr wrap="none" rtlCol="0">
              <a:spAutoFit/>
            </a:bodyPr>
            <a:lstStyle/>
            <a:p>
              <a:r>
                <a:rPr lang="en-US" sz="1050" dirty="0">
                  <a:solidFill>
                    <a:srgbClr val="008000"/>
                  </a:solidFill>
                </a:rPr>
                <a:t>1</a:t>
              </a:r>
              <a:endParaRPr lang="en-US" sz="1100" dirty="0">
                <a:solidFill>
                  <a:srgbClr val="008000"/>
                </a:solidFill>
              </a:endParaRPr>
            </a:p>
          </p:txBody>
        </p:sp>
      </p:grpSp>
      <p:grpSp>
        <p:nvGrpSpPr>
          <p:cNvPr id="78" name="Group 77"/>
          <p:cNvGrpSpPr/>
          <p:nvPr/>
        </p:nvGrpSpPr>
        <p:grpSpPr>
          <a:xfrm rot="19441358">
            <a:off x="7530043" y="1758702"/>
            <a:ext cx="400401" cy="370214"/>
            <a:chOff x="690712" y="3312702"/>
            <a:chExt cx="400401" cy="370214"/>
          </a:xfrm>
          <a:effectLst/>
        </p:grpSpPr>
        <p:sp>
          <p:nvSpPr>
            <p:cNvPr id="79" name="TextBox 78"/>
            <p:cNvSpPr txBox="1"/>
            <p:nvPr/>
          </p:nvSpPr>
          <p:spPr>
            <a:xfrm>
              <a:off x="690712" y="3312702"/>
              <a:ext cx="371741" cy="307777"/>
            </a:xfrm>
            <a:prstGeom prst="rect">
              <a:avLst/>
            </a:prstGeom>
            <a:noFill/>
          </p:spPr>
          <p:txBody>
            <a:bodyPr wrap="none" rtlCol="0">
              <a:spAutoFit/>
            </a:bodyPr>
            <a:lstStyle/>
            <a:p>
              <a:r>
                <a:rPr lang="en-US" sz="1400" dirty="0">
                  <a:solidFill>
                    <a:srgbClr val="008000"/>
                  </a:solidFill>
                </a:rPr>
                <a:t>ct’</a:t>
              </a:r>
            </a:p>
          </p:txBody>
        </p:sp>
        <p:sp>
          <p:nvSpPr>
            <p:cNvPr id="82" name="TextBox 81"/>
            <p:cNvSpPr txBox="1"/>
            <p:nvPr/>
          </p:nvSpPr>
          <p:spPr>
            <a:xfrm>
              <a:off x="838200" y="3429000"/>
              <a:ext cx="252913" cy="253916"/>
            </a:xfrm>
            <a:prstGeom prst="rect">
              <a:avLst/>
            </a:prstGeom>
            <a:noFill/>
          </p:spPr>
          <p:txBody>
            <a:bodyPr wrap="none" rtlCol="0">
              <a:spAutoFit/>
            </a:bodyPr>
            <a:lstStyle/>
            <a:p>
              <a:r>
                <a:rPr lang="en-US" sz="1050" dirty="0">
                  <a:solidFill>
                    <a:srgbClr val="008000"/>
                  </a:solidFill>
                </a:rPr>
                <a:t>1</a:t>
              </a:r>
              <a:endParaRPr lang="en-US" sz="1100" dirty="0">
                <a:solidFill>
                  <a:srgbClr val="008000"/>
                </a:solidFill>
              </a:endParaRPr>
            </a:p>
          </p:txBody>
        </p:sp>
      </p:grpSp>
      <p:cxnSp>
        <p:nvCxnSpPr>
          <p:cNvPr id="63" name="Straight Connector 62"/>
          <p:cNvCxnSpPr/>
          <p:nvPr/>
        </p:nvCxnSpPr>
        <p:spPr>
          <a:xfrm rot="5400000">
            <a:off x="1776806" y="6243244"/>
            <a:ext cx="123034" cy="158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1" name="Freeform 90"/>
          <p:cNvSpPr/>
          <p:nvPr/>
        </p:nvSpPr>
        <p:spPr>
          <a:xfrm flipH="1">
            <a:off x="3894313" y="1729873"/>
            <a:ext cx="469900" cy="270933"/>
          </a:xfrm>
          <a:custGeom>
            <a:avLst/>
            <a:gdLst>
              <a:gd name="connsiteX0" fmla="*/ 0 w 469900"/>
              <a:gd name="connsiteY0" fmla="*/ 0 h 270933"/>
              <a:gd name="connsiteX1" fmla="*/ 190500 w 469900"/>
              <a:gd name="connsiteY1" fmla="*/ 228600 h 270933"/>
              <a:gd name="connsiteX2" fmla="*/ 469900 w 469900"/>
              <a:gd name="connsiteY2" fmla="*/ 254000 h 270933"/>
            </a:gdLst>
            <a:ahLst/>
            <a:cxnLst>
              <a:cxn ang="0">
                <a:pos x="connsiteX0" y="connsiteY0"/>
              </a:cxn>
              <a:cxn ang="0">
                <a:pos x="connsiteX1" y="connsiteY1"/>
              </a:cxn>
              <a:cxn ang="0">
                <a:pos x="connsiteX2" y="connsiteY2"/>
              </a:cxn>
            </a:cxnLst>
            <a:rect l="l" t="t" r="r" b="b"/>
            <a:pathLst>
              <a:path w="469900" h="270933">
                <a:moveTo>
                  <a:pt x="0" y="0"/>
                </a:moveTo>
                <a:cubicBezTo>
                  <a:pt x="56091" y="93133"/>
                  <a:pt x="112183" y="186267"/>
                  <a:pt x="190500" y="228600"/>
                </a:cubicBezTo>
                <a:cubicBezTo>
                  <a:pt x="268817" y="270933"/>
                  <a:pt x="469900" y="254000"/>
                  <a:pt x="469900" y="254000"/>
                </a:cubicBezTo>
              </a:path>
            </a:pathLst>
          </a:cu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2" name="TextBox 91"/>
          <p:cNvSpPr txBox="1"/>
          <p:nvPr/>
        </p:nvSpPr>
        <p:spPr>
          <a:xfrm>
            <a:off x="7810501" y="424190"/>
            <a:ext cx="419099" cy="261610"/>
          </a:xfrm>
          <a:prstGeom prst="rect">
            <a:avLst/>
          </a:prstGeom>
          <a:noFill/>
        </p:spPr>
        <p:txBody>
          <a:bodyPr wrap="square" rtlCol="0">
            <a:spAutoFit/>
          </a:bodyPr>
          <a:lstStyle/>
          <a:p>
            <a:r>
              <a:rPr lang="en-US" sz="1100" dirty="0">
                <a:solidFill>
                  <a:srgbClr val="FF6600"/>
                </a:solidFill>
              </a:rPr>
              <a:t>B</a:t>
            </a:r>
          </a:p>
        </p:txBody>
      </p:sp>
      <p:cxnSp>
        <p:nvCxnSpPr>
          <p:cNvPr id="94" name="Straight Connector 93"/>
          <p:cNvCxnSpPr/>
          <p:nvPr/>
        </p:nvCxnSpPr>
        <p:spPr>
          <a:xfrm>
            <a:off x="914400" y="4897669"/>
            <a:ext cx="7785100" cy="1588"/>
          </a:xfrm>
          <a:prstGeom prst="line">
            <a:avLst/>
          </a:prstGeom>
          <a:ln w="12700" cap="flat" cmpd="sng" algn="ctr">
            <a:solidFill>
              <a:srgbClr val="FF6600"/>
            </a:solidFill>
            <a:prstDash val="lg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914400" y="3657600"/>
            <a:ext cx="7785100" cy="1588"/>
          </a:xfrm>
          <a:prstGeom prst="line">
            <a:avLst/>
          </a:prstGeom>
          <a:ln w="12700" cap="flat" cmpd="sng" algn="ctr">
            <a:solidFill>
              <a:srgbClr val="FF6600"/>
            </a:solidFill>
            <a:prstDash val="lg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2667566" y="2419119"/>
            <a:ext cx="6031934" cy="1588"/>
          </a:xfrm>
          <a:prstGeom prst="line">
            <a:avLst/>
          </a:prstGeom>
          <a:ln w="12700" cap="flat" cmpd="sng" algn="ctr">
            <a:solidFill>
              <a:srgbClr val="FF6600"/>
            </a:solidFill>
            <a:prstDash val="lg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109" name="Group 108"/>
          <p:cNvGrpSpPr/>
          <p:nvPr/>
        </p:nvGrpSpPr>
        <p:grpSpPr>
          <a:xfrm>
            <a:off x="8022607" y="3352800"/>
            <a:ext cx="414010" cy="381000"/>
            <a:chOff x="859043" y="3048000"/>
            <a:chExt cx="414010" cy="381000"/>
          </a:xfrm>
          <a:effectLst/>
        </p:grpSpPr>
        <p:sp>
          <p:nvSpPr>
            <p:cNvPr id="103" name="TextBox 102"/>
            <p:cNvSpPr txBox="1"/>
            <p:nvPr/>
          </p:nvSpPr>
          <p:spPr>
            <a:xfrm>
              <a:off x="859043" y="3048000"/>
              <a:ext cx="320721" cy="307777"/>
            </a:xfrm>
            <a:prstGeom prst="rect">
              <a:avLst/>
            </a:prstGeom>
            <a:noFill/>
          </p:spPr>
          <p:txBody>
            <a:bodyPr wrap="none" rtlCol="0">
              <a:spAutoFit/>
            </a:bodyPr>
            <a:lstStyle/>
            <a:p>
              <a:r>
                <a:rPr lang="en-US" sz="1400" dirty="0">
                  <a:solidFill>
                    <a:srgbClr val="FF6600"/>
                  </a:solidFill>
                </a:rPr>
                <a:t>ct</a:t>
              </a:r>
            </a:p>
          </p:txBody>
        </p:sp>
        <p:sp>
          <p:nvSpPr>
            <p:cNvPr id="104" name="TextBox 103"/>
            <p:cNvSpPr txBox="1"/>
            <p:nvPr/>
          </p:nvSpPr>
          <p:spPr>
            <a:xfrm>
              <a:off x="1011443" y="3175084"/>
              <a:ext cx="261610" cy="253916"/>
            </a:xfrm>
            <a:prstGeom prst="rect">
              <a:avLst/>
            </a:prstGeom>
            <a:noFill/>
          </p:spPr>
          <p:txBody>
            <a:bodyPr wrap="none" rtlCol="0">
              <a:spAutoFit/>
            </a:bodyPr>
            <a:lstStyle/>
            <a:p>
              <a:r>
                <a:rPr lang="en-US" sz="1050" dirty="0">
                  <a:solidFill>
                    <a:srgbClr val="FF6600"/>
                  </a:solidFill>
                </a:rPr>
                <a:t>B</a:t>
              </a:r>
            </a:p>
          </p:txBody>
        </p:sp>
      </p:grpSp>
      <p:grpSp>
        <p:nvGrpSpPr>
          <p:cNvPr id="118" name="Group 117"/>
          <p:cNvGrpSpPr/>
          <p:nvPr/>
        </p:nvGrpSpPr>
        <p:grpSpPr>
          <a:xfrm>
            <a:off x="7190688" y="4572000"/>
            <a:ext cx="426834" cy="381000"/>
            <a:chOff x="1643390" y="2974777"/>
            <a:chExt cx="426834" cy="381000"/>
          </a:xfrm>
          <a:effectLst/>
        </p:grpSpPr>
        <p:sp>
          <p:nvSpPr>
            <p:cNvPr id="105" name="TextBox 104"/>
            <p:cNvSpPr txBox="1"/>
            <p:nvPr/>
          </p:nvSpPr>
          <p:spPr>
            <a:xfrm>
              <a:off x="1643390" y="2974777"/>
              <a:ext cx="320721" cy="307777"/>
            </a:xfrm>
            <a:prstGeom prst="rect">
              <a:avLst/>
            </a:prstGeom>
            <a:noFill/>
          </p:spPr>
          <p:txBody>
            <a:bodyPr wrap="none" rtlCol="0">
              <a:spAutoFit/>
            </a:bodyPr>
            <a:lstStyle/>
            <a:p>
              <a:r>
                <a:rPr lang="en-US" sz="1400" dirty="0">
                  <a:solidFill>
                    <a:srgbClr val="FF6600"/>
                  </a:solidFill>
                </a:rPr>
                <a:t>ct</a:t>
              </a:r>
            </a:p>
          </p:txBody>
        </p:sp>
        <p:sp>
          <p:nvSpPr>
            <p:cNvPr id="106" name="TextBox 105"/>
            <p:cNvSpPr txBox="1"/>
            <p:nvPr/>
          </p:nvSpPr>
          <p:spPr>
            <a:xfrm>
              <a:off x="1795790" y="3101861"/>
              <a:ext cx="274434" cy="253916"/>
            </a:xfrm>
            <a:prstGeom prst="rect">
              <a:avLst/>
            </a:prstGeom>
            <a:noFill/>
          </p:spPr>
          <p:txBody>
            <a:bodyPr wrap="none" rtlCol="0">
              <a:spAutoFit/>
            </a:bodyPr>
            <a:lstStyle/>
            <a:p>
              <a:r>
                <a:rPr lang="en-US" sz="1050" dirty="0">
                  <a:solidFill>
                    <a:srgbClr val="FF6600"/>
                  </a:solidFill>
                </a:rPr>
                <a:t>A</a:t>
              </a:r>
            </a:p>
          </p:txBody>
        </p:sp>
      </p:grpSp>
      <p:grpSp>
        <p:nvGrpSpPr>
          <p:cNvPr id="110" name="Group 109"/>
          <p:cNvGrpSpPr/>
          <p:nvPr/>
        </p:nvGrpSpPr>
        <p:grpSpPr>
          <a:xfrm>
            <a:off x="4919990" y="3276600"/>
            <a:ext cx="414010" cy="381000"/>
            <a:chOff x="859043" y="3048000"/>
            <a:chExt cx="414010" cy="381000"/>
          </a:xfrm>
          <a:effectLst/>
        </p:grpSpPr>
        <p:sp>
          <p:nvSpPr>
            <p:cNvPr id="111" name="TextBox 110"/>
            <p:cNvSpPr txBox="1"/>
            <p:nvPr/>
          </p:nvSpPr>
          <p:spPr>
            <a:xfrm>
              <a:off x="859043" y="3048000"/>
              <a:ext cx="320721" cy="307777"/>
            </a:xfrm>
            <a:prstGeom prst="rect">
              <a:avLst/>
            </a:prstGeom>
            <a:noFill/>
          </p:spPr>
          <p:txBody>
            <a:bodyPr wrap="none" rtlCol="0">
              <a:spAutoFit/>
            </a:bodyPr>
            <a:lstStyle/>
            <a:p>
              <a:r>
                <a:rPr lang="en-US" sz="1400" dirty="0">
                  <a:solidFill>
                    <a:srgbClr val="FF6600"/>
                  </a:solidFill>
                </a:rPr>
                <a:t>ct</a:t>
              </a:r>
            </a:p>
          </p:txBody>
        </p:sp>
        <p:sp>
          <p:nvSpPr>
            <p:cNvPr id="112" name="TextBox 111"/>
            <p:cNvSpPr txBox="1"/>
            <p:nvPr/>
          </p:nvSpPr>
          <p:spPr>
            <a:xfrm>
              <a:off x="1011443" y="3175084"/>
              <a:ext cx="261610" cy="253916"/>
            </a:xfrm>
            <a:prstGeom prst="rect">
              <a:avLst/>
            </a:prstGeom>
            <a:noFill/>
          </p:spPr>
          <p:txBody>
            <a:bodyPr wrap="none" rtlCol="0">
              <a:spAutoFit/>
            </a:bodyPr>
            <a:lstStyle/>
            <a:p>
              <a:r>
                <a:rPr lang="en-US" sz="1050" dirty="0">
                  <a:solidFill>
                    <a:srgbClr val="FF6600"/>
                  </a:solidFill>
                </a:rPr>
                <a:t>B</a:t>
              </a:r>
            </a:p>
          </p:txBody>
        </p:sp>
      </p:grpSp>
      <p:grpSp>
        <p:nvGrpSpPr>
          <p:cNvPr id="113" name="Group 112"/>
          <p:cNvGrpSpPr/>
          <p:nvPr/>
        </p:nvGrpSpPr>
        <p:grpSpPr>
          <a:xfrm>
            <a:off x="1295400" y="3352800"/>
            <a:ext cx="414010" cy="381000"/>
            <a:chOff x="859043" y="3048000"/>
            <a:chExt cx="414010" cy="381000"/>
          </a:xfrm>
          <a:effectLst/>
        </p:grpSpPr>
        <p:sp>
          <p:nvSpPr>
            <p:cNvPr id="114" name="TextBox 113"/>
            <p:cNvSpPr txBox="1"/>
            <p:nvPr/>
          </p:nvSpPr>
          <p:spPr>
            <a:xfrm>
              <a:off x="859043" y="3048000"/>
              <a:ext cx="320721" cy="307777"/>
            </a:xfrm>
            <a:prstGeom prst="rect">
              <a:avLst/>
            </a:prstGeom>
            <a:noFill/>
          </p:spPr>
          <p:txBody>
            <a:bodyPr wrap="none" rtlCol="0">
              <a:spAutoFit/>
            </a:bodyPr>
            <a:lstStyle/>
            <a:p>
              <a:r>
                <a:rPr lang="en-US" sz="1400" dirty="0">
                  <a:solidFill>
                    <a:srgbClr val="FF6600"/>
                  </a:solidFill>
                </a:rPr>
                <a:t>ct</a:t>
              </a:r>
            </a:p>
          </p:txBody>
        </p:sp>
        <p:sp>
          <p:nvSpPr>
            <p:cNvPr id="116" name="TextBox 115"/>
            <p:cNvSpPr txBox="1"/>
            <p:nvPr/>
          </p:nvSpPr>
          <p:spPr>
            <a:xfrm>
              <a:off x="1011443" y="3175084"/>
              <a:ext cx="261610" cy="253916"/>
            </a:xfrm>
            <a:prstGeom prst="rect">
              <a:avLst/>
            </a:prstGeom>
            <a:noFill/>
          </p:spPr>
          <p:txBody>
            <a:bodyPr wrap="none" rtlCol="0">
              <a:spAutoFit/>
            </a:bodyPr>
            <a:lstStyle/>
            <a:p>
              <a:r>
                <a:rPr lang="en-US" sz="1050" dirty="0">
                  <a:solidFill>
                    <a:srgbClr val="FF6600"/>
                  </a:solidFill>
                </a:rPr>
                <a:t>B</a:t>
              </a:r>
            </a:p>
          </p:txBody>
        </p:sp>
      </p:grpSp>
      <p:grpSp>
        <p:nvGrpSpPr>
          <p:cNvPr id="119" name="Group 118"/>
          <p:cNvGrpSpPr/>
          <p:nvPr/>
        </p:nvGrpSpPr>
        <p:grpSpPr>
          <a:xfrm>
            <a:off x="4411487" y="4572000"/>
            <a:ext cx="426834" cy="381000"/>
            <a:chOff x="1643390" y="2974777"/>
            <a:chExt cx="426834" cy="381000"/>
          </a:xfrm>
          <a:effectLst/>
        </p:grpSpPr>
        <p:sp>
          <p:nvSpPr>
            <p:cNvPr id="120" name="TextBox 119"/>
            <p:cNvSpPr txBox="1"/>
            <p:nvPr/>
          </p:nvSpPr>
          <p:spPr>
            <a:xfrm>
              <a:off x="1643390" y="2974777"/>
              <a:ext cx="320721" cy="307777"/>
            </a:xfrm>
            <a:prstGeom prst="rect">
              <a:avLst/>
            </a:prstGeom>
            <a:noFill/>
          </p:spPr>
          <p:txBody>
            <a:bodyPr wrap="none" rtlCol="0">
              <a:spAutoFit/>
            </a:bodyPr>
            <a:lstStyle/>
            <a:p>
              <a:r>
                <a:rPr lang="en-US" sz="1400" dirty="0">
                  <a:solidFill>
                    <a:srgbClr val="FF6600"/>
                  </a:solidFill>
                </a:rPr>
                <a:t>ct</a:t>
              </a:r>
            </a:p>
          </p:txBody>
        </p:sp>
        <p:sp>
          <p:nvSpPr>
            <p:cNvPr id="121" name="TextBox 120"/>
            <p:cNvSpPr txBox="1"/>
            <p:nvPr/>
          </p:nvSpPr>
          <p:spPr>
            <a:xfrm>
              <a:off x="1795790" y="3101861"/>
              <a:ext cx="274434" cy="253916"/>
            </a:xfrm>
            <a:prstGeom prst="rect">
              <a:avLst/>
            </a:prstGeom>
            <a:noFill/>
          </p:spPr>
          <p:txBody>
            <a:bodyPr wrap="none" rtlCol="0">
              <a:spAutoFit/>
            </a:bodyPr>
            <a:lstStyle/>
            <a:p>
              <a:r>
                <a:rPr lang="en-US" sz="1050" dirty="0">
                  <a:solidFill>
                    <a:srgbClr val="FF6600"/>
                  </a:solidFill>
                </a:rPr>
                <a:t>A</a:t>
              </a:r>
            </a:p>
          </p:txBody>
        </p:sp>
      </p:grpSp>
      <p:grpSp>
        <p:nvGrpSpPr>
          <p:cNvPr id="122" name="Group 121"/>
          <p:cNvGrpSpPr/>
          <p:nvPr/>
        </p:nvGrpSpPr>
        <p:grpSpPr>
          <a:xfrm>
            <a:off x="1795790" y="4577168"/>
            <a:ext cx="426834" cy="381000"/>
            <a:chOff x="1643390" y="2974777"/>
            <a:chExt cx="426834" cy="381000"/>
          </a:xfrm>
          <a:effectLst/>
        </p:grpSpPr>
        <p:sp>
          <p:nvSpPr>
            <p:cNvPr id="123" name="TextBox 122"/>
            <p:cNvSpPr txBox="1"/>
            <p:nvPr/>
          </p:nvSpPr>
          <p:spPr>
            <a:xfrm>
              <a:off x="1643390" y="2974777"/>
              <a:ext cx="320721" cy="307777"/>
            </a:xfrm>
            <a:prstGeom prst="rect">
              <a:avLst/>
            </a:prstGeom>
            <a:noFill/>
          </p:spPr>
          <p:txBody>
            <a:bodyPr wrap="none" rtlCol="0">
              <a:spAutoFit/>
            </a:bodyPr>
            <a:lstStyle/>
            <a:p>
              <a:r>
                <a:rPr lang="en-US" sz="1400" dirty="0">
                  <a:solidFill>
                    <a:srgbClr val="FF6600"/>
                  </a:solidFill>
                </a:rPr>
                <a:t>ct</a:t>
              </a:r>
            </a:p>
          </p:txBody>
        </p:sp>
        <p:sp>
          <p:nvSpPr>
            <p:cNvPr id="124" name="TextBox 123"/>
            <p:cNvSpPr txBox="1"/>
            <p:nvPr/>
          </p:nvSpPr>
          <p:spPr>
            <a:xfrm>
              <a:off x="1795790" y="3101861"/>
              <a:ext cx="274434" cy="253916"/>
            </a:xfrm>
            <a:prstGeom prst="rect">
              <a:avLst/>
            </a:prstGeom>
            <a:noFill/>
          </p:spPr>
          <p:txBody>
            <a:bodyPr wrap="none" rtlCol="0">
              <a:spAutoFit/>
            </a:bodyPr>
            <a:lstStyle/>
            <a:p>
              <a:r>
                <a:rPr lang="en-US" sz="1050" dirty="0">
                  <a:solidFill>
                    <a:srgbClr val="FF6600"/>
                  </a:solidFill>
                </a:rPr>
                <a:t>A</a:t>
              </a:r>
            </a:p>
          </p:txBody>
        </p:sp>
      </p:grpSp>
      <p:grpSp>
        <p:nvGrpSpPr>
          <p:cNvPr id="127" name="Group 126"/>
          <p:cNvGrpSpPr/>
          <p:nvPr/>
        </p:nvGrpSpPr>
        <p:grpSpPr>
          <a:xfrm>
            <a:off x="8136323" y="2057400"/>
            <a:ext cx="414010" cy="381000"/>
            <a:chOff x="2265543" y="2593777"/>
            <a:chExt cx="414010" cy="381000"/>
          </a:xfrm>
          <a:effectLst/>
        </p:grpSpPr>
        <p:sp>
          <p:nvSpPr>
            <p:cNvPr id="128" name="TextBox 127"/>
            <p:cNvSpPr txBox="1"/>
            <p:nvPr/>
          </p:nvSpPr>
          <p:spPr>
            <a:xfrm>
              <a:off x="2265543" y="2593777"/>
              <a:ext cx="320721" cy="307777"/>
            </a:xfrm>
            <a:prstGeom prst="rect">
              <a:avLst/>
            </a:prstGeom>
            <a:noFill/>
          </p:spPr>
          <p:txBody>
            <a:bodyPr wrap="none" rtlCol="0">
              <a:spAutoFit/>
            </a:bodyPr>
            <a:lstStyle/>
            <a:p>
              <a:r>
                <a:rPr lang="en-US" sz="1400" dirty="0">
                  <a:solidFill>
                    <a:srgbClr val="FF6600"/>
                  </a:solidFill>
                </a:rPr>
                <a:t>ct</a:t>
              </a:r>
            </a:p>
          </p:txBody>
        </p:sp>
        <p:sp>
          <p:nvSpPr>
            <p:cNvPr id="129" name="TextBox 128"/>
            <p:cNvSpPr txBox="1"/>
            <p:nvPr/>
          </p:nvSpPr>
          <p:spPr>
            <a:xfrm>
              <a:off x="2417943" y="2720861"/>
              <a:ext cx="261610" cy="253916"/>
            </a:xfrm>
            <a:prstGeom prst="rect">
              <a:avLst/>
            </a:prstGeom>
            <a:noFill/>
          </p:spPr>
          <p:txBody>
            <a:bodyPr wrap="none" rtlCol="0">
              <a:spAutoFit/>
            </a:bodyPr>
            <a:lstStyle/>
            <a:p>
              <a:r>
                <a:rPr lang="en-US" sz="1050" dirty="0">
                  <a:solidFill>
                    <a:srgbClr val="FF6600"/>
                  </a:solidFill>
                </a:rPr>
                <a:t>C</a:t>
              </a:r>
            </a:p>
          </p:txBody>
        </p:sp>
      </p:grpSp>
      <p:sp>
        <p:nvSpPr>
          <p:cNvPr id="133" name="TextBox 132"/>
          <p:cNvSpPr txBox="1"/>
          <p:nvPr/>
        </p:nvSpPr>
        <p:spPr>
          <a:xfrm>
            <a:off x="2938790" y="2057400"/>
            <a:ext cx="320721" cy="307777"/>
          </a:xfrm>
          <a:prstGeom prst="rect">
            <a:avLst/>
          </a:prstGeom>
          <a:noFill/>
        </p:spPr>
        <p:txBody>
          <a:bodyPr wrap="none" rtlCol="0">
            <a:spAutoFit/>
          </a:bodyPr>
          <a:lstStyle/>
          <a:p>
            <a:r>
              <a:rPr lang="en-US" sz="1400" dirty="0">
                <a:solidFill>
                  <a:srgbClr val="FF6600"/>
                </a:solidFill>
              </a:rPr>
              <a:t>ct</a:t>
            </a:r>
          </a:p>
        </p:txBody>
      </p:sp>
      <p:sp>
        <p:nvSpPr>
          <p:cNvPr id="134" name="TextBox 133"/>
          <p:cNvSpPr txBox="1"/>
          <p:nvPr/>
        </p:nvSpPr>
        <p:spPr>
          <a:xfrm>
            <a:off x="3091190" y="2184484"/>
            <a:ext cx="261610" cy="253916"/>
          </a:xfrm>
          <a:prstGeom prst="rect">
            <a:avLst/>
          </a:prstGeom>
          <a:noFill/>
        </p:spPr>
        <p:txBody>
          <a:bodyPr wrap="none" rtlCol="0">
            <a:spAutoFit/>
          </a:bodyPr>
          <a:lstStyle/>
          <a:p>
            <a:r>
              <a:rPr lang="en-US" sz="1050" dirty="0">
                <a:solidFill>
                  <a:srgbClr val="FF6600"/>
                </a:solidFill>
              </a:rPr>
              <a:t>C</a:t>
            </a:r>
          </a:p>
        </p:txBody>
      </p:sp>
      <p:sp>
        <p:nvSpPr>
          <p:cNvPr id="93" name="TextBox 92"/>
          <p:cNvSpPr txBox="1"/>
          <p:nvPr/>
        </p:nvSpPr>
        <p:spPr>
          <a:xfrm>
            <a:off x="228600" y="2259449"/>
            <a:ext cx="2446334" cy="1169551"/>
          </a:xfrm>
          <a:prstGeom prst="rect">
            <a:avLst/>
          </a:prstGeom>
          <a:noFill/>
          <a:effectLst/>
        </p:spPr>
        <p:txBody>
          <a:bodyPr wrap="square" rtlCol="0">
            <a:spAutoFit/>
          </a:bodyPr>
          <a:lstStyle/>
          <a:p>
            <a:r>
              <a:rPr lang="en-US" sz="1400" dirty="0"/>
              <a:t>   </a:t>
            </a:r>
            <a:r>
              <a:rPr lang="en-US" sz="1400" dirty="0">
                <a:latin typeface="Times New Roman" panose="02020603050405020304" pitchFamily="18" charset="0"/>
                <a:cs typeface="Times New Roman" panose="02020603050405020304" pitchFamily="18" charset="0"/>
              </a:rPr>
              <a:t>In short, </a:t>
            </a:r>
            <a:r>
              <a:rPr lang="en-US" sz="1400" dirty="0">
                <a:solidFill>
                  <a:srgbClr val="FF0000"/>
                </a:solidFill>
                <a:latin typeface="Times New Roman" panose="02020603050405020304" pitchFamily="18" charset="0"/>
                <a:cs typeface="Times New Roman" panose="02020603050405020304" pitchFamily="18" charset="0"/>
              </a:rPr>
              <a:t>events A</a:t>
            </a:r>
            <a:r>
              <a:rPr lang="en-US" sz="1400" dirty="0">
                <a:latin typeface="Times New Roman" panose="02020603050405020304" pitchFamily="18" charset="0"/>
                <a:cs typeface="Times New Roman" panose="02020603050405020304" pitchFamily="18" charset="0"/>
              </a:rPr>
              <a:t> and </a:t>
            </a:r>
            <a:r>
              <a:rPr lang="en-US" sz="1400" dirty="0">
                <a:solidFill>
                  <a:srgbClr val="FF0000"/>
                </a:solidFill>
                <a:latin typeface="Times New Roman" panose="02020603050405020304" pitchFamily="18" charset="0"/>
                <a:cs typeface="Times New Roman" panose="02020603050405020304" pitchFamily="18" charset="0"/>
              </a:rPr>
              <a:t>B</a:t>
            </a:r>
            <a:r>
              <a:rPr lang="en-US" sz="1400" dirty="0">
                <a:latin typeface="Times New Roman" panose="02020603050405020304" pitchFamily="18" charset="0"/>
                <a:cs typeface="Times New Roman" panose="02020603050405020304" pitchFamily="18" charset="0"/>
              </a:rPr>
              <a:t> are simultaneous in the unprimed frame of reference and NOT simultaneous in the primed frame.  Interesting, eh?</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9" name="Straight Arrow Connector 68"/>
          <p:cNvCxnSpPr/>
          <p:nvPr/>
        </p:nvCxnSpPr>
        <p:spPr>
          <a:xfrm rot="10800000">
            <a:off x="5499100" y="3198812"/>
            <a:ext cx="590550"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72" name="Object 2"/>
          <p:cNvGraphicFramePr>
            <a:graphicFrameLocks noChangeAspect="1"/>
          </p:cNvGraphicFramePr>
          <p:nvPr>
            <p:extLst>
              <p:ext uri="{D42A27DB-BD31-4B8C-83A1-F6EECF244321}">
                <p14:modId xmlns:p14="http://schemas.microsoft.com/office/powerpoint/2010/main" val="3167341828"/>
              </p:ext>
            </p:extLst>
          </p:nvPr>
        </p:nvGraphicFramePr>
        <p:xfrm>
          <a:off x="5638800" y="2971800"/>
          <a:ext cx="609600" cy="152400"/>
        </p:xfrm>
        <a:graphic>
          <a:graphicData uri="http://schemas.openxmlformats.org/presentationml/2006/ole">
            <mc:AlternateContent xmlns:mc="http://schemas.openxmlformats.org/markup-compatibility/2006">
              <mc:Choice xmlns:v="urn:schemas-microsoft-com:vml" Requires="v">
                <p:oleObj spid="_x0000_s22813" name="Equation" r:id="rId3" imgW="609600" imgH="152400" progId="Equation.DSMT4">
                  <p:embed/>
                </p:oleObj>
              </mc:Choice>
              <mc:Fallback>
                <p:oleObj name="Equation" r:id="rId3" imgW="609600" imgH="152400" progId="Equation.DSMT4">
                  <p:embed/>
                  <p:pic>
                    <p:nvPicPr>
                      <p:cNvPr id="0" name="Picture 18"/>
                      <p:cNvPicPr>
                        <a:picLocks noChangeAspect="1" noChangeArrowheads="1"/>
                      </p:cNvPicPr>
                      <p:nvPr/>
                    </p:nvPicPr>
                    <p:blipFill>
                      <a:blip r:embed="rId4"/>
                      <a:srcRect/>
                      <a:stretch>
                        <a:fillRect/>
                      </a:stretch>
                    </p:blipFill>
                    <p:spPr bwMode="auto">
                      <a:xfrm>
                        <a:off x="5638800" y="2971800"/>
                        <a:ext cx="6096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0" name="Freeform 79"/>
          <p:cNvSpPr/>
          <p:nvPr/>
        </p:nvSpPr>
        <p:spPr>
          <a:xfrm>
            <a:off x="2451100" y="3733800"/>
            <a:ext cx="2362200" cy="1295400"/>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81" name="Object 2"/>
          <p:cNvGraphicFramePr>
            <a:graphicFrameLocks noChangeAspect="1"/>
          </p:cNvGraphicFramePr>
          <p:nvPr>
            <p:extLst>
              <p:ext uri="{D42A27DB-BD31-4B8C-83A1-F6EECF244321}">
                <p14:modId xmlns:p14="http://schemas.microsoft.com/office/powerpoint/2010/main" val="1542967920"/>
              </p:ext>
            </p:extLst>
          </p:nvPr>
        </p:nvGraphicFramePr>
        <p:xfrm>
          <a:off x="2222500" y="4800600"/>
          <a:ext cx="1308100" cy="431800"/>
        </p:xfrm>
        <a:graphic>
          <a:graphicData uri="http://schemas.openxmlformats.org/presentationml/2006/ole">
            <mc:AlternateContent xmlns:mc="http://schemas.openxmlformats.org/markup-compatibility/2006">
              <mc:Choice xmlns:v="urn:schemas-microsoft-com:vml" Requires="v">
                <p:oleObj spid="_x0000_s22814" name="Equation" r:id="rId5" imgW="1308100" imgH="431800" progId="Equation.DSMT4">
                  <p:embed/>
                </p:oleObj>
              </mc:Choice>
              <mc:Fallback>
                <p:oleObj name="Equation" r:id="rId5" imgW="1308100" imgH="431800" progId="Equation.DSMT4">
                  <p:embed/>
                  <p:pic>
                    <p:nvPicPr>
                      <p:cNvPr id="0" name="Picture 21"/>
                      <p:cNvPicPr>
                        <a:picLocks noChangeAspect="1" noChangeArrowheads="1"/>
                      </p:cNvPicPr>
                      <p:nvPr/>
                    </p:nvPicPr>
                    <p:blipFill>
                      <a:blip r:embed="rId6"/>
                      <a:srcRect/>
                      <a:stretch>
                        <a:fillRect/>
                      </a:stretch>
                    </p:blipFill>
                    <p:spPr bwMode="auto">
                      <a:xfrm>
                        <a:off x="2222500" y="4800600"/>
                        <a:ext cx="1308100" cy="43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5" name="Rectangle 14"/>
          <p:cNvSpPr/>
          <p:nvPr/>
        </p:nvSpPr>
        <p:spPr>
          <a:xfrm>
            <a:off x="5727700" y="3352800"/>
            <a:ext cx="533400" cy="1828800"/>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327650" y="4191000"/>
            <a:ext cx="400050" cy="228600"/>
          </a:xfrm>
          <a:prstGeom prst="rect">
            <a:avLst/>
          </a:prstGeom>
          <a:solidFill>
            <a:srgbClr val="33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74" name="Object 2"/>
          <p:cNvGraphicFramePr>
            <a:graphicFrameLocks noChangeAspect="1"/>
          </p:cNvGraphicFramePr>
          <p:nvPr>
            <p:extLst>
              <p:ext uri="{D42A27DB-BD31-4B8C-83A1-F6EECF244321}">
                <p14:modId xmlns:p14="http://schemas.microsoft.com/office/powerpoint/2010/main" val="377261745"/>
              </p:ext>
            </p:extLst>
          </p:nvPr>
        </p:nvGraphicFramePr>
        <p:xfrm>
          <a:off x="5499100" y="4978400"/>
          <a:ext cx="1206500" cy="431800"/>
        </p:xfrm>
        <a:graphic>
          <a:graphicData uri="http://schemas.openxmlformats.org/presentationml/2006/ole">
            <mc:AlternateContent xmlns:mc="http://schemas.openxmlformats.org/markup-compatibility/2006">
              <mc:Choice xmlns:v="urn:schemas-microsoft-com:vml" Requires="v">
                <p:oleObj spid="_x0000_s22815" name="Equation" r:id="rId7" imgW="1206500" imgH="431800" progId="Equation.DSMT4">
                  <p:embed/>
                </p:oleObj>
              </mc:Choice>
              <mc:Fallback>
                <p:oleObj name="Equation" r:id="rId7" imgW="1206500" imgH="431800" progId="Equation.DSMT4">
                  <p:embed/>
                  <p:pic>
                    <p:nvPicPr>
                      <p:cNvPr id="0" name="Picture 19"/>
                      <p:cNvPicPr>
                        <a:picLocks noChangeAspect="1" noChangeArrowheads="1"/>
                      </p:cNvPicPr>
                      <p:nvPr/>
                    </p:nvPicPr>
                    <p:blipFill>
                      <a:blip r:embed="rId8"/>
                      <a:srcRect/>
                      <a:stretch>
                        <a:fillRect/>
                      </a:stretch>
                    </p:blipFill>
                    <p:spPr bwMode="auto">
                      <a:xfrm>
                        <a:off x="5499100" y="4978400"/>
                        <a:ext cx="1206500" cy="43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9" name="TextBox 18"/>
          <p:cNvSpPr txBox="1"/>
          <p:nvPr/>
        </p:nvSpPr>
        <p:spPr>
          <a:xfrm>
            <a:off x="304800" y="689740"/>
            <a:ext cx="8686800" cy="1938992"/>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So far, so good.  Let’s now look at the system from the frame of reference of the activator well (that is, assume the activator well is stationary and the nub and bomb are moving to the left).  The relativistic factors still hold at                            , but now the activator-well (being assumed to be stationary) has a length of 2d, as originally defined, and the nub and bomb are length contracted.  The nub is now </a:t>
            </a:r>
            <a:r>
              <a:rPr lang="en-US" sz="2000" dirty="0" err="1">
                <a:latin typeface="Times New Roman" panose="02020603050405020304" pitchFamily="18" charset="0"/>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   = d/2 units in length.  See sketch below.                                              </a:t>
            </a:r>
          </a:p>
        </p:txBody>
      </p:sp>
      <p:graphicFrame>
        <p:nvGraphicFramePr>
          <p:cNvPr id="20" name="Object 12"/>
          <p:cNvGraphicFramePr>
            <a:graphicFrameLocks noChangeAspect="1"/>
          </p:cNvGraphicFramePr>
          <p:nvPr>
            <p:extLst>
              <p:ext uri="{D42A27DB-BD31-4B8C-83A1-F6EECF244321}">
                <p14:modId xmlns:p14="http://schemas.microsoft.com/office/powerpoint/2010/main" val="1924980654"/>
              </p:ext>
            </p:extLst>
          </p:nvPr>
        </p:nvGraphicFramePr>
        <p:xfrm>
          <a:off x="6400800" y="1369041"/>
          <a:ext cx="1684337" cy="295275"/>
        </p:xfrm>
        <a:graphic>
          <a:graphicData uri="http://schemas.openxmlformats.org/presentationml/2006/ole">
            <mc:AlternateContent xmlns:mc="http://schemas.openxmlformats.org/markup-compatibility/2006">
              <mc:Choice xmlns:v="urn:schemas-microsoft-com:vml" Requires="v">
                <p:oleObj spid="_x0000_s22816" name="Equation" r:id="rId9" imgW="1155700" imgH="203200" progId="Equation.DSMT4">
                  <p:embed/>
                </p:oleObj>
              </mc:Choice>
              <mc:Fallback>
                <p:oleObj name="Equation" r:id="rId9" imgW="1155700" imgH="203200" progId="Equation.DSMT4">
                  <p:embed/>
                  <p:pic>
                    <p:nvPicPr>
                      <p:cNvPr id="0" name="Picture 26"/>
                      <p:cNvPicPr>
                        <a:picLocks noChangeAspect="1" noChangeArrowheads="1"/>
                      </p:cNvPicPr>
                      <p:nvPr/>
                    </p:nvPicPr>
                    <p:blipFill>
                      <a:blip r:embed="rId10"/>
                      <a:srcRect/>
                      <a:stretch>
                        <a:fillRect/>
                      </a:stretch>
                    </p:blipFill>
                    <p:spPr bwMode="auto">
                      <a:xfrm>
                        <a:off x="6400800" y="1369041"/>
                        <a:ext cx="1684337"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1" name="Rectangle 20"/>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8686800" y="6477000"/>
            <a:ext cx="426168" cy="276999"/>
          </a:xfrm>
          <a:prstGeom prst="rect">
            <a:avLst/>
          </a:prstGeom>
          <a:noFill/>
        </p:spPr>
        <p:txBody>
          <a:bodyPr wrap="none" rtlCol="0">
            <a:spAutoFit/>
          </a:bodyPr>
          <a:lstStyle/>
          <a:p>
            <a:r>
              <a:rPr lang="en-US" sz="1200" dirty="0"/>
              <a:t>25.)</a:t>
            </a:r>
          </a:p>
        </p:txBody>
      </p:sp>
      <p:graphicFrame>
        <p:nvGraphicFramePr>
          <p:cNvPr id="14" name="Object 12"/>
          <p:cNvGraphicFramePr>
            <a:graphicFrameLocks noChangeAspect="1"/>
          </p:cNvGraphicFramePr>
          <p:nvPr>
            <p:extLst>
              <p:ext uri="{D42A27DB-BD31-4B8C-83A1-F6EECF244321}">
                <p14:modId xmlns:p14="http://schemas.microsoft.com/office/powerpoint/2010/main" val="745437080"/>
              </p:ext>
            </p:extLst>
          </p:nvPr>
        </p:nvGraphicFramePr>
        <p:xfrm>
          <a:off x="8791574" y="1981200"/>
          <a:ext cx="200025" cy="260378"/>
        </p:xfrm>
        <a:graphic>
          <a:graphicData uri="http://schemas.openxmlformats.org/presentationml/2006/ole">
            <mc:AlternateContent xmlns:mc="http://schemas.openxmlformats.org/markup-compatibility/2006">
              <mc:Choice xmlns:v="urn:schemas-microsoft-com:vml" Requires="v">
                <p:oleObj spid="_x0000_s22817" name="Equation" r:id="rId11" imgW="127000" imgH="165100" progId="Equation.DSMT4">
                  <p:embed/>
                </p:oleObj>
              </mc:Choice>
              <mc:Fallback>
                <p:oleObj name="Equation" r:id="rId11" imgW="127000" imgH="165100" progId="Equation.DSMT4">
                  <p:embed/>
                  <p:pic>
                    <p:nvPicPr>
                      <p:cNvPr id="0" name="Picture 2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91574" y="1981200"/>
                        <a:ext cx="200025" cy="260378"/>
                      </a:xfrm>
                      <a:prstGeom prst="rect">
                        <a:avLst/>
                      </a:prstGeom>
                      <a:noFill/>
                      <a:ln>
                        <a:noFill/>
                      </a:ln>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p:nvPr/>
        </p:nvCxnSpPr>
        <p:spPr>
          <a:xfrm rot="10800000" flipV="1">
            <a:off x="8064540" y="2284412"/>
            <a:ext cx="705953"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3074" name="Object 2"/>
          <p:cNvGraphicFramePr>
            <a:graphicFrameLocks noChangeAspect="1"/>
          </p:cNvGraphicFramePr>
          <p:nvPr>
            <p:extLst>
              <p:ext uri="{D42A27DB-BD31-4B8C-83A1-F6EECF244321}">
                <p14:modId xmlns:p14="http://schemas.microsoft.com/office/powerpoint/2010/main" val="2270114426"/>
              </p:ext>
            </p:extLst>
          </p:nvPr>
        </p:nvGraphicFramePr>
        <p:xfrm>
          <a:off x="8223250" y="2027238"/>
          <a:ext cx="609600" cy="203200"/>
        </p:xfrm>
        <a:graphic>
          <a:graphicData uri="http://schemas.openxmlformats.org/presentationml/2006/ole">
            <mc:AlternateContent xmlns:mc="http://schemas.openxmlformats.org/markup-compatibility/2006">
              <mc:Choice xmlns:v="urn:schemas-microsoft-com:vml" Requires="v">
                <p:oleObj spid="_x0000_s48391" name="Equation" r:id="rId3" imgW="609600" imgH="203200" progId="Equation.DSMT4">
                  <p:embed/>
                </p:oleObj>
              </mc:Choice>
              <mc:Fallback>
                <p:oleObj name="Equation" r:id="rId3" imgW="609600" imgH="203200" progId="Equation.DSMT4">
                  <p:embed/>
                  <p:pic>
                    <p:nvPicPr>
                      <p:cNvPr id="0" name="Picture 2"/>
                      <p:cNvPicPr>
                        <a:picLocks noChangeAspect="1" noChangeArrowheads="1"/>
                      </p:cNvPicPr>
                      <p:nvPr/>
                    </p:nvPicPr>
                    <p:blipFill>
                      <a:blip r:embed="rId4"/>
                      <a:srcRect/>
                      <a:stretch>
                        <a:fillRect/>
                      </a:stretch>
                    </p:blipFill>
                    <p:spPr bwMode="auto">
                      <a:xfrm>
                        <a:off x="8223250" y="2027238"/>
                        <a:ext cx="609600" cy="20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5" name="Object 2"/>
          <p:cNvGraphicFramePr>
            <a:graphicFrameLocks noChangeAspect="1"/>
          </p:cNvGraphicFramePr>
          <p:nvPr>
            <p:extLst>
              <p:ext uri="{D42A27DB-BD31-4B8C-83A1-F6EECF244321}">
                <p14:modId xmlns:p14="http://schemas.microsoft.com/office/powerpoint/2010/main" val="1137210257"/>
              </p:ext>
            </p:extLst>
          </p:nvPr>
        </p:nvGraphicFramePr>
        <p:xfrm>
          <a:off x="7205662" y="3937000"/>
          <a:ext cx="482600" cy="152400"/>
        </p:xfrm>
        <a:graphic>
          <a:graphicData uri="http://schemas.openxmlformats.org/presentationml/2006/ole">
            <mc:AlternateContent xmlns:mc="http://schemas.openxmlformats.org/markup-compatibility/2006">
              <mc:Choice xmlns:v="urn:schemas-microsoft-com:vml" Requires="v">
                <p:oleObj spid="_x0000_s48392" name="Equation" r:id="rId5" imgW="482600" imgH="152400" progId="Equation.DSMT4">
                  <p:embed/>
                </p:oleObj>
              </mc:Choice>
              <mc:Fallback>
                <p:oleObj name="Equation" r:id="rId5" imgW="482600" imgH="152400" progId="Equation.DSMT4">
                  <p:embed/>
                  <p:pic>
                    <p:nvPicPr>
                      <p:cNvPr id="0" name="Picture 3"/>
                      <p:cNvPicPr>
                        <a:picLocks noChangeAspect="1" noChangeArrowheads="1"/>
                      </p:cNvPicPr>
                      <p:nvPr/>
                    </p:nvPicPr>
                    <p:blipFill>
                      <a:blip r:embed="rId6"/>
                      <a:srcRect/>
                      <a:stretch>
                        <a:fillRect/>
                      </a:stretch>
                    </p:blipFill>
                    <p:spPr bwMode="auto">
                      <a:xfrm>
                        <a:off x="7205662" y="3937000"/>
                        <a:ext cx="4826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3" name="Object 2"/>
          <p:cNvGraphicFramePr>
            <a:graphicFrameLocks noChangeAspect="1"/>
          </p:cNvGraphicFramePr>
          <p:nvPr>
            <p:extLst>
              <p:ext uri="{D42A27DB-BD31-4B8C-83A1-F6EECF244321}">
                <p14:modId xmlns:p14="http://schemas.microsoft.com/office/powerpoint/2010/main" val="2181761824"/>
              </p:ext>
            </p:extLst>
          </p:nvPr>
        </p:nvGraphicFramePr>
        <p:xfrm>
          <a:off x="6413500" y="4089400"/>
          <a:ext cx="2120900" cy="330200"/>
        </p:xfrm>
        <a:graphic>
          <a:graphicData uri="http://schemas.openxmlformats.org/presentationml/2006/ole">
            <mc:AlternateContent xmlns:mc="http://schemas.openxmlformats.org/markup-compatibility/2006">
              <mc:Choice xmlns:v="urn:schemas-microsoft-com:vml" Requires="v">
                <p:oleObj spid="_x0000_s48393" name="Equation" r:id="rId7" imgW="2120900" imgH="330200" progId="Equation.DSMT4">
                  <p:embed/>
                </p:oleObj>
              </mc:Choice>
              <mc:Fallback>
                <p:oleObj name="Equation" r:id="rId7" imgW="2120900" imgH="330200" progId="Equation.DSMT4">
                  <p:embed/>
                  <p:pic>
                    <p:nvPicPr>
                      <p:cNvPr id="0" name="Picture 4"/>
                      <p:cNvPicPr>
                        <a:picLocks noChangeAspect="1" noChangeArrowheads="1"/>
                      </p:cNvPicPr>
                      <p:nvPr/>
                    </p:nvPicPr>
                    <p:blipFill>
                      <a:blip r:embed="rId8"/>
                      <a:srcRect/>
                      <a:stretch>
                        <a:fillRect/>
                      </a:stretch>
                    </p:blipFill>
                    <p:spPr bwMode="auto">
                      <a:xfrm>
                        <a:off x="6413500" y="4089400"/>
                        <a:ext cx="2120900" cy="33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24" name="Rectangle 12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TextBox 124"/>
          <p:cNvSpPr txBox="1"/>
          <p:nvPr/>
        </p:nvSpPr>
        <p:spPr>
          <a:xfrm>
            <a:off x="8641632" y="6477000"/>
            <a:ext cx="426168" cy="276999"/>
          </a:xfrm>
          <a:prstGeom prst="rect">
            <a:avLst/>
          </a:prstGeom>
          <a:noFill/>
        </p:spPr>
        <p:txBody>
          <a:bodyPr wrap="none" rtlCol="0">
            <a:spAutoFit/>
          </a:bodyPr>
          <a:lstStyle/>
          <a:p>
            <a:r>
              <a:rPr lang="en-US" sz="1200" dirty="0"/>
              <a:t>26.)</a:t>
            </a:r>
          </a:p>
        </p:txBody>
      </p:sp>
      <p:sp>
        <p:nvSpPr>
          <p:cNvPr id="57" name="TextBox 56"/>
          <p:cNvSpPr txBox="1"/>
          <p:nvPr/>
        </p:nvSpPr>
        <p:spPr>
          <a:xfrm>
            <a:off x="228600" y="609600"/>
            <a:ext cx="8610600"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Although it is now the bomb and nub that are length contracted, there are still three points of interest (events) to examine.  They are identified below:  </a:t>
            </a:r>
          </a:p>
        </p:txBody>
      </p:sp>
      <p:sp>
        <p:nvSpPr>
          <p:cNvPr id="49" name="Freeform 48"/>
          <p:cNvSpPr/>
          <p:nvPr/>
        </p:nvSpPr>
        <p:spPr>
          <a:xfrm>
            <a:off x="6275388" y="2557683"/>
            <a:ext cx="1731748" cy="949668"/>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8295760" y="2334232"/>
            <a:ext cx="391040" cy="1340708"/>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8002480" y="2948723"/>
            <a:ext cx="293280" cy="167589"/>
          </a:xfrm>
          <a:prstGeom prst="rect">
            <a:avLst/>
          </a:prstGeom>
          <a:solidFill>
            <a:srgbClr val="33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5" name="Straight Connector 54"/>
          <p:cNvCxnSpPr/>
          <p:nvPr/>
        </p:nvCxnSpPr>
        <p:spPr>
          <a:xfrm>
            <a:off x="8007136" y="2557683"/>
            <a:ext cx="1588" cy="316556"/>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16200000" flipH="1">
            <a:off x="7843516" y="3346128"/>
            <a:ext cx="316556" cy="1588"/>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rot="10800000">
            <a:off x="8002480" y="3032518"/>
            <a:ext cx="15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rot="5400000">
            <a:off x="7911529" y="3025205"/>
            <a:ext cx="154551" cy="1588"/>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16200000" flipH="1">
            <a:off x="6952905" y="2744618"/>
            <a:ext cx="2111638" cy="19125"/>
          </a:xfrm>
          <a:prstGeom prst="line">
            <a:avLst/>
          </a:prstGeom>
          <a:ln w="12700" cap="flat" cmpd="sng" algn="ctr">
            <a:solidFill>
              <a:schemeClr val="tx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aphicFrame>
        <p:nvGraphicFramePr>
          <p:cNvPr id="23567" name="Object 15"/>
          <p:cNvGraphicFramePr>
            <a:graphicFrameLocks noChangeAspect="1"/>
          </p:cNvGraphicFramePr>
          <p:nvPr>
            <p:extLst>
              <p:ext uri="{D42A27DB-BD31-4B8C-83A1-F6EECF244321}">
                <p14:modId xmlns:p14="http://schemas.microsoft.com/office/powerpoint/2010/main" val="1955823228"/>
              </p:ext>
            </p:extLst>
          </p:nvPr>
        </p:nvGraphicFramePr>
        <p:xfrm>
          <a:off x="771524" y="3930650"/>
          <a:ext cx="2192177" cy="1479550"/>
        </p:xfrm>
        <a:graphic>
          <a:graphicData uri="http://schemas.openxmlformats.org/presentationml/2006/ole">
            <mc:AlternateContent xmlns:mc="http://schemas.openxmlformats.org/markup-compatibility/2006">
              <mc:Choice xmlns:v="urn:schemas-microsoft-com:vml" Requires="v">
                <p:oleObj spid="_x0000_s48394" name="Equation" r:id="rId9" imgW="1409700" imgH="952500" progId="Equation.DSMT4">
                  <p:embed/>
                </p:oleObj>
              </mc:Choice>
              <mc:Fallback>
                <p:oleObj name="Equation" r:id="rId9" imgW="1409700" imgH="952500" progId="Equation.DSMT4">
                  <p:embed/>
                  <p:pic>
                    <p:nvPicPr>
                      <p:cNvPr id="0" name="Picture 6"/>
                      <p:cNvPicPr>
                        <a:picLocks noChangeAspect="1" noChangeArrowheads="1"/>
                      </p:cNvPicPr>
                      <p:nvPr/>
                    </p:nvPicPr>
                    <p:blipFill>
                      <a:blip r:embed="rId10"/>
                      <a:srcRect/>
                      <a:stretch>
                        <a:fillRect/>
                      </a:stretch>
                    </p:blipFill>
                    <p:spPr bwMode="auto">
                      <a:xfrm>
                        <a:off x="771524" y="3930650"/>
                        <a:ext cx="2192177" cy="1479550"/>
                      </a:xfrm>
                      <a:prstGeom prst="rect">
                        <a:avLst/>
                      </a:prstGeom>
                      <a:noFill/>
                      <a:ln>
                        <a:noFill/>
                      </a:ln>
                    </p:spPr>
                  </p:pic>
                </p:oleObj>
              </mc:Fallback>
            </mc:AlternateContent>
          </a:graphicData>
        </a:graphic>
      </p:graphicFrame>
      <p:graphicFrame>
        <p:nvGraphicFramePr>
          <p:cNvPr id="45" name="Object 15"/>
          <p:cNvGraphicFramePr>
            <a:graphicFrameLocks noChangeAspect="1"/>
          </p:cNvGraphicFramePr>
          <p:nvPr>
            <p:extLst>
              <p:ext uri="{D42A27DB-BD31-4B8C-83A1-F6EECF244321}">
                <p14:modId xmlns:p14="http://schemas.microsoft.com/office/powerpoint/2010/main" val="3369084072"/>
              </p:ext>
            </p:extLst>
          </p:nvPr>
        </p:nvGraphicFramePr>
        <p:xfrm>
          <a:off x="3506788" y="3938588"/>
          <a:ext cx="2436812" cy="1535983"/>
        </p:xfrm>
        <a:graphic>
          <a:graphicData uri="http://schemas.openxmlformats.org/presentationml/2006/ole">
            <mc:AlternateContent xmlns:mc="http://schemas.openxmlformats.org/markup-compatibility/2006">
              <mc:Choice xmlns:v="urn:schemas-microsoft-com:vml" Requires="v">
                <p:oleObj spid="_x0000_s48395" name="Equation" r:id="rId11" imgW="1511300" imgH="952500" progId="Equation.DSMT4">
                  <p:embed/>
                </p:oleObj>
              </mc:Choice>
              <mc:Fallback>
                <p:oleObj name="Equation" r:id="rId11" imgW="1511300" imgH="952500" progId="Equation.DSMT4">
                  <p:embed/>
                  <p:pic>
                    <p:nvPicPr>
                      <p:cNvPr id="0" name="Picture 7"/>
                      <p:cNvPicPr>
                        <a:picLocks noChangeAspect="1" noChangeArrowheads="1"/>
                      </p:cNvPicPr>
                      <p:nvPr/>
                    </p:nvPicPr>
                    <p:blipFill>
                      <a:blip r:embed="rId12"/>
                      <a:srcRect/>
                      <a:stretch>
                        <a:fillRect/>
                      </a:stretch>
                    </p:blipFill>
                    <p:spPr bwMode="auto">
                      <a:xfrm>
                        <a:off x="3506788" y="3938588"/>
                        <a:ext cx="2436812" cy="1535983"/>
                      </a:xfrm>
                      <a:prstGeom prst="rect">
                        <a:avLst/>
                      </a:prstGeom>
                      <a:noFill/>
                      <a:ln>
                        <a:noFill/>
                      </a:ln>
                    </p:spPr>
                  </p:pic>
                </p:oleObj>
              </mc:Fallback>
            </mc:AlternateContent>
          </a:graphicData>
        </a:graphic>
      </p:graphicFrame>
      <p:sp>
        <p:nvSpPr>
          <p:cNvPr id="25" name="TextBox 24"/>
          <p:cNvSpPr txBox="1"/>
          <p:nvPr/>
        </p:nvSpPr>
        <p:spPr>
          <a:xfrm>
            <a:off x="360187" y="2058631"/>
            <a:ext cx="5257800" cy="163121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1.)  </a:t>
            </a:r>
            <a:r>
              <a:rPr lang="en-US" sz="2000" dirty="0">
                <a:solidFill>
                  <a:srgbClr val="FF0000"/>
                </a:solidFill>
                <a:latin typeface="Times New Roman" panose="02020603050405020304" pitchFamily="18" charset="0"/>
                <a:cs typeface="Times New Roman" panose="02020603050405020304" pitchFamily="18" charset="0"/>
              </a:rPr>
              <a:t>event 1</a:t>
            </a:r>
            <a:r>
              <a:rPr lang="en-US" sz="2000" dirty="0">
                <a:latin typeface="Times New Roman" panose="02020603050405020304" pitchFamily="18" charset="0"/>
                <a:cs typeface="Times New Roman" panose="02020603050405020304" pitchFamily="18" charset="0"/>
              </a:rPr>
              <a:t>:  The </a:t>
            </a:r>
            <a:r>
              <a:rPr lang="en-US" sz="2000" i="1" dirty="0">
                <a:latin typeface="Times New Roman" panose="02020603050405020304" pitchFamily="18" charset="0"/>
                <a:cs typeface="Times New Roman" panose="02020603050405020304" pitchFamily="18" charset="0"/>
              </a:rPr>
              <a:t>outside edge of the activator-well</a:t>
            </a:r>
            <a:r>
              <a:rPr lang="en-US" sz="2000" dirty="0">
                <a:latin typeface="Times New Roman" panose="02020603050405020304" pitchFamily="18" charset="0"/>
                <a:cs typeface="Times New Roman" panose="02020603050405020304" pitchFamily="18" charset="0"/>
              </a:rPr>
              <a:t> reaches the </a:t>
            </a:r>
            <a:r>
              <a:rPr lang="en-US" sz="2000" i="1" dirty="0">
                <a:latin typeface="Times New Roman" panose="02020603050405020304" pitchFamily="18" charset="0"/>
                <a:cs typeface="Times New Roman" panose="02020603050405020304" pitchFamily="18" charset="0"/>
              </a:rPr>
              <a:t>nub-end of detonator</a:t>
            </a:r>
            <a:r>
              <a:rPr lang="en-US" sz="2000" dirty="0">
                <a:latin typeface="Times New Roman" panose="02020603050405020304" pitchFamily="18" charset="0"/>
                <a:cs typeface="Times New Roman" panose="02020603050405020304" pitchFamily="18" charset="0"/>
              </a:rPr>
              <a:t>; this happens in the unprimed frame at </a:t>
            </a:r>
            <a:r>
              <a:rPr lang="en-US" sz="2000" dirty="0" err="1">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 = 0, ct = 0.  For the sake of completeness, this happens in the primed system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p:cNvSpPr/>
          <p:nvPr/>
        </p:nvSpPr>
        <p:spPr>
          <a:xfrm>
            <a:off x="8074325" y="1071691"/>
            <a:ext cx="307675" cy="167589"/>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a:off x="8355612" y="457200"/>
            <a:ext cx="410234" cy="1340708"/>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381000" y="282476"/>
            <a:ext cx="5867400" cy="224676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2.)  </a:t>
            </a:r>
            <a:r>
              <a:rPr lang="en-US" sz="2000" dirty="0">
                <a:solidFill>
                  <a:srgbClr val="FF0000"/>
                </a:solidFill>
                <a:latin typeface="Times New Roman" panose="02020603050405020304" pitchFamily="18" charset="0"/>
                <a:cs typeface="Times New Roman" panose="02020603050405020304" pitchFamily="18" charset="0"/>
              </a:rPr>
              <a:t>event 2</a:t>
            </a:r>
            <a:r>
              <a:rPr lang="en-US" sz="2000" dirty="0">
                <a:latin typeface="Times New Roman" panose="02020603050405020304" pitchFamily="18" charset="0"/>
                <a:cs typeface="Times New Roman" panose="02020603050405020304" pitchFamily="18" charset="0"/>
              </a:rPr>
              <a:t>:  The </a:t>
            </a:r>
            <a:r>
              <a:rPr lang="en-US" sz="2000" i="1" dirty="0">
                <a:latin typeface="Times New Roman" panose="02020603050405020304" pitchFamily="18" charset="0"/>
                <a:cs typeface="Times New Roman" panose="02020603050405020304" pitchFamily="18" charset="0"/>
              </a:rPr>
              <a:t>bomb-end of the moving detonator-nub </a:t>
            </a:r>
            <a:r>
              <a:rPr lang="en-US" sz="2000" dirty="0">
                <a:latin typeface="Times New Roman" panose="02020603050405020304" pitchFamily="18" charset="0"/>
                <a:cs typeface="Times New Roman" panose="02020603050405020304" pitchFamily="18" charset="0"/>
              </a:rPr>
              <a:t> aligns with the </a:t>
            </a:r>
            <a:r>
              <a:rPr lang="en-US" sz="2000" i="1" dirty="0">
                <a:latin typeface="Times New Roman" panose="02020603050405020304" pitchFamily="18" charset="0"/>
                <a:cs typeface="Times New Roman" panose="02020603050405020304" pitchFamily="18" charset="0"/>
              </a:rPr>
              <a:t>outside-edge of the stationary activator</a:t>
            </a:r>
            <a:r>
              <a:rPr lang="en-US" sz="2000" dirty="0">
                <a:latin typeface="Times New Roman" panose="02020603050405020304" pitchFamily="18" charset="0"/>
                <a:cs typeface="Times New Roman" panose="02020603050405020304" pitchFamily="18" charset="0"/>
              </a:rPr>
              <a:t> (it also comes in contact with the </a:t>
            </a:r>
            <a:r>
              <a:rPr lang="en-US" sz="2000" i="1" dirty="0">
                <a:latin typeface="Times New Roman" panose="02020603050405020304" pitchFamily="18" charset="0"/>
                <a:cs typeface="Times New Roman" panose="02020603050405020304" pitchFamily="18" charset="0"/>
              </a:rPr>
              <a:t>front edge of the bomb</a:t>
            </a:r>
            <a:r>
              <a:rPr lang="en-US" sz="2000" dirty="0">
                <a:latin typeface="Times New Roman" panose="02020603050405020304" pitchFamily="18" charset="0"/>
                <a:cs typeface="Times New Roman" panose="02020603050405020304" pitchFamily="18" charset="0"/>
              </a:rPr>
              <a:t>); in bomb’s frame, this happens at x = d, ct = d/   .  </a:t>
            </a:r>
          </a:p>
          <a:p>
            <a:r>
              <a:rPr lang="en-US" sz="2000" dirty="0">
                <a:latin typeface="Times New Roman" panose="02020603050405020304" pitchFamily="18" charset="0"/>
                <a:cs typeface="Times New Roman" panose="02020603050405020304" pitchFamily="18" charset="0"/>
              </a:rPr>
              <a:t>     Again, for completeness, in the activator’s primed frame this happens at:</a:t>
            </a:r>
          </a:p>
        </p:txBody>
      </p:sp>
      <p:cxnSp>
        <p:nvCxnSpPr>
          <p:cNvPr id="13" name="Straight Arrow Connector 12"/>
          <p:cNvCxnSpPr/>
          <p:nvPr/>
        </p:nvCxnSpPr>
        <p:spPr>
          <a:xfrm rot="10800000" flipV="1">
            <a:off x="7991187" y="379412"/>
            <a:ext cx="705953"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3074" name="Object 2"/>
          <p:cNvGraphicFramePr>
            <a:graphicFrameLocks noChangeAspect="1"/>
          </p:cNvGraphicFramePr>
          <p:nvPr>
            <p:extLst>
              <p:ext uri="{D42A27DB-BD31-4B8C-83A1-F6EECF244321}">
                <p14:modId xmlns:p14="http://schemas.microsoft.com/office/powerpoint/2010/main" val="2253327984"/>
              </p:ext>
            </p:extLst>
          </p:nvPr>
        </p:nvGraphicFramePr>
        <p:xfrm>
          <a:off x="8150225" y="122238"/>
          <a:ext cx="609600" cy="203200"/>
        </p:xfrm>
        <a:graphic>
          <a:graphicData uri="http://schemas.openxmlformats.org/presentationml/2006/ole">
            <mc:AlternateContent xmlns:mc="http://schemas.openxmlformats.org/markup-compatibility/2006">
              <mc:Choice xmlns:v="urn:schemas-microsoft-com:vml" Requires="v">
                <p:oleObj spid="_x0000_s36160" name="Equation" r:id="rId3" imgW="609600" imgH="203200" progId="Equation.DSMT4">
                  <p:embed/>
                </p:oleObj>
              </mc:Choice>
              <mc:Fallback>
                <p:oleObj name="Equation" r:id="rId3" imgW="609600" imgH="203200" progId="Equation.DSMT4">
                  <p:embed/>
                  <p:pic>
                    <p:nvPicPr>
                      <p:cNvPr id="0" name="Picture 2"/>
                      <p:cNvPicPr>
                        <a:picLocks noChangeAspect="1" noChangeArrowheads="1"/>
                      </p:cNvPicPr>
                      <p:nvPr/>
                    </p:nvPicPr>
                    <p:blipFill>
                      <a:blip r:embed="rId4"/>
                      <a:srcRect/>
                      <a:stretch>
                        <a:fillRect/>
                      </a:stretch>
                    </p:blipFill>
                    <p:spPr bwMode="auto">
                      <a:xfrm>
                        <a:off x="8150225" y="122238"/>
                        <a:ext cx="609600" cy="20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6" name="Object 2"/>
          <p:cNvGraphicFramePr>
            <a:graphicFrameLocks noChangeAspect="1"/>
          </p:cNvGraphicFramePr>
          <p:nvPr>
            <p:extLst>
              <p:ext uri="{D42A27DB-BD31-4B8C-83A1-F6EECF244321}">
                <p14:modId xmlns:p14="http://schemas.microsoft.com/office/powerpoint/2010/main" val="2287047870"/>
              </p:ext>
            </p:extLst>
          </p:nvPr>
        </p:nvGraphicFramePr>
        <p:xfrm>
          <a:off x="7353300" y="1722438"/>
          <a:ext cx="508000" cy="152400"/>
        </p:xfrm>
        <a:graphic>
          <a:graphicData uri="http://schemas.openxmlformats.org/presentationml/2006/ole">
            <mc:AlternateContent xmlns:mc="http://schemas.openxmlformats.org/markup-compatibility/2006">
              <mc:Choice xmlns:v="urn:schemas-microsoft-com:vml" Requires="v">
                <p:oleObj spid="_x0000_s36161" name="Equation" r:id="rId5" imgW="508000" imgH="152400" progId="Equation.DSMT4">
                  <p:embed/>
                </p:oleObj>
              </mc:Choice>
              <mc:Fallback>
                <p:oleObj name="Equation" r:id="rId5" imgW="508000" imgH="152400" progId="Equation.DSMT4">
                  <p:embed/>
                  <p:pic>
                    <p:nvPicPr>
                      <p:cNvPr id="0" name="Picture 7"/>
                      <p:cNvPicPr>
                        <a:picLocks noChangeAspect="1" noChangeArrowheads="1"/>
                      </p:cNvPicPr>
                      <p:nvPr/>
                    </p:nvPicPr>
                    <p:blipFill>
                      <a:blip r:embed="rId6"/>
                      <a:srcRect/>
                      <a:stretch>
                        <a:fillRect/>
                      </a:stretch>
                    </p:blipFill>
                    <p:spPr bwMode="auto">
                      <a:xfrm>
                        <a:off x="7353300" y="1722438"/>
                        <a:ext cx="5080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91" name="Object 2"/>
          <p:cNvGraphicFramePr>
            <a:graphicFrameLocks noChangeAspect="1"/>
          </p:cNvGraphicFramePr>
          <p:nvPr>
            <p:extLst>
              <p:ext uri="{D42A27DB-BD31-4B8C-83A1-F6EECF244321}">
                <p14:modId xmlns:p14="http://schemas.microsoft.com/office/powerpoint/2010/main" val="3784487472"/>
              </p:ext>
            </p:extLst>
          </p:nvPr>
        </p:nvGraphicFramePr>
        <p:xfrm>
          <a:off x="6904938" y="1924908"/>
          <a:ext cx="1587500" cy="330200"/>
        </p:xfrm>
        <a:graphic>
          <a:graphicData uri="http://schemas.openxmlformats.org/presentationml/2006/ole">
            <mc:AlternateContent xmlns:mc="http://schemas.openxmlformats.org/markup-compatibility/2006">
              <mc:Choice xmlns:v="urn:schemas-microsoft-com:vml" Requires="v">
                <p:oleObj spid="_x0000_s36162" name="Equation" r:id="rId7" imgW="1587500" imgH="330200" progId="Equation.DSMT4">
                  <p:embed/>
                </p:oleObj>
              </mc:Choice>
              <mc:Fallback>
                <p:oleObj name="Equation" r:id="rId7" imgW="1587500" imgH="330200" progId="Equation.DSMT4">
                  <p:embed/>
                  <p:pic>
                    <p:nvPicPr>
                      <p:cNvPr id="0" name="Picture 8"/>
                      <p:cNvPicPr>
                        <a:picLocks noChangeAspect="1" noChangeArrowheads="1"/>
                      </p:cNvPicPr>
                      <p:nvPr/>
                    </p:nvPicPr>
                    <p:blipFill>
                      <a:blip r:embed="rId8"/>
                      <a:srcRect/>
                      <a:stretch>
                        <a:fillRect/>
                      </a:stretch>
                    </p:blipFill>
                    <p:spPr bwMode="auto">
                      <a:xfrm>
                        <a:off x="6904938" y="1924908"/>
                        <a:ext cx="1587500" cy="33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7425" name="Object 17"/>
          <p:cNvGraphicFramePr>
            <a:graphicFrameLocks noChangeAspect="1"/>
          </p:cNvGraphicFramePr>
          <p:nvPr>
            <p:extLst>
              <p:ext uri="{D42A27DB-BD31-4B8C-83A1-F6EECF244321}">
                <p14:modId xmlns:p14="http://schemas.microsoft.com/office/powerpoint/2010/main" val="1067956892"/>
              </p:ext>
            </p:extLst>
          </p:nvPr>
        </p:nvGraphicFramePr>
        <p:xfrm>
          <a:off x="675640" y="1588611"/>
          <a:ext cx="158750" cy="254000"/>
        </p:xfrm>
        <a:graphic>
          <a:graphicData uri="http://schemas.openxmlformats.org/presentationml/2006/ole">
            <mc:AlternateContent xmlns:mc="http://schemas.openxmlformats.org/markup-compatibility/2006">
              <mc:Choice xmlns:v="urn:schemas-microsoft-com:vml" Requires="v">
                <p:oleObj spid="_x0000_s36163" name="Equation" r:id="rId9" imgW="127000" imgH="203200" progId="Equation.DSMT4">
                  <p:embed/>
                </p:oleObj>
              </mc:Choice>
              <mc:Fallback>
                <p:oleObj name="Equation" r:id="rId9" imgW="127000" imgH="203200" progId="Equation.DSMT4">
                  <p:embed/>
                  <p:pic>
                    <p:nvPicPr>
                      <p:cNvPr id="0" name="Picture 9"/>
                      <p:cNvPicPr>
                        <a:picLocks noChangeAspect="1" noChangeArrowheads="1"/>
                      </p:cNvPicPr>
                      <p:nvPr/>
                    </p:nvPicPr>
                    <p:blipFill>
                      <a:blip r:embed="rId10"/>
                      <a:srcRect/>
                      <a:stretch>
                        <a:fillRect/>
                      </a:stretch>
                    </p:blipFill>
                    <p:spPr bwMode="auto">
                      <a:xfrm>
                        <a:off x="675640" y="1588611"/>
                        <a:ext cx="158750" cy="25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24" name="Rectangle 12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TextBox 124"/>
          <p:cNvSpPr txBox="1"/>
          <p:nvPr/>
        </p:nvSpPr>
        <p:spPr>
          <a:xfrm>
            <a:off x="8686800" y="6477000"/>
            <a:ext cx="426168" cy="276999"/>
          </a:xfrm>
          <a:prstGeom prst="rect">
            <a:avLst/>
          </a:prstGeom>
          <a:noFill/>
        </p:spPr>
        <p:txBody>
          <a:bodyPr wrap="none" rtlCol="0">
            <a:spAutoFit/>
          </a:bodyPr>
          <a:lstStyle/>
          <a:p>
            <a:r>
              <a:rPr lang="en-US" sz="1200" dirty="0"/>
              <a:t>27.)</a:t>
            </a:r>
          </a:p>
        </p:txBody>
      </p:sp>
      <p:sp>
        <p:nvSpPr>
          <p:cNvPr id="85" name="Freeform 84"/>
          <p:cNvSpPr/>
          <p:nvPr/>
        </p:nvSpPr>
        <p:spPr>
          <a:xfrm>
            <a:off x="6627126" y="680651"/>
            <a:ext cx="1731748" cy="949668"/>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4" name="Straight Connector 93"/>
          <p:cNvCxnSpPr/>
          <p:nvPr/>
        </p:nvCxnSpPr>
        <p:spPr>
          <a:xfrm rot="10800000">
            <a:off x="8354218" y="1155486"/>
            <a:ext cx="15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8351150" y="680651"/>
            <a:ext cx="1588" cy="316556"/>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rot="16200000" flipH="1">
            <a:off x="8193666" y="1469096"/>
            <a:ext cx="316556" cy="1588"/>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aphicFrame>
        <p:nvGraphicFramePr>
          <p:cNvPr id="35852" name="Object 12"/>
          <p:cNvGraphicFramePr>
            <a:graphicFrameLocks noChangeAspect="1"/>
          </p:cNvGraphicFramePr>
          <p:nvPr>
            <p:extLst>
              <p:ext uri="{D42A27DB-BD31-4B8C-83A1-F6EECF244321}">
                <p14:modId xmlns:p14="http://schemas.microsoft.com/office/powerpoint/2010/main" val="4096959030"/>
              </p:ext>
            </p:extLst>
          </p:nvPr>
        </p:nvGraphicFramePr>
        <p:xfrm>
          <a:off x="685800" y="2755852"/>
          <a:ext cx="2049463" cy="1737999"/>
        </p:xfrm>
        <a:graphic>
          <a:graphicData uri="http://schemas.openxmlformats.org/presentationml/2006/ole">
            <mc:AlternateContent xmlns:mc="http://schemas.openxmlformats.org/markup-compatibility/2006">
              <mc:Choice xmlns:v="urn:schemas-microsoft-com:vml" Requires="v">
                <p:oleObj spid="_x0000_s36164" name="Equation" r:id="rId11" imgW="1689100" imgH="1435100" progId="Equation.DSMT4">
                  <p:embed/>
                </p:oleObj>
              </mc:Choice>
              <mc:Fallback>
                <p:oleObj name="Equation" r:id="rId11" imgW="1689100" imgH="1435100" progId="Equation.DSMT4">
                  <p:embed/>
                  <p:pic>
                    <p:nvPicPr>
                      <p:cNvPr id="0" name="Picture 12"/>
                      <p:cNvPicPr>
                        <a:picLocks noChangeAspect="1" noChangeArrowheads="1"/>
                      </p:cNvPicPr>
                      <p:nvPr/>
                    </p:nvPicPr>
                    <p:blipFill>
                      <a:blip r:embed="rId12"/>
                      <a:srcRect/>
                      <a:stretch>
                        <a:fillRect/>
                      </a:stretch>
                    </p:blipFill>
                    <p:spPr bwMode="auto">
                      <a:xfrm>
                        <a:off x="685800" y="2755852"/>
                        <a:ext cx="2049463" cy="1737999"/>
                      </a:xfrm>
                      <a:prstGeom prst="rect">
                        <a:avLst/>
                      </a:prstGeom>
                      <a:noFill/>
                      <a:ln>
                        <a:noFill/>
                      </a:ln>
                    </p:spPr>
                  </p:pic>
                </p:oleObj>
              </mc:Fallback>
            </mc:AlternateContent>
          </a:graphicData>
        </a:graphic>
      </p:graphicFrame>
      <p:graphicFrame>
        <p:nvGraphicFramePr>
          <p:cNvPr id="35853" name="Object 13"/>
          <p:cNvGraphicFramePr>
            <a:graphicFrameLocks noChangeAspect="1"/>
          </p:cNvGraphicFramePr>
          <p:nvPr>
            <p:extLst>
              <p:ext uri="{D42A27DB-BD31-4B8C-83A1-F6EECF244321}">
                <p14:modId xmlns:p14="http://schemas.microsoft.com/office/powerpoint/2010/main" val="97592426"/>
              </p:ext>
            </p:extLst>
          </p:nvPr>
        </p:nvGraphicFramePr>
        <p:xfrm>
          <a:off x="3365458" y="2405920"/>
          <a:ext cx="4689517" cy="3361468"/>
        </p:xfrm>
        <a:graphic>
          <a:graphicData uri="http://schemas.openxmlformats.org/presentationml/2006/ole">
            <mc:AlternateContent xmlns:mc="http://schemas.openxmlformats.org/markup-compatibility/2006">
              <mc:Choice xmlns:v="urn:schemas-microsoft-com:vml" Requires="v">
                <p:oleObj spid="_x0000_s36165" name="Equation" r:id="rId13" imgW="3733800" imgH="2679700" progId="Equation.DSMT4">
                  <p:embed/>
                </p:oleObj>
              </mc:Choice>
              <mc:Fallback>
                <p:oleObj name="Equation" r:id="rId13" imgW="3733800" imgH="2679700" progId="Equation.DSMT4">
                  <p:embed/>
                  <p:pic>
                    <p:nvPicPr>
                      <p:cNvPr id="0" name="Picture 13"/>
                      <p:cNvPicPr>
                        <a:picLocks noChangeAspect="1" noChangeArrowheads="1"/>
                      </p:cNvPicPr>
                      <p:nvPr/>
                    </p:nvPicPr>
                    <p:blipFill>
                      <a:blip r:embed="rId14"/>
                      <a:srcRect/>
                      <a:stretch>
                        <a:fillRect/>
                      </a:stretch>
                    </p:blipFill>
                    <p:spPr bwMode="auto">
                      <a:xfrm>
                        <a:off x="3365458" y="2405920"/>
                        <a:ext cx="4689517" cy="3361468"/>
                      </a:xfrm>
                      <a:prstGeom prst="rect">
                        <a:avLst/>
                      </a:prstGeom>
                      <a:noFill/>
                      <a:ln>
                        <a:noFill/>
                      </a:ln>
                    </p:spPr>
                  </p:pic>
                </p:oleObj>
              </mc:Fallback>
            </mc:AlternateContent>
          </a:graphicData>
        </a:graphic>
      </p:graphicFrame>
      <p:sp>
        <p:nvSpPr>
          <p:cNvPr id="21" name="TextBox 20"/>
          <p:cNvSpPr txBox="1"/>
          <p:nvPr/>
        </p:nvSpPr>
        <p:spPr>
          <a:xfrm>
            <a:off x="85366" y="5805498"/>
            <a:ext cx="8814518"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Note:  In the activator’s frame of reference, the </a:t>
            </a:r>
            <a:r>
              <a:rPr lang="en-US" i="1" dirty="0">
                <a:latin typeface="Times New Roman" panose="02020603050405020304" pitchFamily="18" charset="0"/>
                <a:cs typeface="Times New Roman" panose="02020603050405020304" pitchFamily="18" charset="0"/>
              </a:rPr>
              <a:t>outside edge of the well </a:t>
            </a:r>
            <a:r>
              <a:rPr lang="en-US" dirty="0">
                <a:latin typeface="Times New Roman" panose="02020603050405020304" pitchFamily="18" charset="0"/>
                <a:cs typeface="Times New Roman" panose="02020603050405020304" pitchFamily="18" charset="0"/>
              </a:rPr>
              <a:t>was originally defined (see slide 4) as being at </a:t>
            </a:r>
            <a:r>
              <a:rPr lang="en-US" dirty="0" err="1">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 0.  In the activator’s frame, that point hasn’t changed position (the activator is stationary in its frame).  In other words, the calculated </a:t>
            </a:r>
            <a:r>
              <a:rPr lang="en-US" dirty="0" err="1">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value makes sense.</a:t>
            </a:r>
          </a:p>
        </p:txBody>
      </p:sp>
      <p:sp>
        <p:nvSpPr>
          <p:cNvPr id="22" name="TextBox 21"/>
          <p:cNvSpPr txBox="1"/>
          <p:nvPr/>
        </p:nvSpPr>
        <p:spPr>
          <a:xfrm>
            <a:off x="8299450" y="1520909"/>
            <a:ext cx="762000" cy="276999"/>
          </a:xfrm>
          <a:prstGeom prst="rect">
            <a:avLst/>
          </a:prstGeom>
          <a:noFill/>
        </p:spPr>
        <p:txBody>
          <a:bodyPr wrap="square" rtlCol="0">
            <a:spAutoFit/>
          </a:bodyPr>
          <a:lstStyle/>
          <a:p>
            <a:r>
              <a:rPr lang="en-US" sz="1200" dirty="0">
                <a:solidFill>
                  <a:srgbClr val="FFFF00"/>
                </a:solidFill>
              </a:rPr>
              <a:t>bomb</a:t>
            </a:r>
          </a:p>
        </p:txBody>
      </p:sp>
      <p:sp>
        <p:nvSpPr>
          <p:cNvPr id="23" name="TextBox 22"/>
          <p:cNvSpPr txBox="1"/>
          <p:nvPr/>
        </p:nvSpPr>
        <p:spPr>
          <a:xfrm>
            <a:off x="6629400" y="1311612"/>
            <a:ext cx="1238609" cy="276999"/>
          </a:xfrm>
          <a:prstGeom prst="rect">
            <a:avLst/>
          </a:prstGeom>
          <a:noFill/>
        </p:spPr>
        <p:txBody>
          <a:bodyPr wrap="square" rtlCol="0">
            <a:spAutoFit/>
          </a:bodyPr>
          <a:lstStyle/>
          <a:p>
            <a:r>
              <a:rPr lang="en-US" sz="1200" dirty="0">
                <a:solidFill>
                  <a:srgbClr val="FFFF00"/>
                </a:solidFill>
              </a:rPr>
              <a:t>activator well</a:t>
            </a:r>
          </a:p>
        </p:txBody>
      </p:sp>
      <p:cxnSp>
        <p:nvCxnSpPr>
          <p:cNvPr id="27" name="Straight Connector 26"/>
          <p:cNvCxnSpPr/>
          <p:nvPr/>
        </p:nvCxnSpPr>
        <p:spPr>
          <a:xfrm rot="5400000">
            <a:off x="8267935" y="1151603"/>
            <a:ext cx="172480" cy="2874"/>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Object 2"/>
          <p:cNvGraphicFramePr>
            <a:graphicFrameLocks noChangeAspect="1"/>
          </p:cNvGraphicFramePr>
          <p:nvPr>
            <p:extLst>
              <p:ext uri="{D42A27DB-BD31-4B8C-83A1-F6EECF244321}">
                <p14:modId xmlns:p14="http://schemas.microsoft.com/office/powerpoint/2010/main" val="1151268425"/>
              </p:ext>
            </p:extLst>
          </p:nvPr>
        </p:nvGraphicFramePr>
        <p:xfrm>
          <a:off x="7310438" y="1757363"/>
          <a:ext cx="495300" cy="152400"/>
        </p:xfrm>
        <a:graphic>
          <a:graphicData uri="http://schemas.openxmlformats.org/presentationml/2006/ole">
            <mc:AlternateContent xmlns:mc="http://schemas.openxmlformats.org/markup-compatibility/2006">
              <mc:Choice xmlns:v="urn:schemas-microsoft-com:vml" Requires="v">
                <p:oleObj spid="_x0000_s37133" name="Equation" r:id="rId3" imgW="495300" imgH="152400" progId="Equation.DSMT4">
                  <p:embed/>
                </p:oleObj>
              </mc:Choice>
              <mc:Fallback>
                <p:oleObj name="Equation" r:id="rId3" imgW="495300" imgH="152400" progId="Equation.DSMT4">
                  <p:embed/>
                  <p:pic>
                    <p:nvPicPr>
                      <p:cNvPr id="0" name="Picture 3"/>
                      <p:cNvPicPr>
                        <a:picLocks noChangeAspect="1" noChangeArrowheads="1"/>
                      </p:cNvPicPr>
                      <p:nvPr/>
                    </p:nvPicPr>
                    <p:blipFill>
                      <a:blip r:embed="rId4"/>
                      <a:srcRect/>
                      <a:stretch>
                        <a:fillRect/>
                      </a:stretch>
                    </p:blipFill>
                    <p:spPr bwMode="auto">
                      <a:xfrm>
                        <a:off x="7310438" y="1757363"/>
                        <a:ext cx="4953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1" name="Object 2"/>
          <p:cNvGraphicFramePr>
            <a:graphicFrameLocks noChangeAspect="1"/>
          </p:cNvGraphicFramePr>
          <p:nvPr>
            <p:extLst>
              <p:ext uri="{D42A27DB-BD31-4B8C-83A1-F6EECF244321}">
                <p14:modId xmlns:p14="http://schemas.microsoft.com/office/powerpoint/2010/main" val="188106420"/>
              </p:ext>
            </p:extLst>
          </p:nvPr>
        </p:nvGraphicFramePr>
        <p:xfrm>
          <a:off x="6208134" y="1941041"/>
          <a:ext cx="2324100" cy="330200"/>
        </p:xfrm>
        <a:graphic>
          <a:graphicData uri="http://schemas.openxmlformats.org/presentationml/2006/ole">
            <mc:AlternateContent xmlns:mc="http://schemas.openxmlformats.org/markup-compatibility/2006">
              <mc:Choice xmlns:v="urn:schemas-microsoft-com:vml" Requires="v">
                <p:oleObj spid="_x0000_s37134" name="Equation" r:id="rId5" imgW="2324100" imgH="330200" progId="Equation.DSMT4">
                  <p:embed/>
                </p:oleObj>
              </mc:Choice>
              <mc:Fallback>
                <p:oleObj name="Equation" r:id="rId5" imgW="2324100" imgH="330200" progId="Equation.DSMT4">
                  <p:embed/>
                  <p:pic>
                    <p:nvPicPr>
                      <p:cNvPr id="0" name="Picture 4"/>
                      <p:cNvPicPr>
                        <a:picLocks noChangeAspect="1" noChangeArrowheads="1"/>
                      </p:cNvPicPr>
                      <p:nvPr/>
                    </p:nvPicPr>
                    <p:blipFill>
                      <a:blip r:embed="rId6"/>
                      <a:srcRect/>
                      <a:stretch>
                        <a:fillRect/>
                      </a:stretch>
                    </p:blipFill>
                    <p:spPr bwMode="auto">
                      <a:xfrm>
                        <a:off x="6208134" y="1941041"/>
                        <a:ext cx="2324100" cy="33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24" name="Rectangle 12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TextBox 124"/>
          <p:cNvSpPr txBox="1"/>
          <p:nvPr/>
        </p:nvSpPr>
        <p:spPr>
          <a:xfrm>
            <a:off x="8610600" y="6400800"/>
            <a:ext cx="426168" cy="276999"/>
          </a:xfrm>
          <a:prstGeom prst="rect">
            <a:avLst/>
          </a:prstGeom>
          <a:noFill/>
        </p:spPr>
        <p:txBody>
          <a:bodyPr wrap="none" rtlCol="0">
            <a:spAutoFit/>
          </a:bodyPr>
          <a:lstStyle/>
          <a:p>
            <a:r>
              <a:rPr lang="en-US" sz="1200" dirty="0"/>
              <a:t>28.)</a:t>
            </a:r>
          </a:p>
        </p:txBody>
      </p:sp>
      <p:sp>
        <p:nvSpPr>
          <p:cNvPr id="97" name="Freeform 96"/>
          <p:cNvSpPr/>
          <p:nvPr/>
        </p:nvSpPr>
        <p:spPr>
          <a:xfrm>
            <a:off x="6374714" y="685800"/>
            <a:ext cx="1731748" cy="949668"/>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a:off x="7108246" y="1076840"/>
            <a:ext cx="293280" cy="167589"/>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1" name="Straight Connector 100"/>
          <p:cNvCxnSpPr/>
          <p:nvPr/>
        </p:nvCxnSpPr>
        <p:spPr>
          <a:xfrm rot="16200000" flipH="1">
            <a:off x="6950762" y="1141477"/>
            <a:ext cx="316556" cy="1588"/>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03" name="Freeform 102"/>
          <p:cNvSpPr/>
          <p:nvPr/>
        </p:nvSpPr>
        <p:spPr>
          <a:xfrm>
            <a:off x="7371771" y="1056074"/>
            <a:ext cx="63500" cy="225425"/>
          </a:xfrm>
          <a:custGeom>
            <a:avLst/>
            <a:gdLst>
              <a:gd name="connsiteX0" fmla="*/ 63500 w 63500"/>
              <a:gd name="connsiteY0" fmla="*/ 0 h 225425"/>
              <a:gd name="connsiteX1" fmla="*/ 0 w 63500"/>
              <a:gd name="connsiteY1" fmla="*/ 0 h 225425"/>
              <a:gd name="connsiteX2" fmla="*/ 15875 w 63500"/>
              <a:gd name="connsiteY2" fmla="*/ 38100 h 225425"/>
              <a:gd name="connsiteX3" fmla="*/ 15875 w 63500"/>
              <a:gd name="connsiteY3" fmla="*/ 225425 h 225425"/>
              <a:gd name="connsiteX4" fmla="*/ 47625 w 63500"/>
              <a:gd name="connsiteY4" fmla="*/ 200025 h 225425"/>
              <a:gd name="connsiteX5" fmla="*/ 63500 w 63500"/>
              <a:gd name="connsiteY5" fmla="*/ 0 h 22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0" h="225425">
                <a:moveTo>
                  <a:pt x="63500" y="0"/>
                </a:moveTo>
                <a:lnTo>
                  <a:pt x="0" y="0"/>
                </a:lnTo>
                <a:lnTo>
                  <a:pt x="15875" y="38100"/>
                </a:lnTo>
                <a:lnTo>
                  <a:pt x="15875" y="225425"/>
                </a:lnTo>
                <a:lnTo>
                  <a:pt x="47625" y="200025"/>
                </a:lnTo>
                <a:lnTo>
                  <a:pt x="63500" y="0"/>
                </a:lnTo>
                <a:close/>
              </a:path>
            </a:pathLst>
          </a:cu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Freeform 103"/>
          <p:cNvSpPr/>
          <p:nvPr/>
        </p:nvSpPr>
        <p:spPr>
          <a:xfrm>
            <a:off x="7362246" y="1075124"/>
            <a:ext cx="66675" cy="187325"/>
          </a:xfrm>
          <a:custGeom>
            <a:avLst/>
            <a:gdLst>
              <a:gd name="connsiteX0" fmla="*/ 38100 w 66675"/>
              <a:gd name="connsiteY0" fmla="*/ 0 h 187325"/>
              <a:gd name="connsiteX1" fmla="*/ 6350 w 66675"/>
              <a:gd name="connsiteY1" fmla="*/ 31750 h 187325"/>
              <a:gd name="connsiteX2" fmla="*/ 41275 w 66675"/>
              <a:gd name="connsiteY2" fmla="*/ 57150 h 187325"/>
              <a:gd name="connsiteX3" fmla="*/ 0 w 66675"/>
              <a:gd name="connsiteY3" fmla="*/ 73025 h 187325"/>
              <a:gd name="connsiteX4" fmla="*/ 34925 w 66675"/>
              <a:gd name="connsiteY4" fmla="*/ 98425 h 187325"/>
              <a:gd name="connsiteX5" fmla="*/ 6350 w 66675"/>
              <a:gd name="connsiteY5" fmla="*/ 120650 h 187325"/>
              <a:gd name="connsiteX6" fmla="*/ 44450 w 66675"/>
              <a:gd name="connsiteY6" fmla="*/ 152400 h 187325"/>
              <a:gd name="connsiteX7" fmla="*/ 9525 w 66675"/>
              <a:gd name="connsiteY7" fmla="*/ 184150 h 187325"/>
              <a:gd name="connsiteX8" fmla="*/ 66675 w 66675"/>
              <a:gd name="connsiteY8" fmla="*/ 187325 h 187325"/>
              <a:gd name="connsiteX9" fmla="*/ 38100 w 66675"/>
              <a:gd name="connsiteY9" fmla="*/ 0 h 1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187325">
                <a:moveTo>
                  <a:pt x="38100" y="0"/>
                </a:moveTo>
                <a:lnTo>
                  <a:pt x="6350" y="31750"/>
                </a:lnTo>
                <a:lnTo>
                  <a:pt x="41275" y="57150"/>
                </a:lnTo>
                <a:lnTo>
                  <a:pt x="0" y="73025"/>
                </a:lnTo>
                <a:lnTo>
                  <a:pt x="34925" y="98425"/>
                </a:lnTo>
                <a:lnTo>
                  <a:pt x="6350" y="120650"/>
                </a:lnTo>
                <a:lnTo>
                  <a:pt x="44450" y="152400"/>
                </a:lnTo>
                <a:lnTo>
                  <a:pt x="9525" y="184150"/>
                </a:lnTo>
                <a:lnTo>
                  <a:pt x="66675" y="187325"/>
                </a:lnTo>
                <a:lnTo>
                  <a:pt x="3810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6873" name="Object 9"/>
          <p:cNvGraphicFramePr>
            <a:graphicFrameLocks noChangeAspect="1"/>
          </p:cNvGraphicFramePr>
          <p:nvPr>
            <p:extLst>
              <p:ext uri="{D42A27DB-BD31-4B8C-83A1-F6EECF244321}">
                <p14:modId xmlns:p14="http://schemas.microsoft.com/office/powerpoint/2010/main" val="197464587"/>
              </p:ext>
            </p:extLst>
          </p:nvPr>
        </p:nvGraphicFramePr>
        <p:xfrm>
          <a:off x="700894" y="2467793"/>
          <a:ext cx="2395354" cy="2031324"/>
        </p:xfrm>
        <a:graphic>
          <a:graphicData uri="http://schemas.openxmlformats.org/presentationml/2006/ole">
            <mc:AlternateContent xmlns:mc="http://schemas.openxmlformats.org/markup-compatibility/2006">
              <mc:Choice xmlns:v="urn:schemas-microsoft-com:vml" Requires="v">
                <p:oleObj spid="_x0000_s37135" name="Equation" r:id="rId7" imgW="1689100" imgH="1435100" progId="Equation.DSMT4">
                  <p:embed/>
                </p:oleObj>
              </mc:Choice>
              <mc:Fallback>
                <p:oleObj name="Equation" r:id="rId7" imgW="1689100" imgH="1435100" progId="Equation.DSMT4">
                  <p:embed/>
                  <p:pic>
                    <p:nvPicPr>
                      <p:cNvPr id="0" name="Picture 9"/>
                      <p:cNvPicPr>
                        <a:picLocks noChangeAspect="1" noChangeArrowheads="1"/>
                      </p:cNvPicPr>
                      <p:nvPr/>
                    </p:nvPicPr>
                    <p:blipFill>
                      <a:blip r:embed="rId8"/>
                      <a:srcRect/>
                      <a:stretch>
                        <a:fillRect/>
                      </a:stretch>
                    </p:blipFill>
                    <p:spPr bwMode="auto">
                      <a:xfrm>
                        <a:off x="700894" y="2467793"/>
                        <a:ext cx="2395354" cy="2031324"/>
                      </a:xfrm>
                      <a:prstGeom prst="rect">
                        <a:avLst/>
                      </a:prstGeom>
                      <a:noFill/>
                      <a:ln>
                        <a:noFill/>
                      </a:ln>
                    </p:spPr>
                  </p:pic>
                </p:oleObj>
              </mc:Fallback>
            </mc:AlternateContent>
          </a:graphicData>
        </a:graphic>
      </p:graphicFrame>
      <p:graphicFrame>
        <p:nvGraphicFramePr>
          <p:cNvPr id="36874" name="Object 10"/>
          <p:cNvGraphicFramePr>
            <a:graphicFrameLocks noChangeAspect="1"/>
          </p:cNvGraphicFramePr>
          <p:nvPr>
            <p:extLst>
              <p:ext uri="{D42A27DB-BD31-4B8C-83A1-F6EECF244321}">
                <p14:modId xmlns:p14="http://schemas.microsoft.com/office/powerpoint/2010/main" val="390248143"/>
              </p:ext>
            </p:extLst>
          </p:nvPr>
        </p:nvGraphicFramePr>
        <p:xfrm>
          <a:off x="3812780" y="2467793"/>
          <a:ext cx="2475763" cy="2299188"/>
        </p:xfrm>
        <a:graphic>
          <a:graphicData uri="http://schemas.openxmlformats.org/presentationml/2006/ole">
            <mc:AlternateContent xmlns:mc="http://schemas.openxmlformats.org/markup-compatibility/2006">
              <mc:Choice xmlns:v="urn:schemas-microsoft-com:vml" Requires="v">
                <p:oleObj spid="_x0000_s37136" name="Equation" r:id="rId9" imgW="1790700" imgH="1663700" progId="Equation.DSMT4">
                  <p:embed/>
                </p:oleObj>
              </mc:Choice>
              <mc:Fallback>
                <p:oleObj name="Equation" r:id="rId9" imgW="1790700" imgH="1663700" progId="Equation.DSMT4">
                  <p:embed/>
                  <p:pic>
                    <p:nvPicPr>
                      <p:cNvPr id="0" name="Picture 10"/>
                      <p:cNvPicPr>
                        <a:picLocks noChangeAspect="1" noChangeArrowheads="1"/>
                      </p:cNvPicPr>
                      <p:nvPr/>
                    </p:nvPicPr>
                    <p:blipFill>
                      <a:blip r:embed="rId10"/>
                      <a:srcRect/>
                      <a:stretch>
                        <a:fillRect/>
                      </a:stretch>
                    </p:blipFill>
                    <p:spPr bwMode="auto">
                      <a:xfrm>
                        <a:off x="3812780" y="2467793"/>
                        <a:ext cx="2475763" cy="2299188"/>
                      </a:xfrm>
                      <a:prstGeom prst="rect">
                        <a:avLst/>
                      </a:prstGeom>
                      <a:noFill/>
                      <a:ln>
                        <a:noFill/>
                      </a:ln>
                    </p:spPr>
                  </p:pic>
                </p:oleObj>
              </mc:Fallback>
            </mc:AlternateContent>
          </a:graphicData>
        </a:graphic>
      </p:graphicFrame>
      <p:sp>
        <p:nvSpPr>
          <p:cNvPr id="16" name="TextBox 15"/>
          <p:cNvSpPr txBox="1"/>
          <p:nvPr/>
        </p:nvSpPr>
        <p:spPr>
          <a:xfrm>
            <a:off x="6324600" y="1399401"/>
            <a:ext cx="1238609" cy="276999"/>
          </a:xfrm>
          <a:prstGeom prst="rect">
            <a:avLst/>
          </a:prstGeom>
          <a:noFill/>
        </p:spPr>
        <p:txBody>
          <a:bodyPr wrap="square" rtlCol="0">
            <a:spAutoFit/>
          </a:bodyPr>
          <a:lstStyle/>
          <a:p>
            <a:r>
              <a:rPr lang="en-US" sz="1200" dirty="0">
                <a:solidFill>
                  <a:srgbClr val="FFFF00"/>
                </a:solidFill>
              </a:rPr>
              <a:t>activator well</a:t>
            </a:r>
          </a:p>
        </p:txBody>
      </p:sp>
      <p:sp>
        <p:nvSpPr>
          <p:cNvPr id="17" name="TextBox 16"/>
          <p:cNvSpPr txBox="1"/>
          <p:nvPr/>
        </p:nvSpPr>
        <p:spPr>
          <a:xfrm>
            <a:off x="457200" y="246786"/>
            <a:ext cx="5334000" cy="1938992"/>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3.)  </a:t>
            </a:r>
            <a:r>
              <a:rPr lang="en-US" sz="2000" dirty="0">
                <a:solidFill>
                  <a:srgbClr val="FF0000"/>
                </a:solidFill>
                <a:latin typeface="Times New Roman" panose="02020603050405020304" pitchFamily="18" charset="0"/>
                <a:cs typeface="Times New Roman" panose="02020603050405020304" pitchFamily="18" charset="0"/>
              </a:rPr>
              <a:t>event 3</a:t>
            </a:r>
            <a:r>
              <a:rPr lang="en-US" sz="2000" dirty="0">
                <a:latin typeface="Times New Roman" panose="02020603050405020304" pitchFamily="18" charset="0"/>
                <a:cs typeface="Times New Roman" panose="02020603050405020304" pitchFamily="18" charset="0"/>
              </a:rPr>
              <a:t>:  The </a:t>
            </a:r>
            <a:r>
              <a:rPr lang="en-US" sz="2000" i="1" dirty="0">
                <a:latin typeface="Times New Roman" panose="02020603050405020304" pitchFamily="18" charset="0"/>
                <a:cs typeface="Times New Roman" panose="02020603050405020304" pitchFamily="18" charset="0"/>
              </a:rPr>
              <a:t>nub-end of the detonator </a:t>
            </a:r>
            <a:r>
              <a:rPr lang="en-US" sz="2000" dirty="0">
                <a:latin typeface="Times New Roman" panose="02020603050405020304" pitchFamily="18" charset="0"/>
                <a:cs typeface="Times New Roman" panose="02020603050405020304" pitchFamily="18" charset="0"/>
              </a:rPr>
              <a:t>reaches the </a:t>
            </a:r>
            <a:r>
              <a:rPr lang="en-US" sz="2000" i="1" dirty="0">
                <a:latin typeface="Times New Roman" panose="02020603050405020304" pitchFamily="18" charset="0"/>
                <a:cs typeface="Times New Roman" panose="02020603050405020304" pitchFamily="18" charset="0"/>
              </a:rPr>
              <a:t>bottom of activator-well </a:t>
            </a:r>
            <a:r>
              <a:rPr lang="en-US" sz="2000" dirty="0">
                <a:latin typeface="Times New Roman" panose="02020603050405020304" pitchFamily="18" charset="0"/>
                <a:cs typeface="Times New Roman" panose="02020603050405020304" pitchFamily="18" charset="0"/>
              </a:rPr>
              <a:t>and the bomb goes off; in bomb’s frame, this happens at x = 0 at time ct = d/   .</a:t>
            </a:r>
          </a:p>
          <a:p>
            <a:r>
              <a:rPr lang="en-US" sz="2000" dirty="0">
                <a:latin typeface="Times New Roman" panose="02020603050405020304" pitchFamily="18" charset="0"/>
                <a:cs typeface="Times New Roman" panose="02020603050405020304" pitchFamily="18" charset="0"/>
              </a:rPr>
              <a:t>     Once again, for completeness, in the activator’s frame this happens at: </a:t>
            </a:r>
          </a:p>
        </p:txBody>
      </p:sp>
      <p:graphicFrame>
        <p:nvGraphicFramePr>
          <p:cNvPr id="18" name="Object 17"/>
          <p:cNvGraphicFramePr>
            <a:graphicFrameLocks noChangeAspect="1"/>
          </p:cNvGraphicFramePr>
          <p:nvPr>
            <p:extLst>
              <p:ext uri="{D42A27DB-BD31-4B8C-83A1-F6EECF244321}">
                <p14:modId xmlns:p14="http://schemas.microsoft.com/office/powerpoint/2010/main" val="1424154944"/>
              </p:ext>
            </p:extLst>
          </p:nvPr>
        </p:nvGraphicFramePr>
        <p:xfrm>
          <a:off x="1188181" y="1244429"/>
          <a:ext cx="183419" cy="293471"/>
        </p:xfrm>
        <a:graphic>
          <a:graphicData uri="http://schemas.openxmlformats.org/presentationml/2006/ole">
            <mc:AlternateContent xmlns:mc="http://schemas.openxmlformats.org/markup-compatibility/2006">
              <mc:Choice xmlns:v="urn:schemas-microsoft-com:vml" Requires="v">
                <p:oleObj spid="_x0000_s37137" name="Equation" r:id="rId11" imgW="127000" imgH="203200" progId="Equation.DSMT4">
                  <p:embed/>
                </p:oleObj>
              </mc:Choice>
              <mc:Fallback>
                <p:oleObj name="Equation" r:id="rId11" imgW="127000" imgH="203200" progId="Equation.DSMT4">
                  <p:embed/>
                  <p:pic>
                    <p:nvPicPr>
                      <p:cNvPr id="0"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88181" y="1244429"/>
                        <a:ext cx="183419" cy="293471"/>
                      </a:xfrm>
                      <a:prstGeom prst="rect">
                        <a:avLst/>
                      </a:prstGeom>
                      <a:noFill/>
                      <a:ln>
                        <a:noFill/>
                      </a:ln>
                    </p:spPr>
                  </p:pic>
                </p:oleObj>
              </mc:Fallback>
            </mc:AlternateContent>
          </a:graphicData>
        </a:graphic>
      </p:graphicFrame>
      <p:sp>
        <p:nvSpPr>
          <p:cNvPr id="19" name="TextBox 18"/>
          <p:cNvSpPr txBox="1"/>
          <p:nvPr/>
        </p:nvSpPr>
        <p:spPr>
          <a:xfrm>
            <a:off x="298450" y="5646003"/>
            <a:ext cx="8382000" cy="101566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Note:  Again, this </a:t>
            </a:r>
            <a:r>
              <a:rPr lang="en-US" sz="2000" dirty="0" err="1">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 coordinate makes sense.  The well in the activator’s frame had a depth of 2d.  As it was located to the left of </a:t>
            </a:r>
            <a:r>
              <a:rPr lang="en-US" sz="2000" dirty="0" err="1">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 = 0, it isn’t surprising that its calculated value would be </a:t>
            </a:r>
            <a:r>
              <a:rPr lang="en-US" sz="2000" dirty="0" err="1">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 = -2d (</a:t>
            </a:r>
            <a:r>
              <a:rPr lang="en-US" sz="2000" dirty="0" err="1">
                <a:latin typeface="Times New Roman" panose="02020603050405020304" pitchFamily="18" charset="0"/>
                <a:cs typeface="Times New Roman" panose="02020603050405020304" pitchFamily="18" charset="0"/>
              </a:rPr>
              <a:t>hee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hee</a:t>
            </a:r>
            <a:r>
              <a:rPr lang="en-US" sz="2000" dirty="0">
                <a:latin typeface="Times New Roman" panose="02020603050405020304" pitchFamily="18" charset="0"/>
                <a:cs typeface="Times New Roman" panose="02020603050405020304" pitchFamily="18" charset="0"/>
              </a:rPr>
              <a:t>—isn’t this fun?).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Straight Connector 64"/>
          <p:cNvCxnSpPr/>
          <p:nvPr/>
        </p:nvCxnSpPr>
        <p:spPr>
          <a:xfrm rot="16200000" flipH="1">
            <a:off x="2771452" y="3861403"/>
            <a:ext cx="5380416" cy="3177"/>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52400" y="487740"/>
            <a:ext cx="5041900" cy="317009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In the activator-well’s frame of reference, assumed to be stationary, the primed coordinates are at right angles to one another.  The front of the activator-well is defined to be at </a:t>
            </a:r>
            <a:r>
              <a:rPr lang="en-US" sz="2000" dirty="0" err="1">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 = 0, so its world-line proceeds through the origin along the ct’ axis (remember, the world-line for a point that has a fixed position always runs parallel to the time axis).  The world-line for the </a:t>
            </a:r>
            <a:r>
              <a:rPr lang="en-US" sz="2000" i="1" dirty="0">
                <a:latin typeface="Times New Roman" panose="02020603050405020304" pitchFamily="18" charset="0"/>
                <a:cs typeface="Times New Roman" panose="02020603050405020304" pitchFamily="18" charset="0"/>
              </a:rPr>
              <a:t>front of the activator-well </a:t>
            </a:r>
            <a:r>
              <a:rPr lang="en-US" sz="2000" dirty="0">
                <a:latin typeface="Times New Roman" panose="02020603050405020304" pitchFamily="18" charset="0"/>
                <a:cs typeface="Times New Roman" panose="02020603050405020304" pitchFamily="18" charset="0"/>
              </a:rPr>
              <a:t>is shown below.</a:t>
            </a:r>
          </a:p>
        </p:txBody>
      </p:sp>
      <p:cxnSp>
        <p:nvCxnSpPr>
          <p:cNvPr id="97" name="Straight Connector 96"/>
          <p:cNvCxnSpPr/>
          <p:nvPr/>
        </p:nvCxnSpPr>
        <p:spPr>
          <a:xfrm>
            <a:off x="813460" y="6252370"/>
            <a:ext cx="7263740" cy="1588"/>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rot="5400000">
            <a:off x="3420532" y="6262291"/>
            <a:ext cx="123034" cy="1589"/>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17" name="Object 2"/>
          <p:cNvGraphicFramePr>
            <a:graphicFrameLocks noChangeAspect="1"/>
          </p:cNvGraphicFramePr>
          <p:nvPr>
            <p:extLst>
              <p:ext uri="{D42A27DB-BD31-4B8C-83A1-F6EECF244321}">
                <p14:modId xmlns:p14="http://schemas.microsoft.com/office/powerpoint/2010/main" val="4253650519"/>
              </p:ext>
            </p:extLst>
          </p:nvPr>
        </p:nvGraphicFramePr>
        <p:xfrm>
          <a:off x="1354798" y="6464300"/>
          <a:ext cx="292100" cy="165100"/>
        </p:xfrm>
        <a:graphic>
          <a:graphicData uri="http://schemas.openxmlformats.org/presentationml/2006/ole">
            <mc:AlternateContent xmlns:mc="http://schemas.openxmlformats.org/markup-compatibility/2006">
              <mc:Choice xmlns:v="urn:schemas-microsoft-com:vml" Requires="v">
                <p:oleObj spid="_x0000_s148137" name="Equation" r:id="rId3" imgW="292100" imgH="165100" progId="Equation.DSMT4">
                  <p:embed/>
                </p:oleObj>
              </mc:Choice>
              <mc:Fallback>
                <p:oleObj name="Equation" r:id="rId3" imgW="292100" imgH="165100" progId="Equation.DSMT4">
                  <p:embed/>
                  <p:pic>
                    <p:nvPicPr>
                      <p:cNvPr id="0" name="Picture 2"/>
                      <p:cNvPicPr>
                        <a:picLocks noChangeAspect="1" noChangeArrowheads="1"/>
                      </p:cNvPicPr>
                      <p:nvPr/>
                    </p:nvPicPr>
                    <p:blipFill>
                      <a:blip r:embed="rId4"/>
                      <a:srcRect/>
                      <a:stretch>
                        <a:fillRect/>
                      </a:stretch>
                    </p:blipFill>
                    <p:spPr bwMode="auto">
                      <a:xfrm>
                        <a:off x="1354798" y="6464300"/>
                        <a:ext cx="2921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1" name="Object 2"/>
          <p:cNvGraphicFramePr>
            <a:graphicFrameLocks noChangeAspect="1"/>
          </p:cNvGraphicFramePr>
          <p:nvPr>
            <p:extLst>
              <p:ext uri="{D42A27DB-BD31-4B8C-83A1-F6EECF244321}">
                <p14:modId xmlns:p14="http://schemas.microsoft.com/office/powerpoint/2010/main" val="2658181290"/>
              </p:ext>
            </p:extLst>
          </p:nvPr>
        </p:nvGraphicFramePr>
        <p:xfrm>
          <a:off x="2801010" y="6330950"/>
          <a:ext cx="1270000" cy="203200"/>
        </p:xfrm>
        <a:graphic>
          <a:graphicData uri="http://schemas.openxmlformats.org/presentationml/2006/ole">
            <mc:AlternateContent xmlns:mc="http://schemas.openxmlformats.org/markup-compatibility/2006">
              <mc:Choice xmlns:v="urn:schemas-microsoft-com:vml" Requires="v">
                <p:oleObj spid="_x0000_s148138" name="Equation" r:id="rId5" imgW="1270000" imgH="203200" progId="Equation.DSMT4">
                  <p:embed/>
                </p:oleObj>
              </mc:Choice>
              <mc:Fallback>
                <p:oleObj name="Equation" r:id="rId5" imgW="1270000" imgH="203200" progId="Equation.DSMT4">
                  <p:embed/>
                  <p:pic>
                    <p:nvPicPr>
                      <p:cNvPr id="0" name="Picture 3"/>
                      <p:cNvPicPr>
                        <a:picLocks noChangeAspect="1" noChangeArrowheads="1"/>
                      </p:cNvPicPr>
                      <p:nvPr/>
                    </p:nvPicPr>
                    <p:blipFill>
                      <a:blip r:embed="rId6"/>
                      <a:srcRect/>
                      <a:stretch>
                        <a:fillRect/>
                      </a:stretch>
                    </p:blipFill>
                    <p:spPr bwMode="auto">
                      <a:xfrm>
                        <a:off x="2801010" y="6330950"/>
                        <a:ext cx="1270000" cy="20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83" name="Straight Connector 82"/>
          <p:cNvCxnSpPr/>
          <p:nvPr/>
        </p:nvCxnSpPr>
        <p:spPr>
          <a:xfrm rot="5400000" flipH="1" flipV="1">
            <a:off x="3110162" y="4049302"/>
            <a:ext cx="4701408" cy="1588"/>
          </a:xfrm>
          <a:prstGeom prst="line">
            <a:avLst/>
          </a:prstGeom>
          <a:ln w="57150"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8686800" y="6400800"/>
            <a:ext cx="426168" cy="276999"/>
          </a:xfrm>
          <a:prstGeom prst="rect">
            <a:avLst/>
          </a:prstGeom>
          <a:noFill/>
        </p:spPr>
        <p:txBody>
          <a:bodyPr wrap="none" rtlCol="0">
            <a:spAutoFit/>
          </a:bodyPr>
          <a:lstStyle/>
          <a:p>
            <a:r>
              <a:rPr lang="en-US" sz="1200" dirty="0"/>
              <a:t>29.)</a:t>
            </a:r>
          </a:p>
        </p:txBody>
      </p:sp>
      <p:cxnSp>
        <p:nvCxnSpPr>
          <p:cNvPr id="133" name="Straight Connector 132"/>
          <p:cNvCxnSpPr/>
          <p:nvPr/>
        </p:nvCxnSpPr>
        <p:spPr>
          <a:xfrm>
            <a:off x="1499260" y="6248400"/>
            <a:ext cx="3962400" cy="1588"/>
          </a:xfrm>
          <a:prstGeom prst="line">
            <a:avLst/>
          </a:prstGeom>
          <a:ln w="28575"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146" name="Object 2"/>
          <p:cNvGraphicFramePr>
            <a:graphicFrameLocks noChangeAspect="1"/>
          </p:cNvGraphicFramePr>
          <p:nvPr>
            <p:extLst>
              <p:ext uri="{D42A27DB-BD31-4B8C-83A1-F6EECF244321}">
                <p14:modId xmlns:p14="http://schemas.microsoft.com/office/powerpoint/2010/main" val="2813806815"/>
              </p:ext>
            </p:extLst>
          </p:nvPr>
        </p:nvGraphicFramePr>
        <p:xfrm>
          <a:off x="7994650" y="6381750"/>
          <a:ext cx="165100" cy="152400"/>
        </p:xfrm>
        <a:graphic>
          <a:graphicData uri="http://schemas.openxmlformats.org/presentationml/2006/ole">
            <mc:AlternateContent xmlns:mc="http://schemas.openxmlformats.org/markup-compatibility/2006">
              <mc:Choice xmlns:v="urn:schemas-microsoft-com:vml" Requires="v">
                <p:oleObj spid="_x0000_s148139" name="Equation" r:id="rId7" imgW="165100" imgH="152400" progId="Equation.DSMT4">
                  <p:embed/>
                </p:oleObj>
              </mc:Choice>
              <mc:Fallback>
                <p:oleObj name="Equation" r:id="rId7" imgW="165100" imgH="152400" progId="Equation.DSMT4">
                  <p:embed/>
                  <p:pic>
                    <p:nvPicPr>
                      <p:cNvPr id="0" name="Picture 4"/>
                      <p:cNvPicPr>
                        <a:picLocks noChangeAspect="1" noChangeArrowheads="1"/>
                      </p:cNvPicPr>
                      <p:nvPr/>
                    </p:nvPicPr>
                    <p:blipFill>
                      <a:blip r:embed="rId8"/>
                      <a:srcRect/>
                      <a:stretch>
                        <a:fillRect/>
                      </a:stretch>
                    </p:blipFill>
                    <p:spPr bwMode="auto">
                      <a:xfrm>
                        <a:off x="7994650" y="6381750"/>
                        <a:ext cx="1651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49" name="Object 2"/>
          <p:cNvGraphicFramePr>
            <a:graphicFrameLocks noChangeAspect="1"/>
          </p:cNvGraphicFramePr>
          <p:nvPr>
            <p:extLst>
              <p:ext uri="{D42A27DB-BD31-4B8C-83A1-F6EECF244321}">
                <p14:modId xmlns:p14="http://schemas.microsoft.com/office/powerpoint/2010/main" val="1867193760"/>
              </p:ext>
            </p:extLst>
          </p:nvPr>
        </p:nvGraphicFramePr>
        <p:xfrm>
          <a:off x="5233060" y="1096583"/>
          <a:ext cx="203200" cy="152400"/>
        </p:xfrm>
        <a:graphic>
          <a:graphicData uri="http://schemas.openxmlformats.org/presentationml/2006/ole">
            <mc:AlternateContent xmlns:mc="http://schemas.openxmlformats.org/markup-compatibility/2006">
              <mc:Choice xmlns:v="urn:schemas-microsoft-com:vml" Requires="v">
                <p:oleObj spid="_x0000_s148140" name="Equation" r:id="rId9" imgW="203200" imgH="152400" progId="Equation.DSMT4">
                  <p:embed/>
                </p:oleObj>
              </mc:Choice>
              <mc:Fallback>
                <p:oleObj name="Equation" r:id="rId9" imgW="203200" imgH="152400" progId="Equation.DSMT4">
                  <p:embed/>
                  <p:pic>
                    <p:nvPicPr>
                      <p:cNvPr id="0" name="Picture 5"/>
                      <p:cNvPicPr>
                        <a:picLocks noChangeAspect="1" noChangeArrowheads="1"/>
                      </p:cNvPicPr>
                      <p:nvPr/>
                    </p:nvPicPr>
                    <p:blipFill>
                      <a:blip r:embed="rId10"/>
                      <a:srcRect/>
                      <a:stretch>
                        <a:fillRect/>
                      </a:stretch>
                    </p:blipFill>
                    <p:spPr bwMode="auto">
                      <a:xfrm>
                        <a:off x="5233060" y="1096583"/>
                        <a:ext cx="2032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177" name="Straight Connector 176"/>
          <p:cNvCxnSpPr/>
          <p:nvPr/>
        </p:nvCxnSpPr>
        <p:spPr>
          <a:xfrm rot="5400000" flipH="1" flipV="1">
            <a:off x="5702960" y="3657600"/>
            <a:ext cx="1588" cy="1588"/>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67" name="Object 2"/>
          <p:cNvGraphicFramePr>
            <a:graphicFrameLocks noChangeAspect="1"/>
          </p:cNvGraphicFramePr>
          <p:nvPr>
            <p:extLst>
              <p:ext uri="{D42A27DB-BD31-4B8C-83A1-F6EECF244321}">
                <p14:modId xmlns:p14="http://schemas.microsoft.com/office/powerpoint/2010/main" val="1531305891"/>
              </p:ext>
            </p:extLst>
          </p:nvPr>
        </p:nvGraphicFramePr>
        <p:xfrm>
          <a:off x="5238750" y="6540500"/>
          <a:ext cx="393700" cy="152400"/>
        </p:xfrm>
        <a:graphic>
          <a:graphicData uri="http://schemas.openxmlformats.org/presentationml/2006/ole">
            <mc:AlternateContent xmlns:mc="http://schemas.openxmlformats.org/markup-compatibility/2006">
              <mc:Choice xmlns:v="urn:schemas-microsoft-com:vml" Requires="v">
                <p:oleObj spid="_x0000_s148141" name="Equation" r:id="rId11" imgW="393700" imgH="152400" progId="Equation.DSMT4">
                  <p:embed/>
                </p:oleObj>
              </mc:Choice>
              <mc:Fallback>
                <p:oleObj name="Equation" r:id="rId11" imgW="393700" imgH="152400" progId="Equation.DSMT4">
                  <p:embed/>
                  <p:pic>
                    <p:nvPicPr>
                      <p:cNvPr id="0" name="Picture 15"/>
                      <p:cNvPicPr>
                        <a:picLocks noChangeAspect="1" noChangeArrowheads="1"/>
                      </p:cNvPicPr>
                      <p:nvPr/>
                    </p:nvPicPr>
                    <p:blipFill>
                      <a:blip r:embed="rId12"/>
                      <a:srcRect/>
                      <a:stretch>
                        <a:fillRect/>
                      </a:stretch>
                    </p:blipFill>
                    <p:spPr bwMode="auto">
                      <a:xfrm>
                        <a:off x="5238750" y="6540500"/>
                        <a:ext cx="3937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3" name="Object 2"/>
          <p:cNvGraphicFramePr>
            <a:graphicFrameLocks noChangeAspect="1"/>
          </p:cNvGraphicFramePr>
          <p:nvPr>
            <p:extLst>
              <p:ext uri="{D42A27DB-BD31-4B8C-83A1-F6EECF244321}">
                <p14:modId xmlns:p14="http://schemas.microsoft.com/office/powerpoint/2010/main" val="3405412631"/>
              </p:ext>
            </p:extLst>
          </p:nvPr>
        </p:nvGraphicFramePr>
        <p:xfrm>
          <a:off x="3962400" y="3911600"/>
          <a:ext cx="1371600" cy="660400"/>
        </p:xfrm>
        <a:graphic>
          <a:graphicData uri="http://schemas.openxmlformats.org/presentationml/2006/ole">
            <mc:AlternateContent xmlns:mc="http://schemas.openxmlformats.org/markup-compatibility/2006">
              <mc:Choice xmlns:v="urn:schemas-microsoft-com:vml" Requires="v">
                <p:oleObj spid="_x0000_s148142" name="Equation" r:id="rId13" imgW="1371600" imgH="660400" progId="Equation.DSMT4">
                  <p:embed/>
                </p:oleObj>
              </mc:Choice>
              <mc:Fallback>
                <p:oleObj name="Equation" r:id="rId13" imgW="1371600" imgH="660400" progId="Equation.DSMT4">
                  <p:embed/>
                  <p:pic>
                    <p:nvPicPr>
                      <p:cNvPr id="0" name="Picture 17"/>
                      <p:cNvPicPr>
                        <a:picLocks noChangeAspect="1" noChangeArrowheads="1"/>
                      </p:cNvPicPr>
                      <p:nvPr/>
                    </p:nvPicPr>
                    <p:blipFill>
                      <a:blip r:embed="rId14"/>
                      <a:srcRect/>
                      <a:stretch>
                        <a:fillRect/>
                      </a:stretch>
                    </p:blipFill>
                    <p:spPr bwMode="auto">
                      <a:xfrm>
                        <a:off x="3962400" y="3911600"/>
                        <a:ext cx="1371600" cy="66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7" name="Freeform 76"/>
          <p:cNvSpPr/>
          <p:nvPr/>
        </p:nvSpPr>
        <p:spPr>
          <a:xfrm flipH="1">
            <a:off x="4883150" y="4572000"/>
            <a:ext cx="527050" cy="292100"/>
          </a:xfrm>
          <a:custGeom>
            <a:avLst/>
            <a:gdLst>
              <a:gd name="connsiteX0" fmla="*/ 520700 w 527050"/>
              <a:gd name="connsiteY0" fmla="*/ 0 h 292100"/>
              <a:gd name="connsiteX1" fmla="*/ 508000 w 527050"/>
              <a:gd name="connsiteY1" fmla="*/ 177800 h 292100"/>
              <a:gd name="connsiteX2" fmla="*/ 406400 w 527050"/>
              <a:gd name="connsiteY2" fmla="*/ 266700 h 292100"/>
              <a:gd name="connsiteX3" fmla="*/ 0 w 527050"/>
              <a:gd name="connsiteY3" fmla="*/ 292100 h 292100"/>
            </a:gdLst>
            <a:ahLst/>
            <a:cxnLst>
              <a:cxn ang="0">
                <a:pos x="connsiteX0" y="connsiteY0"/>
              </a:cxn>
              <a:cxn ang="0">
                <a:pos x="connsiteX1" y="connsiteY1"/>
              </a:cxn>
              <a:cxn ang="0">
                <a:pos x="connsiteX2" y="connsiteY2"/>
              </a:cxn>
              <a:cxn ang="0">
                <a:pos x="connsiteX3" y="connsiteY3"/>
              </a:cxn>
            </a:cxnLst>
            <a:rect l="l" t="t" r="r" b="b"/>
            <a:pathLst>
              <a:path w="527050" h="292100">
                <a:moveTo>
                  <a:pt x="520700" y="0"/>
                </a:moveTo>
                <a:cubicBezTo>
                  <a:pt x="523875" y="66675"/>
                  <a:pt x="527050" y="133350"/>
                  <a:pt x="508000" y="177800"/>
                </a:cubicBezTo>
                <a:cubicBezTo>
                  <a:pt x="488950" y="222250"/>
                  <a:pt x="491067" y="247650"/>
                  <a:pt x="406400" y="266700"/>
                </a:cubicBezTo>
                <a:cubicBezTo>
                  <a:pt x="321733" y="285750"/>
                  <a:pt x="0" y="292100"/>
                  <a:pt x="0" y="292100"/>
                </a:cubicBezTo>
              </a:path>
            </a:pathLst>
          </a:custGeom>
          <a:ln w="127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2" name="TextBox 81"/>
          <p:cNvSpPr txBox="1"/>
          <p:nvPr/>
        </p:nvSpPr>
        <p:spPr>
          <a:xfrm>
            <a:off x="152400" y="131564"/>
            <a:ext cx="7007222"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As before, we are going to do the space-time diagram in pieces.  </a:t>
            </a:r>
          </a:p>
        </p:txBody>
      </p:sp>
      <p:cxnSp>
        <p:nvCxnSpPr>
          <p:cNvPr id="51" name="Straight Connector 50"/>
          <p:cNvCxnSpPr/>
          <p:nvPr/>
        </p:nvCxnSpPr>
        <p:spPr>
          <a:xfrm>
            <a:off x="8351512" y="2019953"/>
            <a:ext cx="2451" cy="71042"/>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8503912" y="2172353"/>
            <a:ext cx="2451" cy="71042"/>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52" name="Group 82">
            <a:extLst>
              <a:ext uri="{FF2B5EF4-FFF2-40B4-BE49-F238E27FC236}">
                <a16:creationId xmlns:a16="http://schemas.microsoft.com/office/drawing/2014/main" id="{D5E61924-7EA5-664D-948A-34965D302597}"/>
              </a:ext>
            </a:extLst>
          </p:cNvPr>
          <p:cNvGrpSpPr/>
          <p:nvPr/>
        </p:nvGrpSpPr>
        <p:grpSpPr>
          <a:xfrm>
            <a:off x="8488959" y="269143"/>
            <a:ext cx="393870" cy="131566"/>
            <a:chOff x="7106949" y="968772"/>
            <a:chExt cx="774660" cy="258763"/>
          </a:xfrm>
        </p:grpSpPr>
        <p:cxnSp>
          <p:nvCxnSpPr>
            <p:cNvPr id="54" name="Straight Arrow Connector 53">
              <a:extLst>
                <a:ext uri="{FF2B5EF4-FFF2-40B4-BE49-F238E27FC236}">
                  <a16:creationId xmlns:a16="http://schemas.microsoft.com/office/drawing/2014/main" id="{EF13A44F-3A69-9B42-89AA-5C25A710467B}"/>
                </a:ext>
              </a:extLst>
            </p:cNvPr>
            <p:cNvCxnSpPr/>
            <p:nvPr/>
          </p:nvCxnSpPr>
          <p:spPr>
            <a:xfrm rot="10800000" flipV="1">
              <a:off x="7106949" y="1225947"/>
              <a:ext cx="705953"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55" name="Object 2">
              <a:extLst>
                <a:ext uri="{FF2B5EF4-FFF2-40B4-BE49-F238E27FC236}">
                  <a16:creationId xmlns:a16="http://schemas.microsoft.com/office/drawing/2014/main" id="{6AF6C849-B9C7-274F-BA8F-AD2ED4788DAC}"/>
                </a:ext>
              </a:extLst>
            </p:cNvPr>
            <p:cNvGraphicFramePr>
              <a:graphicFrameLocks noChangeAspect="1"/>
            </p:cNvGraphicFramePr>
            <p:nvPr/>
          </p:nvGraphicFramePr>
          <p:xfrm>
            <a:off x="7259309" y="968772"/>
            <a:ext cx="622300" cy="203200"/>
          </p:xfrm>
          <a:graphic>
            <a:graphicData uri="http://schemas.openxmlformats.org/presentationml/2006/ole">
              <mc:AlternateContent xmlns:mc="http://schemas.openxmlformats.org/markup-compatibility/2006">
                <mc:Choice xmlns:v="urn:schemas-microsoft-com:vml" Requires="v">
                  <p:oleObj spid="_x0000_s148143" name="Equation" r:id="rId15" imgW="622300" imgH="203200" progId="Equation.DSMT4">
                    <p:embed/>
                  </p:oleObj>
                </mc:Choice>
                <mc:Fallback>
                  <p:oleObj name="Equation" r:id="rId15" imgW="622300" imgH="203200" progId="Equation.DSMT4">
                    <p:embed/>
                    <p:pic>
                      <p:nvPicPr>
                        <p:cNvPr id="134" name="Object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59309" y="968772"/>
                          <a:ext cx="622300" cy="20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graphicFrame>
        <p:nvGraphicFramePr>
          <p:cNvPr id="56" name="Object 2">
            <a:extLst>
              <a:ext uri="{FF2B5EF4-FFF2-40B4-BE49-F238E27FC236}">
                <a16:creationId xmlns:a16="http://schemas.microsoft.com/office/drawing/2014/main" id="{7F8DA43F-0A56-2944-A82E-F6BF631C4756}"/>
              </a:ext>
            </a:extLst>
          </p:cNvPr>
          <p:cNvGraphicFramePr>
            <a:graphicFrameLocks noChangeAspect="1"/>
          </p:cNvGraphicFramePr>
          <p:nvPr/>
        </p:nvGraphicFramePr>
        <p:xfrm>
          <a:off x="8089565" y="1098089"/>
          <a:ext cx="245374" cy="77487"/>
        </p:xfrm>
        <a:graphic>
          <a:graphicData uri="http://schemas.openxmlformats.org/presentationml/2006/ole">
            <mc:AlternateContent xmlns:mc="http://schemas.openxmlformats.org/markup-compatibility/2006">
              <mc:Choice xmlns:v="urn:schemas-microsoft-com:vml" Requires="v">
                <p:oleObj spid="_x0000_s148144" name="Equation" r:id="rId17" imgW="482600" imgH="152400" progId="Equation.DSMT4">
                  <p:embed/>
                </p:oleObj>
              </mc:Choice>
              <mc:Fallback>
                <p:oleObj name="Equation" r:id="rId17" imgW="482600" imgH="152400" progId="Equation.DSMT4">
                  <p:embed/>
                  <p:pic>
                    <p:nvPicPr>
                      <p:cNvPr id="140" name="Object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89565" y="1098089"/>
                        <a:ext cx="245374" cy="77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7" name="Object 2">
            <a:extLst>
              <a:ext uri="{FF2B5EF4-FFF2-40B4-BE49-F238E27FC236}">
                <a16:creationId xmlns:a16="http://schemas.microsoft.com/office/drawing/2014/main" id="{E269AF93-BC74-CB48-96A3-2BD35994A5A7}"/>
              </a:ext>
            </a:extLst>
          </p:cNvPr>
          <p:cNvGraphicFramePr>
            <a:graphicFrameLocks noChangeAspect="1"/>
          </p:cNvGraphicFramePr>
          <p:nvPr/>
        </p:nvGraphicFramePr>
        <p:xfrm>
          <a:off x="7638367" y="1175575"/>
          <a:ext cx="1078356" cy="167888"/>
        </p:xfrm>
        <a:graphic>
          <a:graphicData uri="http://schemas.openxmlformats.org/presentationml/2006/ole">
            <mc:AlternateContent xmlns:mc="http://schemas.openxmlformats.org/markup-compatibility/2006">
              <mc:Choice xmlns:v="urn:schemas-microsoft-com:vml" Requires="v">
                <p:oleObj spid="_x0000_s148145" name="Equation" r:id="rId19" imgW="2120900" imgH="330200" progId="Equation.DSMT4">
                  <p:embed/>
                </p:oleObj>
              </mc:Choice>
              <mc:Fallback>
                <p:oleObj name="Equation" r:id="rId19" imgW="2120900" imgH="330200" progId="Equation.DSMT4">
                  <p:embed/>
                  <p:pic>
                    <p:nvPicPr>
                      <p:cNvPr id="145" name="Object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638367" y="1175575"/>
                        <a:ext cx="1078356" cy="16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8" name="Object 2">
            <a:extLst>
              <a:ext uri="{FF2B5EF4-FFF2-40B4-BE49-F238E27FC236}">
                <a16:creationId xmlns:a16="http://schemas.microsoft.com/office/drawing/2014/main" id="{487D16B1-3759-BA4F-9CFB-DF68F5B4DFA0}"/>
              </a:ext>
            </a:extLst>
          </p:cNvPr>
          <p:cNvGraphicFramePr>
            <a:graphicFrameLocks noChangeAspect="1"/>
          </p:cNvGraphicFramePr>
          <p:nvPr/>
        </p:nvGraphicFramePr>
        <p:xfrm>
          <a:off x="8290664" y="3228971"/>
          <a:ext cx="258289" cy="77487"/>
        </p:xfrm>
        <a:graphic>
          <a:graphicData uri="http://schemas.openxmlformats.org/presentationml/2006/ole">
            <mc:AlternateContent xmlns:mc="http://schemas.openxmlformats.org/markup-compatibility/2006">
              <mc:Choice xmlns:v="urn:schemas-microsoft-com:vml" Requires="v">
                <p:oleObj spid="_x0000_s148146" name="Equation" r:id="rId21" imgW="508000" imgH="152400" progId="Equation.DSMT4">
                  <p:embed/>
                </p:oleObj>
              </mc:Choice>
              <mc:Fallback>
                <p:oleObj name="Equation" r:id="rId21" imgW="508000" imgH="152400" progId="Equation.DSMT4">
                  <p:embed/>
                  <p:pic>
                    <p:nvPicPr>
                      <p:cNvPr id="148" name="Object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290664" y="3228971"/>
                        <a:ext cx="258289" cy="77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9" name="Object 2">
            <a:extLst>
              <a:ext uri="{FF2B5EF4-FFF2-40B4-BE49-F238E27FC236}">
                <a16:creationId xmlns:a16="http://schemas.microsoft.com/office/drawing/2014/main" id="{02C4B9C3-0187-A94A-BE0B-685DD2625FFD}"/>
              </a:ext>
            </a:extLst>
          </p:cNvPr>
          <p:cNvGraphicFramePr>
            <a:graphicFrameLocks noChangeAspect="1"/>
          </p:cNvGraphicFramePr>
          <p:nvPr/>
        </p:nvGraphicFramePr>
        <p:xfrm>
          <a:off x="7733729" y="3322164"/>
          <a:ext cx="1181671" cy="167888"/>
        </p:xfrm>
        <a:graphic>
          <a:graphicData uri="http://schemas.openxmlformats.org/presentationml/2006/ole">
            <mc:AlternateContent xmlns:mc="http://schemas.openxmlformats.org/markup-compatibility/2006">
              <mc:Choice xmlns:v="urn:schemas-microsoft-com:vml" Requires="v">
                <p:oleObj spid="_x0000_s148147" name="Equation" r:id="rId23" imgW="2324100" imgH="330200" progId="Equation.DSMT4">
                  <p:embed/>
                </p:oleObj>
              </mc:Choice>
              <mc:Fallback>
                <p:oleObj name="Equation" r:id="rId23" imgW="2324100" imgH="330200" progId="Equation.DSMT4">
                  <p:embed/>
                  <p:pic>
                    <p:nvPicPr>
                      <p:cNvPr id="151" name="Object 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733729" y="3322164"/>
                        <a:ext cx="1181671" cy="16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0" name="Object 2">
            <a:extLst>
              <a:ext uri="{FF2B5EF4-FFF2-40B4-BE49-F238E27FC236}">
                <a16:creationId xmlns:a16="http://schemas.microsoft.com/office/drawing/2014/main" id="{0BD6A292-1B32-A246-A482-DEABA4D18508}"/>
              </a:ext>
            </a:extLst>
          </p:cNvPr>
          <p:cNvGraphicFramePr>
            <a:graphicFrameLocks noChangeAspect="1"/>
          </p:cNvGraphicFramePr>
          <p:nvPr/>
        </p:nvGraphicFramePr>
        <p:xfrm>
          <a:off x="8000401" y="2182901"/>
          <a:ext cx="251832" cy="77487"/>
        </p:xfrm>
        <a:graphic>
          <a:graphicData uri="http://schemas.openxmlformats.org/presentationml/2006/ole">
            <mc:AlternateContent xmlns:mc="http://schemas.openxmlformats.org/markup-compatibility/2006">
              <mc:Choice xmlns:v="urn:schemas-microsoft-com:vml" Requires="v">
                <p:oleObj spid="_x0000_s148148" name="Equation" r:id="rId25" imgW="495300" imgH="152400" progId="Equation.DSMT4">
                  <p:embed/>
                </p:oleObj>
              </mc:Choice>
              <mc:Fallback>
                <p:oleObj name="Equation" r:id="rId25" imgW="495300" imgH="152400" progId="Equation.DSMT4">
                  <p:embed/>
                  <p:pic>
                    <p:nvPicPr>
                      <p:cNvPr id="152" name="Object 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000401" y="2182901"/>
                        <a:ext cx="251832" cy="77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1" name="Object 2">
            <a:extLst>
              <a:ext uri="{FF2B5EF4-FFF2-40B4-BE49-F238E27FC236}">
                <a16:creationId xmlns:a16="http://schemas.microsoft.com/office/drawing/2014/main" id="{04BB37A7-AAFD-314B-AF4C-F0A6E11A2721}"/>
              </a:ext>
            </a:extLst>
          </p:cNvPr>
          <p:cNvGraphicFramePr>
            <a:graphicFrameLocks noChangeAspect="1"/>
          </p:cNvGraphicFramePr>
          <p:nvPr/>
        </p:nvGraphicFramePr>
        <p:xfrm>
          <a:off x="7768995" y="2286217"/>
          <a:ext cx="807152" cy="167888"/>
        </p:xfrm>
        <a:graphic>
          <a:graphicData uri="http://schemas.openxmlformats.org/presentationml/2006/ole">
            <mc:AlternateContent xmlns:mc="http://schemas.openxmlformats.org/markup-compatibility/2006">
              <mc:Choice xmlns:v="urn:schemas-microsoft-com:vml" Requires="v">
                <p:oleObj spid="_x0000_s148149" name="Equation" r:id="rId27" imgW="1587500" imgH="330200" progId="Equation.DSMT4">
                  <p:embed/>
                </p:oleObj>
              </mc:Choice>
              <mc:Fallback>
                <p:oleObj name="Equation" r:id="rId27" imgW="1587500" imgH="330200" progId="Equation.DSMT4">
                  <p:embed/>
                  <p:pic>
                    <p:nvPicPr>
                      <p:cNvPr id="153" name="Object 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768995" y="2286217"/>
                        <a:ext cx="807152" cy="16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2" name="Freeform 61">
            <a:extLst>
              <a:ext uri="{FF2B5EF4-FFF2-40B4-BE49-F238E27FC236}">
                <a16:creationId xmlns:a16="http://schemas.microsoft.com/office/drawing/2014/main" id="{A63A3D25-7CF7-D649-8C8E-3932574539AC}"/>
              </a:ext>
            </a:extLst>
          </p:cNvPr>
          <p:cNvSpPr/>
          <p:nvPr/>
        </p:nvSpPr>
        <p:spPr>
          <a:xfrm>
            <a:off x="7616574" y="538844"/>
            <a:ext cx="880494" cy="482852"/>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3" name="Group 16">
            <a:extLst>
              <a:ext uri="{FF2B5EF4-FFF2-40B4-BE49-F238E27FC236}">
                <a16:creationId xmlns:a16="http://schemas.microsoft.com/office/drawing/2014/main" id="{3D8B4C70-6E3B-C74B-8E4A-2F79DD08EC46}"/>
              </a:ext>
            </a:extLst>
          </p:cNvPr>
          <p:cNvGrpSpPr/>
          <p:nvPr/>
        </p:nvGrpSpPr>
        <p:grpSpPr>
          <a:xfrm>
            <a:off x="8494701" y="425232"/>
            <a:ext cx="347937" cy="681673"/>
            <a:chOff x="7239000" y="3505200"/>
            <a:chExt cx="1600200" cy="1828800"/>
          </a:xfrm>
          <a:effectLst/>
        </p:grpSpPr>
        <p:sp>
          <p:nvSpPr>
            <p:cNvPr id="64" name="Rectangle 63">
              <a:extLst>
                <a:ext uri="{FF2B5EF4-FFF2-40B4-BE49-F238E27FC236}">
                  <a16:creationId xmlns:a16="http://schemas.microsoft.com/office/drawing/2014/main" id="{A08C48A7-0EA9-D547-9706-55DEA317100B}"/>
                </a:ext>
              </a:extLst>
            </p:cNvPr>
            <p:cNvSpPr/>
            <p:nvPr/>
          </p:nvSpPr>
          <p:spPr>
            <a:xfrm>
              <a:off x="7924800" y="3505200"/>
              <a:ext cx="914400" cy="18288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A60E26AA-2FB4-754A-AC7C-5A1BD4B67FEC}"/>
                </a:ext>
              </a:extLst>
            </p:cNvPr>
            <p:cNvSpPr/>
            <p:nvPr/>
          </p:nvSpPr>
          <p:spPr>
            <a:xfrm>
              <a:off x="7239000" y="4343400"/>
              <a:ext cx="685800" cy="228600"/>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68" name="Straight Connector 67">
            <a:extLst>
              <a:ext uri="{FF2B5EF4-FFF2-40B4-BE49-F238E27FC236}">
                <a16:creationId xmlns:a16="http://schemas.microsoft.com/office/drawing/2014/main" id="{271DC30D-0CFB-9343-B235-0CF25A46CED4}"/>
              </a:ext>
            </a:extLst>
          </p:cNvPr>
          <p:cNvCxnSpPr>
            <a:stCxn id="62" idx="1"/>
            <a:endCxn id="62" idx="2"/>
          </p:cNvCxnSpPr>
          <p:nvPr/>
        </p:nvCxnSpPr>
        <p:spPr>
          <a:xfrm>
            <a:off x="8497068" y="538844"/>
            <a:ext cx="807" cy="160950"/>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CD133E18-7AFE-554E-9AA1-4C93DF4AFF01}"/>
              </a:ext>
            </a:extLst>
          </p:cNvPr>
          <p:cNvCxnSpPr/>
          <p:nvPr/>
        </p:nvCxnSpPr>
        <p:spPr>
          <a:xfrm rot="16200000" flipH="1">
            <a:off x="8413877" y="939723"/>
            <a:ext cx="160950" cy="807"/>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E59FDDF0-FB19-C146-9FBC-07B7C5C9A22C}"/>
              </a:ext>
            </a:extLst>
          </p:cNvPr>
          <p:cNvCxnSpPr>
            <a:stCxn id="66" idx="1"/>
            <a:endCxn id="66" idx="1"/>
          </p:cNvCxnSpPr>
          <p:nvPr/>
        </p:nvCxnSpPr>
        <p:spPr>
          <a:xfrm rot="10800000">
            <a:off x="8494701" y="780271"/>
            <a:ext cx="807" cy="807"/>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4A9FFF3B-6D2B-CA4B-B0D5-3A14FB875790}"/>
              </a:ext>
            </a:extLst>
          </p:cNvPr>
          <p:cNvCxnSpPr/>
          <p:nvPr/>
        </p:nvCxnSpPr>
        <p:spPr>
          <a:xfrm rot="5400000">
            <a:off x="8449265" y="783181"/>
            <a:ext cx="78580" cy="80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72" name="Freeform 71">
            <a:extLst>
              <a:ext uri="{FF2B5EF4-FFF2-40B4-BE49-F238E27FC236}">
                <a16:creationId xmlns:a16="http://schemas.microsoft.com/office/drawing/2014/main" id="{AA86076B-8561-C34C-A824-23C5E0E3463C}"/>
              </a:ext>
            </a:extLst>
          </p:cNvPr>
          <p:cNvSpPr/>
          <p:nvPr/>
        </p:nvSpPr>
        <p:spPr>
          <a:xfrm>
            <a:off x="7627744" y="1653584"/>
            <a:ext cx="880494" cy="482851"/>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4" name="Straight Connector 73">
            <a:extLst>
              <a:ext uri="{FF2B5EF4-FFF2-40B4-BE49-F238E27FC236}">
                <a16:creationId xmlns:a16="http://schemas.microsoft.com/office/drawing/2014/main" id="{246C2417-9550-8643-96F0-A6C07AB20436}"/>
              </a:ext>
            </a:extLst>
          </p:cNvPr>
          <p:cNvCxnSpPr/>
          <p:nvPr/>
        </p:nvCxnSpPr>
        <p:spPr>
          <a:xfrm rot="10800000">
            <a:off x="8505871" y="1895010"/>
            <a:ext cx="807" cy="807"/>
          </a:xfrm>
          <a:prstGeom prst="line">
            <a:avLst/>
          </a:prstGeom>
        </p:spPr>
        <p:style>
          <a:lnRef idx="2">
            <a:schemeClr val="accent1"/>
          </a:lnRef>
          <a:fillRef idx="0">
            <a:schemeClr val="accent1"/>
          </a:fillRef>
          <a:effectRef idx="1">
            <a:schemeClr val="accent1"/>
          </a:effectRef>
          <a:fontRef idx="minor">
            <a:schemeClr val="tx1"/>
          </a:fontRef>
        </p:style>
      </p:cxnSp>
      <p:sp>
        <p:nvSpPr>
          <p:cNvPr id="75" name="Rectangle 74">
            <a:extLst>
              <a:ext uri="{FF2B5EF4-FFF2-40B4-BE49-F238E27FC236}">
                <a16:creationId xmlns:a16="http://schemas.microsoft.com/office/drawing/2014/main" id="{A10A865E-A901-3F45-85CA-450EE4C0A81C}"/>
              </a:ext>
            </a:extLst>
          </p:cNvPr>
          <p:cNvSpPr/>
          <p:nvPr/>
        </p:nvSpPr>
        <p:spPr>
          <a:xfrm>
            <a:off x="8499261" y="1539972"/>
            <a:ext cx="198821" cy="681673"/>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FA4415DB-D23E-FD41-8495-28ED8DDBBF05}"/>
              </a:ext>
            </a:extLst>
          </p:cNvPr>
          <p:cNvSpPr/>
          <p:nvPr/>
        </p:nvSpPr>
        <p:spPr>
          <a:xfrm>
            <a:off x="8350145" y="1852405"/>
            <a:ext cx="149116" cy="85209"/>
          </a:xfrm>
          <a:prstGeom prst="rect">
            <a:avLst/>
          </a:prstGeom>
          <a:solidFill>
            <a:srgbClr val="33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8" name="Straight Connector 77">
            <a:extLst>
              <a:ext uri="{FF2B5EF4-FFF2-40B4-BE49-F238E27FC236}">
                <a16:creationId xmlns:a16="http://schemas.microsoft.com/office/drawing/2014/main" id="{02939064-8F81-1740-9661-B15C5BE7524C}"/>
              </a:ext>
            </a:extLst>
          </p:cNvPr>
          <p:cNvCxnSpPr/>
          <p:nvPr/>
        </p:nvCxnSpPr>
        <p:spPr>
          <a:xfrm>
            <a:off x="8504311" y="1653584"/>
            <a:ext cx="807" cy="160950"/>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26658FE7-33A8-4E4E-88A7-AAE3FFDDB19B}"/>
              </a:ext>
            </a:extLst>
          </p:cNvPr>
          <p:cNvCxnSpPr/>
          <p:nvPr/>
        </p:nvCxnSpPr>
        <p:spPr>
          <a:xfrm rot="16200000" flipH="1">
            <a:off x="8424239" y="2054463"/>
            <a:ext cx="160950" cy="807"/>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80" name="Freeform 79">
            <a:extLst>
              <a:ext uri="{FF2B5EF4-FFF2-40B4-BE49-F238E27FC236}">
                <a16:creationId xmlns:a16="http://schemas.microsoft.com/office/drawing/2014/main" id="{21E9977D-E451-4547-801D-E9B7B13C37AC}"/>
              </a:ext>
            </a:extLst>
          </p:cNvPr>
          <p:cNvSpPr/>
          <p:nvPr/>
        </p:nvSpPr>
        <p:spPr>
          <a:xfrm>
            <a:off x="7628496" y="2683947"/>
            <a:ext cx="880494" cy="482851"/>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995691FD-3BAB-B34C-B263-7FC33CBBF60B}"/>
              </a:ext>
            </a:extLst>
          </p:cNvPr>
          <p:cNvSpPr/>
          <p:nvPr/>
        </p:nvSpPr>
        <p:spPr>
          <a:xfrm>
            <a:off x="8001455" y="2882768"/>
            <a:ext cx="149116" cy="85209"/>
          </a:xfrm>
          <a:prstGeom prst="rect">
            <a:avLst/>
          </a:prstGeom>
          <a:solidFill>
            <a:srgbClr val="33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7" name="Straight Connector 86">
            <a:extLst>
              <a:ext uri="{FF2B5EF4-FFF2-40B4-BE49-F238E27FC236}">
                <a16:creationId xmlns:a16="http://schemas.microsoft.com/office/drawing/2014/main" id="{754DAF1E-38CB-CB4F-B83B-1F125950E27A}"/>
              </a:ext>
            </a:extLst>
          </p:cNvPr>
          <p:cNvCxnSpPr/>
          <p:nvPr/>
        </p:nvCxnSpPr>
        <p:spPr>
          <a:xfrm rot="16200000" flipH="1">
            <a:off x="7921384" y="2915632"/>
            <a:ext cx="160950" cy="807"/>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88" name="Freeform 87">
            <a:extLst>
              <a:ext uri="{FF2B5EF4-FFF2-40B4-BE49-F238E27FC236}">
                <a16:creationId xmlns:a16="http://schemas.microsoft.com/office/drawing/2014/main" id="{88B74C63-ECF2-EB40-8AC5-435306585224}"/>
              </a:ext>
            </a:extLst>
          </p:cNvPr>
          <p:cNvSpPr/>
          <p:nvPr/>
        </p:nvSpPr>
        <p:spPr>
          <a:xfrm>
            <a:off x="8135443" y="2872210"/>
            <a:ext cx="32286" cy="114616"/>
          </a:xfrm>
          <a:custGeom>
            <a:avLst/>
            <a:gdLst>
              <a:gd name="connsiteX0" fmla="*/ 63500 w 63500"/>
              <a:gd name="connsiteY0" fmla="*/ 0 h 225425"/>
              <a:gd name="connsiteX1" fmla="*/ 0 w 63500"/>
              <a:gd name="connsiteY1" fmla="*/ 0 h 225425"/>
              <a:gd name="connsiteX2" fmla="*/ 15875 w 63500"/>
              <a:gd name="connsiteY2" fmla="*/ 38100 h 225425"/>
              <a:gd name="connsiteX3" fmla="*/ 15875 w 63500"/>
              <a:gd name="connsiteY3" fmla="*/ 225425 h 225425"/>
              <a:gd name="connsiteX4" fmla="*/ 47625 w 63500"/>
              <a:gd name="connsiteY4" fmla="*/ 200025 h 225425"/>
              <a:gd name="connsiteX5" fmla="*/ 63500 w 63500"/>
              <a:gd name="connsiteY5" fmla="*/ 0 h 22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0" h="225425">
                <a:moveTo>
                  <a:pt x="63500" y="0"/>
                </a:moveTo>
                <a:lnTo>
                  <a:pt x="0" y="0"/>
                </a:lnTo>
                <a:lnTo>
                  <a:pt x="15875" y="38100"/>
                </a:lnTo>
                <a:lnTo>
                  <a:pt x="15875" y="225425"/>
                </a:lnTo>
                <a:lnTo>
                  <a:pt x="47625" y="200025"/>
                </a:lnTo>
                <a:lnTo>
                  <a:pt x="63500" y="0"/>
                </a:lnTo>
                <a:close/>
              </a:path>
            </a:pathLst>
          </a:cu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Freeform 88">
            <a:extLst>
              <a:ext uri="{FF2B5EF4-FFF2-40B4-BE49-F238E27FC236}">
                <a16:creationId xmlns:a16="http://schemas.microsoft.com/office/drawing/2014/main" id="{46FF1457-A8EB-2A47-86C3-355DD4FA67A3}"/>
              </a:ext>
            </a:extLst>
          </p:cNvPr>
          <p:cNvSpPr/>
          <p:nvPr/>
        </p:nvSpPr>
        <p:spPr>
          <a:xfrm>
            <a:off x="8130600" y="2881895"/>
            <a:ext cx="33900" cy="95244"/>
          </a:xfrm>
          <a:custGeom>
            <a:avLst/>
            <a:gdLst>
              <a:gd name="connsiteX0" fmla="*/ 38100 w 66675"/>
              <a:gd name="connsiteY0" fmla="*/ 0 h 187325"/>
              <a:gd name="connsiteX1" fmla="*/ 6350 w 66675"/>
              <a:gd name="connsiteY1" fmla="*/ 31750 h 187325"/>
              <a:gd name="connsiteX2" fmla="*/ 41275 w 66675"/>
              <a:gd name="connsiteY2" fmla="*/ 57150 h 187325"/>
              <a:gd name="connsiteX3" fmla="*/ 0 w 66675"/>
              <a:gd name="connsiteY3" fmla="*/ 73025 h 187325"/>
              <a:gd name="connsiteX4" fmla="*/ 34925 w 66675"/>
              <a:gd name="connsiteY4" fmla="*/ 98425 h 187325"/>
              <a:gd name="connsiteX5" fmla="*/ 6350 w 66675"/>
              <a:gd name="connsiteY5" fmla="*/ 120650 h 187325"/>
              <a:gd name="connsiteX6" fmla="*/ 44450 w 66675"/>
              <a:gd name="connsiteY6" fmla="*/ 152400 h 187325"/>
              <a:gd name="connsiteX7" fmla="*/ 9525 w 66675"/>
              <a:gd name="connsiteY7" fmla="*/ 184150 h 187325"/>
              <a:gd name="connsiteX8" fmla="*/ 66675 w 66675"/>
              <a:gd name="connsiteY8" fmla="*/ 187325 h 187325"/>
              <a:gd name="connsiteX9" fmla="*/ 38100 w 66675"/>
              <a:gd name="connsiteY9" fmla="*/ 0 h 1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187325">
                <a:moveTo>
                  <a:pt x="38100" y="0"/>
                </a:moveTo>
                <a:lnTo>
                  <a:pt x="6350" y="31750"/>
                </a:lnTo>
                <a:lnTo>
                  <a:pt x="41275" y="57150"/>
                </a:lnTo>
                <a:lnTo>
                  <a:pt x="0" y="73025"/>
                </a:lnTo>
                <a:lnTo>
                  <a:pt x="34925" y="98425"/>
                </a:lnTo>
                <a:lnTo>
                  <a:pt x="6350" y="120650"/>
                </a:lnTo>
                <a:lnTo>
                  <a:pt x="44450" y="152400"/>
                </a:lnTo>
                <a:lnTo>
                  <a:pt x="9525" y="184150"/>
                </a:lnTo>
                <a:lnTo>
                  <a:pt x="66675" y="187325"/>
                </a:lnTo>
                <a:lnTo>
                  <a:pt x="3810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0" name="Straight Connector 89">
            <a:extLst>
              <a:ext uri="{FF2B5EF4-FFF2-40B4-BE49-F238E27FC236}">
                <a16:creationId xmlns:a16="http://schemas.microsoft.com/office/drawing/2014/main" id="{A1B06AE8-322C-B945-917B-BE10BE8BBF4B}"/>
              </a:ext>
            </a:extLst>
          </p:cNvPr>
          <p:cNvCxnSpPr/>
          <p:nvPr/>
        </p:nvCxnSpPr>
        <p:spPr>
          <a:xfrm>
            <a:off x="8501859" y="1852405"/>
            <a:ext cx="2451" cy="71042"/>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951672"/>
            <a:ext cx="4419600" cy="147732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We will start by looking at the problem from the perspective of the bomb being stationary.  That means the moving activator will length contract by a factor of                leaving it with a well-depth of “</a:t>
            </a:r>
            <a:r>
              <a:rPr lang="en-US" dirty="0" err="1">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  </a:t>
            </a:r>
          </a:p>
        </p:txBody>
      </p:sp>
      <p:sp>
        <p:nvSpPr>
          <p:cNvPr id="10" name="Rectangle 9"/>
          <p:cNvSpPr/>
          <p:nvPr/>
        </p:nvSpPr>
        <p:spPr>
          <a:xfrm>
            <a:off x="7785100" y="3886200"/>
            <a:ext cx="914400" cy="1828800"/>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099300" y="4724400"/>
            <a:ext cx="685800" cy="228600"/>
          </a:xfrm>
          <a:prstGeom prst="rect">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a:off x="6032500" y="4039394"/>
            <a:ext cx="609600"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6" name="Object 2"/>
          <p:cNvGraphicFramePr>
            <a:graphicFrameLocks noChangeAspect="1"/>
          </p:cNvGraphicFramePr>
          <p:nvPr>
            <p:extLst>
              <p:ext uri="{D42A27DB-BD31-4B8C-83A1-F6EECF244321}">
                <p14:modId xmlns:p14="http://schemas.microsoft.com/office/powerpoint/2010/main" val="2477334034"/>
              </p:ext>
            </p:extLst>
          </p:nvPr>
        </p:nvGraphicFramePr>
        <p:xfrm>
          <a:off x="8051800" y="5486400"/>
          <a:ext cx="723900" cy="431800"/>
        </p:xfrm>
        <a:graphic>
          <a:graphicData uri="http://schemas.openxmlformats.org/presentationml/2006/ole">
            <mc:AlternateContent xmlns:mc="http://schemas.openxmlformats.org/markup-compatibility/2006">
              <mc:Choice xmlns:v="urn:schemas-microsoft-com:vml" Requires="v">
                <p:oleObj spid="_x0000_s16049" name="Equation" r:id="rId3" imgW="723900" imgH="431800" progId="Equation.DSMT4">
                  <p:embed/>
                </p:oleObj>
              </mc:Choice>
              <mc:Fallback>
                <p:oleObj name="Equation" r:id="rId3" imgW="723900" imgH="431800" progId="Equation.DSMT4">
                  <p:embed/>
                  <p:pic>
                    <p:nvPicPr>
                      <p:cNvPr id="0" name="Picture 4"/>
                      <p:cNvPicPr>
                        <a:picLocks noChangeAspect="1" noChangeArrowheads="1"/>
                      </p:cNvPicPr>
                      <p:nvPr/>
                    </p:nvPicPr>
                    <p:blipFill>
                      <a:blip r:embed="rId4"/>
                      <a:srcRect/>
                      <a:stretch>
                        <a:fillRect/>
                      </a:stretch>
                    </p:blipFill>
                    <p:spPr bwMode="auto">
                      <a:xfrm>
                        <a:off x="8051800" y="5486400"/>
                        <a:ext cx="723900" cy="43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8" name="Freeform 17"/>
          <p:cNvSpPr/>
          <p:nvPr/>
        </p:nvSpPr>
        <p:spPr>
          <a:xfrm>
            <a:off x="5434410" y="4197626"/>
            <a:ext cx="1046955" cy="1295400"/>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5" name="Object 2"/>
          <p:cNvGraphicFramePr>
            <a:graphicFrameLocks noChangeAspect="1"/>
          </p:cNvGraphicFramePr>
          <p:nvPr>
            <p:extLst>
              <p:ext uri="{D42A27DB-BD31-4B8C-83A1-F6EECF244321}">
                <p14:modId xmlns:p14="http://schemas.microsoft.com/office/powerpoint/2010/main" val="2325797240"/>
              </p:ext>
            </p:extLst>
          </p:nvPr>
        </p:nvGraphicFramePr>
        <p:xfrm>
          <a:off x="5397500" y="5562600"/>
          <a:ext cx="1397000" cy="203200"/>
        </p:xfrm>
        <a:graphic>
          <a:graphicData uri="http://schemas.openxmlformats.org/presentationml/2006/ole">
            <mc:AlternateContent xmlns:mc="http://schemas.openxmlformats.org/markup-compatibility/2006">
              <mc:Choice xmlns:v="urn:schemas-microsoft-com:vml" Requires="v">
                <p:oleObj spid="_x0000_s16050" name="Equation" r:id="rId5" imgW="1397000" imgH="203200" progId="Equation.DSMT4">
                  <p:embed/>
                </p:oleObj>
              </mc:Choice>
              <mc:Fallback>
                <p:oleObj name="Equation" r:id="rId5" imgW="1397000" imgH="203200" progId="Equation.DSMT4">
                  <p:embed/>
                  <p:pic>
                    <p:nvPicPr>
                      <p:cNvPr id="0" name="Picture 3"/>
                      <p:cNvPicPr>
                        <a:picLocks noChangeAspect="1" noChangeArrowheads="1"/>
                      </p:cNvPicPr>
                      <p:nvPr/>
                    </p:nvPicPr>
                    <p:blipFill>
                      <a:blip r:embed="rId6"/>
                      <a:srcRect/>
                      <a:stretch>
                        <a:fillRect/>
                      </a:stretch>
                    </p:blipFill>
                    <p:spPr bwMode="auto">
                      <a:xfrm>
                        <a:off x="5397500" y="5562600"/>
                        <a:ext cx="1397000" cy="20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5368" name="Object 8"/>
          <p:cNvGraphicFramePr>
            <a:graphicFrameLocks noChangeAspect="1"/>
          </p:cNvGraphicFramePr>
          <p:nvPr>
            <p:extLst>
              <p:ext uri="{D42A27DB-BD31-4B8C-83A1-F6EECF244321}">
                <p14:modId xmlns:p14="http://schemas.microsoft.com/office/powerpoint/2010/main" val="453662627"/>
              </p:ext>
            </p:extLst>
          </p:nvPr>
        </p:nvGraphicFramePr>
        <p:xfrm>
          <a:off x="2632075" y="2761160"/>
          <a:ext cx="758825" cy="481013"/>
        </p:xfrm>
        <a:graphic>
          <a:graphicData uri="http://schemas.openxmlformats.org/presentationml/2006/ole">
            <mc:AlternateContent xmlns:mc="http://schemas.openxmlformats.org/markup-compatibility/2006">
              <mc:Choice xmlns:v="urn:schemas-microsoft-com:vml" Requires="v">
                <p:oleObj spid="_x0000_s16051" name="Equation" r:id="rId7" imgW="520700" imgH="330200" progId="Equation.DSMT4">
                  <p:embed/>
                </p:oleObj>
              </mc:Choice>
              <mc:Fallback>
                <p:oleObj name="Equation" r:id="rId7" imgW="520700" imgH="330200" progId="Equation.DSMT4">
                  <p:embed/>
                  <p:pic>
                    <p:nvPicPr>
                      <p:cNvPr id="0" name="Picture 8"/>
                      <p:cNvPicPr>
                        <a:picLocks noChangeAspect="1" noChangeArrowheads="1"/>
                      </p:cNvPicPr>
                      <p:nvPr/>
                    </p:nvPicPr>
                    <p:blipFill>
                      <a:blip r:embed="rId8"/>
                      <a:srcRect/>
                      <a:stretch>
                        <a:fillRect/>
                      </a:stretch>
                    </p:blipFill>
                    <p:spPr bwMode="auto">
                      <a:xfrm>
                        <a:off x="2632075" y="2761160"/>
                        <a:ext cx="758825" cy="481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9" name="Rectangle 18"/>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8765847" y="6477000"/>
            <a:ext cx="348172" cy="276999"/>
          </a:xfrm>
          <a:prstGeom prst="rect">
            <a:avLst/>
          </a:prstGeom>
          <a:noFill/>
        </p:spPr>
        <p:txBody>
          <a:bodyPr wrap="none" rtlCol="0">
            <a:spAutoFit/>
          </a:bodyPr>
          <a:lstStyle/>
          <a:p>
            <a:r>
              <a:rPr lang="en-US" sz="1200" dirty="0"/>
              <a:t>3.)</a:t>
            </a:r>
          </a:p>
        </p:txBody>
      </p:sp>
      <p:sp>
        <p:nvSpPr>
          <p:cNvPr id="24" name="TextBox 23"/>
          <p:cNvSpPr txBox="1"/>
          <p:nvPr/>
        </p:nvSpPr>
        <p:spPr>
          <a:xfrm>
            <a:off x="457200" y="3657600"/>
            <a:ext cx="4648200" cy="2585323"/>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Although the scaled sketch suggests that the </a:t>
            </a:r>
            <a:r>
              <a:rPr lang="en-US" i="1" dirty="0">
                <a:latin typeface="Times New Roman" panose="02020603050405020304" pitchFamily="18" charset="0"/>
                <a:cs typeface="Times New Roman" panose="02020603050405020304" pitchFamily="18" charset="0"/>
              </a:rPr>
              <a:t>nub-end of the detonator</a:t>
            </a:r>
            <a:r>
              <a:rPr lang="en-US" dirty="0">
                <a:latin typeface="Times New Roman" panose="02020603050405020304" pitchFamily="18" charset="0"/>
                <a:cs typeface="Times New Roman" panose="02020603050405020304" pitchFamily="18" charset="0"/>
              </a:rPr>
              <a:t> will hit the </a:t>
            </a:r>
            <a:r>
              <a:rPr lang="en-US" i="1" dirty="0">
                <a:latin typeface="Times New Roman" panose="02020603050405020304" pitchFamily="18" charset="0"/>
                <a:cs typeface="Times New Roman" panose="02020603050405020304" pitchFamily="18" charset="0"/>
              </a:rPr>
              <a:t>bottom of the activator well </a:t>
            </a:r>
            <a:r>
              <a:rPr lang="en-US" dirty="0">
                <a:latin typeface="Times New Roman" panose="02020603050405020304" pitchFamily="18" charset="0"/>
                <a:cs typeface="Times New Roman" panose="02020603050405020304" pitchFamily="18" charset="0"/>
              </a:rPr>
              <a:t>(detonating the bomb) as the </a:t>
            </a:r>
            <a:r>
              <a:rPr lang="en-US" i="1" dirty="0">
                <a:latin typeface="Times New Roman" panose="02020603050405020304" pitchFamily="18" charset="0"/>
                <a:cs typeface="Times New Roman" panose="02020603050405020304" pitchFamily="18" charset="0"/>
              </a:rPr>
              <a:t>bomb package </a:t>
            </a:r>
            <a:r>
              <a:rPr lang="en-US" dirty="0">
                <a:latin typeface="Times New Roman" panose="02020603050405020304" pitchFamily="18" charset="0"/>
                <a:cs typeface="Times New Roman" panose="02020603050405020304" pitchFamily="18" charset="0"/>
              </a:rPr>
              <a:t>comes in contact with the </a:t>
            </a:r>
            <a:r>
              <a:rPr lang="en-US" i="1" dirty="0">
                <a:latin typeface="Times New Roman" panose="02020603050405020304" pitchFamily="18" charset="0"/>
                <a:cs typeface="Times New Roman" panose="02020603050405020304" pitchFamily="18" charset="0"/>
              </a:rPr>
              <a:t>outside edge of the activator </a:t>
            </a:r>
            <a:r>
              <a:rPr lang="en-US" dirty="0">
                <a:latin typeface="Times New Roman" panose="02020603050405020304" pitchFamily="18" charset="0"/>
                <a:cs typeface="Times New Roman" panose="02020603050405020304" pitchFamily="18" charset="0"/>
              </a:rPr>
              <a:t>(this would otherwise stop the incursion, or so one might think), a space-time diagram is really the best way to see what is happening in this problem.  That is what we are about to look at. </a:t>
            </a:r>
          </a:p>
        </p:txBody>
      </p:sp>
      <p:sp>
        <p:nvSpPr>
          <p:cNvPr id="26" name="TextBox 25"/>
          <p:cNvSpPr txBox="1"/>
          <p:nvPr/>
        </p:nvSpPr>
        <p:spPr>
          <a:xfrm>
            <a:off x="457200" y="323671"/>
            <a:ext cx="4038600" cy="147732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As a matter of convenience, the sketch to the right identifies each part of the system and how each will be termed.  (Notice that with the activator’s length contraction, the sketch is now to scale!)  </a:t>
            </a:r>
          </a:p>
        </p:txBody>
      </p:sp>
      <p:sp>
        <p:nvSpPr>
          <p:cNvPr id="28" name="Rectangle 27"/>
          <p:cNvSpPr/>
          <p:nvPr/>
        </p:nvSpPr>
        <p:spPr>
          <a:xfrm>
            <a:off x="8001000" y="609600"/>
            <a:ext cx="914400" cy="1828800"/>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7315200" y="1447800"/>
            <a:ext cx="685800" cy="228600"/>
          </a:xfrm>
          <a:prstGeom prst="rect">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4" name="Object 2"/>
          <p:cNvGraphicFramePr>
            <a:graphicFrameLocks noChangeAspect="1"/>
          </p:cNvGraphicFramePr>
          <p:nvPr>
            <p:extLst>
              <p:ext uri="{D42A27DB-BD31-4B8C-83A1-F6EECF244321}">
                <p14:modId xmlns:p14="http://schemas.microsoft.com/office/powerpoint/2010/main" val="2721268029"/>
              </p:ext>
            </p:extLst>
          </p:nvPr>
        </p:nvGraphicFramePr>
        <p:xfrm>
          <a:off x="6573838" y="204788"/>
          <a:ext cx="2184400" cy="330200"/>
        </p:xfrm>
        <a:graphic>
          <a:graphicData uri="http://schemas.openxmlformats.org/presentationml/2006/ole">
            <mc:AlternateContent xmlns:mc="http://schemas.openxmlformats.org/markup-compatibility/2006">
              <mc:Choice xmlns:v="urn:schemas-microsoft-com:vml" Requires="v">
                <p:oleObj spid="_x0000_s16052" name="Equation" r:id="rId9" imgW="2184400" imgH="330200" progId="Equation.DSMT4">
                  <p:embed/>
                </p:oleObj>
              </mc:Choice>
              <mc:Fallback>
                <p:oleObj name="Equation" r:id="rId9" imgW="2184400" imgH="330200" progId="Equation.DSMT4">
                  <p:embed/>
                  <p:pic>
                    <p:nvPicPr>
                      <p:cNvPr id="0" name="Picture 12"/>
                      <p:cNvPicPr>
                        <a:picLocks noChangeAspect="1" noChangeArrowheads="1"/>
                      </p:cNvPicPr>
                      <p:nvPr/>
                    </p:nvPicPr>
                    <p:blipFill>
                      <a:blip r:embed="rId10"/>
                      <a:srcRect/>
                      <a:stretch>
                        <a:fillRect/>
                      </a:stretch>
                    </p:blipFill>
                    <p:spPr bwMode="auto">
                      <a:xfrm>
                        <a:off x="6573838" y="204788"/>
                        <a:ext cx="2184400" cy="33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6" name="Freeform 35"/>
          <p:cNvSpPr/>
          <p:nvPr/>
        </p:nvSpPr>
        <p:spPr>
          <a:xfrm>
            <a:off x="5105400" y="921026"/>
            <a:ext cx="1046955" cy="1295400"/>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p:nvCxnSpPr>
        <p:spPr>
          <a:xfrm>
            <a:off x="6130527" y="914400"/>
            <a:ext cx="1588" cy="413026"/>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5400000">
            <a:off x="7201694" y="1561306"/>
            <a:ext cx="228600" cy="1588"/>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16200000" flipH="1">
            <a:off x="5335984" y="1542532"/>
            <a:ext cx="431800" cy="1588"/>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16200000" flipH="1">
            <a:off x="5904309" y="1987032"/>
            <a:ext cx="457200" cy="1588"/>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5400000">
            <a:off x="7580312" y="1028700"/>
            <a:ext cx="838200" cy="1588"/>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5400000">
            <a:off x="7616824" y="2056606"/>
            <a:ext cx="762000" cy="1588"/>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44" name="Object 2"/>
          <p:cNvGraphicFramePr>
            <a:graphicFrameLocks noChangeAspect="1"/>
          </p:cNvGraphicFramePr>
          <p:nvPr>
            <p:extLst>
              <p:ext uri="{D42A27DB-BD31-4B8C-83A1-F6EECF244321}">
                <p14:modId xmlns:p14="http://schemas.microsoft.com/office/powerpoint/2010/main" val="2839477026"/>
              </p:ext>
            </p:extLst>
          </p:nvPr>
        </p:nvGraphicFramePr>
        <p:xfrm>
          <a:off x="6896100" y="1857375"/>
          <a:ext cx="774700" cy="304800"/>
        </p:xfrm>
        <a:graphic>
          <a:graphicData uri="http://schemas.openxmlformats.org/presentationml/2006/ole">
            <mc:AlternateContent xmlns:mc="http://schemas.openxmlformats.org/markup-compatibility/2006">
              <mc:Choice xmlns:v="urn:schemas-microsoft-com:vml" Requires="v">
                <p:oleObj spid="_x0000_s16053" name="Equation" r:id="rId11" imgW="774700" imgH="304800" progId="Equation.DSMT4">
                  <p:embed/>
                </p:oleObj>
              </mc:Choice>
              <mc:Fallback>
                <p:oleObj name="Equation" r:id="rId11" imgW="774700" imgH="304800" progId="Equation.DSMT4">
                  <p:embed/>
                  <p:pic>
                    <p:nvPicPr>
                      <p:cNvPr id="0" name="Picture 15"/>
                      <p:cNvPicPr>
                        <a:picLocks noChangeAspect="1" noChangeArrowheads="1"/>
                      </p:cNvPicPr>
                      <p:nvPr/>
                    </p:nvPicPr>
                    <p:blipFill>
                      <a:blip r:embed="rId12"/>
                      <a:srcRect/>
                      <a:stretch>
                        <a:fillRect/>
                      </a:stretch>
                    </p:blipFill>
                    <p:spPr bwMode="auto">
                      <a:xfrm>
                        <a:off x="6896100" y="1857375"/>
                        <a:ext cx="7747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5" name="Object 2"/>
          <p:cNvGraphicFramePr>
            <a:graphicFrameLocks noChangeAspect="1"/>
          </p:cNvGraphicFramePr>
          <p:nvPr>
            <p:extLst>
              <p:ext uri="{D42A27DB-BD31-4B8C-83A1-F6EECF244321}">
                <p14:modId xmlns:p14="http://schemas.microsoft.com/office/powerpoint/2010/main" val="3773656552"/>
              </p:ext>
            </p:extLst>
          </p:nvPr>
        </p:nvGraphicFramePr>
        <p:xfrm>
          <a:off x="5988050" y="2286000"/>
          <a:ext cx="1041400" cy="304800"/>
        </p:xfrm>
        <a:graphic>
          <a:graphicData uri="http://schemas.openxmlformats.org/presentationml/2006/ole">
            <mc:AlternateContent xmlns:mc="http://schemas.openxmlformats.org/markup-compatibility/2006">
              <mc:Choice xmlns:v="urn:schemas-microsoft-com:vml" Requires="v">
                <p:oleObj spid="_x0000_s16054" name="Equation" r:id="rId13" imgW="1041400" imgH="304800" progId="Equation.DSMT4">
                  <p:embed/>
                </p:oleObj>
              </mc:Choice>
              <mc:Fallback>
                <p:oleObj name="Equation" r:id="rId13" imgW="1041400" imgH="304800" progId="Equation.DSMT4">
                  <p:embed/>
                  <p:pic>
                    <p:nvPicPr>
                      <p:cNvPr id="0" name="Picture 16"/>
                      <p:cNvPicPr>
                        <a:picLocks noChangeAspect="1" noChangeArrowheads="1"/>
                      </p:cNvPicPr>
                      <p:nvPr/>
                    </p:nvPicPr>
                    <p:blipFill>
                      <a:blip r:embed="rId14"/>
                      <a:srcRect/>
                      <a:stretch>
                        <a:fillRect/>
                      </a:stretch>
                    </p:blipFill>
                    <p:spPr bwMode="auto">
                      <a:xfrm>
                        <a:off x="5988050" y="2286000"/>
                        <a:ext cx="10414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6" name="Object 2"/>
          <p:cNvGraphicFramePr>
            <a:graphicFrameLocks noChangeAspect="1"/>
          </p:cNvGraphicFramePr>
          <p:nvPr>
            <p:extLst>
              <p:ext uri="{D42A27DB-BD31-4B8C-83A1-F6EECF244321}">
                <p14:modId xmlns:p14="http://schemas.microsoft.com/office/powerpoint/2010/main" val="1990251707"/>
              </p:ext>
            </p:extLst>
          </p:nvPr>
        </p:nvGraphicFramePr>
        <p:xfrm>
          <a:off x="5791200" y="1371600"/>
          <a:ext cx="939800" cy="304800"/>
        </p:xfrm>
        <a:graphic>
          <a:graphicData uri="http://schemas.openxmlformats.org/presentationml/2006/ole">
            <mc:AlternateContent xmlns:mc="http://schemas.openxmlformats.org/markup-compatibility/2006">
              <mc:Choice xmlns:v="urn:schemas-microsoft-com:vml" Requires="v">
                <p:oleObj spid="_x0000_s16055" name="Equation" r:id="rId15" imgW="939800" imgH="304800" progId="Equation.DSMT4">
                  <p:embed/>
                </p:oleObj>
              </mc:Choice>
              <mc:Fallback>
                <p:oleObj name="Equation" r:id="rId15" imgW="939800" imgH="304800" progId="Equation.DSMT4">
                  <p:embed/>
                  <p:pic>
                    <p:nvPicPr>
                      <p:cNvPr id="0" name="Picture 17"/>
                      <p:cNvPicPr>
                        <a:picLocks noChangeAspect="1" noChangeArrowheads="1"/>
                      </p:cNvPicPr>
                      <p:nvPr/>
                    </p:nvPicPr>
                    <p:blipFill>
                      <a:blip r:embed="rId16"/>
                      <a:srcRect/>
                      <a:stretch>
                        <a:fillRect/>
                      </a:stretch>
                    </p:blipFill>
                    <p:spPr bwMode="auto">
                      <a:xfrm>
                        <a:off x="5791200" y="1371600"/>
                        <a:ext cx="9398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48" name="Straight Arrow Connector 47"/>
          <p:cNvCxnSpPr/>
          <p:nvPr/>
        </p:nvCxnSpPr>
        <p:spPr>
          <a:xfrm rot="10800000">
            <a:off x="5552678" y="1574800"/>
            <a:ext cx="289322" cy="158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53" name="Group 52"/>
          <p:cNvGrpSpPr/>
          <p:nvPr/>
        </p:nvGrpSpPr>
        <p:grpSpPr>
          <a:xfrm>
            <a:off x="6173788" y="2032000"/>
            <a:ext cx="290116" cy="254794"/>
            <a:chOff x="6173788" y="5867400"/>
            <a:chExt cx="290116" cy="254794"/>
          </a:xfrm>
          <a:effectLst/>
        </p:grpSpPr>
        <p:cxnSp>
          <p:nvCxnSpPr>
            <p:cNvPr id="49" name="Straight Arrow Connector 48"/>
            <p:cNvCxnSpPr/>
            <p:nvPr/>
          </p:nvCxnSpPr>
          <p:spPr>
            <a:xfrm rot="10800000">
              <a:off x="6173788" y="5867400"/>
              <a:ext cx="289322"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5400000">
              <a:off x="6336110" y="5994400"/>
              <a:ext cx="254000"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4" name="Group 53"/>
          <p:cNvGrpSpPr/>
          <p:nvPr/>
        </p:nvGrpSpPr>
        <p:grpSpPr>
          <a:xfrm flipH="1">
            <a:off x="7025084" y="1549003"/>
            <a:ext cx="290116" cy="254794"/>
            <a:chOff x="6173788" y="5867400"/>
            <a:chExt cx="290116" cy="254794"/>
          </a:xfrm>
          <a:effectLst/>
        </p:grpSpPr>
        <p:cxnSp>
          <p:nvCxnSpPr>
            <p:cNvPr id="55" name="Straight Arrow Connector 54"/>
            <p:cNvCxnSpPr/>
            <p:nvPr/>
          </p:nvCxnSpPr>
          <p:spPr>
            <a:xfrm rot="10800000">
              <a:off x="6173788" y="5867400"/>
              <a:ext cx="289322"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5400000">
              <a:off x="6336110" y="5994400"/>
              <a:ext cx="254000"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7" name="Group 56"/>
          <p:cNvGrpSpPr/>
          <p:nvPr/>
        </p:nvGrpSpPr>
        <p:grpSpPr>
          <a:xfrm flipH="1" flipV="1">
            <a:off x="7706914" y="609203"/>
            <a:ext cx="290116" cy="254794"/>
            <a:chOff x="6173788" y="5867400"/>
            <a:chExt cx="290116" cy="254794"/>
          </a:xfrm>
          <a:effectLst/>
        </p:grpSpPr>
        <p:cxnSp>
          <p:nvCxnSpPr>
            <p:cNvPr id="58" name="Straight Arrow Connector 57"/>
            <p:cNvCxnSpPr/>
            <p:nvPr/>
          </p:nvCxnSpPr>
          <p:spPr>
            <a:xfrm rot="10800000">
              <a:off x="6173788" y="5867400"/>
              <a:ext cx="289322"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5400000">
              <a:off x="6336110" y="5994400"/>
              <a:ext cx="254000"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cxnSp>
        <p:nvCxnSpPr>
          <p:cNvPr id="52" name="Straight Arrow Connector 51"/>
          <p:cNvCxnSpPr/>
          <p:nvPr/>
        </p:nvCxnSpPr>
        <p:spPr>
          <a:xfrm>
            <a:off x="5721350" y="762794"/>
            <a:ext cx="609600"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60" name="Object 2"/>
          <p:cNvGraphicFramePr>
            <a:graphicFrameLocks noChangeAspect="1"/>
          </p:cNvGraphicFramePr>
          <p:nvPr>
            <p:extLst>
              <p:ext uri="{D42A27DB-BD31-4B8C-83A1-F6EECF244321}">
                <p14:modId xmlns:p14="http://schemas.microsoft.com/office/powerpoint/2010/main" val="3586214523"/>
              </p:ext>
            </p:extLst>
          </p:nvPr>
        </p:nvGraphicFramePr>
        <p:xfrm>
          <a:off x="5702300" y="533400"/>
          <a:ext cx="609600" cy="203200"/>
        </p:xfrm>
        <a:graphic>
          <a:graphicData uri="http://schemas.openxmlformats.org/presentationml/2006/ole">
            <mc:AlternateContent xmlns:mc="http://schemas.openxmlformats.org/markup-compatibility/2006">
              <mc:Choice xmlns:v="urn:schemas-microsoft-com:vml" Requires="v">
                <p:oleObj spid="_x0000_s16056" name="Equation" r:id="rId17" imgW="609600" imgH="203200" progId="Equation.DSMT4">
                  <p:embed/>
                </p:oleObj>
              </mc:Choice>
              <mc:Fallback>
                <p:oleObj name="Equation" r:id="rId17" imgW="609600" imgH="203200" progId="Equation.DSMT4">
                  <p:embed/>
                  <p:pic>
                    <p:nvPicPr>
                      <p:cNvPr id="0" name="Picture 20"/>
                      <p:cNvPicPr>
                        <a:picLocks noChangeAspect="1" noChangeArrowheads="1"/>
                      </p:cNvPicPr>
                      <p:nvPr/>
                    </p:nvPicPr>
                    <p:blipFill>
                      <a:blip r:embed="rId18"/>
                      <a:srcRect/>
                      <a:stretch>
                        <a:fillRect/>
                      </a:stretch>
                    </p:blipFill>
                    <p:spPr bwMode="auto">
                      <a:xfrm>
                        <a:off x="5702300" y="533400"/>
                        <a:ext cx="609600" cy="20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7" name="Object 2"/>
          <p:cNvGraphicFramePr>
            <a:graphicFrameLocks noChangeAspect="1"/>
          </p:cNvGraphicFramePr>
          <p:nvPr>
            <p:extLst>
              <p:ext uri="{D42A27DB-BD31-4B8C-83A1-F6EECF244321}">
                <p14:modId xmlns:p14="http://schemas.microsoft.com/office/powerpoint/2010/main" val="2084142395"/>
              </p:ext>
            </p:extLst>
          </p:nvPr>
        </p:nvGraphicFramePr>
        <p:xfrm>
          <a:off x="8216900" y="2209800"/>
          <a:ext cx="393700" cy="165100"/>
        </p:xfrm>
        <a:graphic>
          <a:graphicData uri="http://schemas.openxmlformats.org/presentationml/2006/ole">
            <mc:AlternateContent xmlns:mc="http://schemas.openxmlformats.org/markup-compatibility/2006">
              <mc:Choice xmlns:v="urn:schemas-microsoft-com:vml" Requires="v">
                <p:oleObj spid="_x0000_s16057" name="Equation" r:id="rId19" imgW="393700" imgH="165100" progId="Equation.DSMT4">
                  <p:embed/>
                </p:oleObj>
              </mc:Choice>
              <mc:Fallback>
                <p:oleObj name="Equation" r:id="rId19" imgW="393700" imgH="165100" progId="Equation.DSMT4">
                  <p:embed/>
                  <p:pic>
                    <p:nvPicPr>
                      <p:cNvPr id="0" name="Picture 23"/>
                      <p:cNvPicPr>
                        <a:picLocks noChangeAspect="1" noChangeArrowheads="1"/>
                      </p:cNvPicPr>
                      <p:nvPr/>
                    </p:nvPicPr>
                    <p:blipFill>
                      <a:blip r:embed="rId20"/>
                      <a:srcRect/>
                      <a:stretch>
                        <a:fillRect/>
                      </a:stretch>
                    </p:blipFill>
                    <p:spPr bwMode="auto">
                      <a:xfrm>
                        <a:off x="8216900" y="2209800"/>
                        <a:ext cx="3937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0" name="Object 2"/>
          <p:cNvGraphicFramePr>
            <a:graphicFrameLocks noChangeAspect="1"/>
          </p:cNvGraphicFramePr>
          <p:nvPr>
            <p:extLst>
              <p:ext uri="{D42A27DB-BD31-4B8C-83A1-F6EECF244321}">
                <p14:modId xmlns:p14="http://schemas.microsoft.com/office/powerpoint/2010/main" val="727687503"/>
              </p:ext>
            </p:extLst>
          </p:nvPr>
        </p:nvGraphicFramePr>
        <p:xfrm>
          <a:off x="7378700" y="1468041"/>
          <a:ext cx="622300" cy="165100"/>
        </p:xfrm>
        <a:graphic>
          <a:graphicData uri="http://schemas.openxmlformats.org/presentationml/2006/ole">
            <mc:AlternateContent xmlns:mc="http://schemas.openxmlformats.org/markup-compatibility/2006">
              <mc:Choice xmlns:v="urn:schemas-microsoft-com:vml" Requires="v">
                <p:oleObj spid="_x0000_s16058" name="Equation" r:id="rId21" imgW="622300" imgH="165100" progId="Equation.DSMT4">
                  <p:embed/>
                </p:oleObj>
              </mc:Choice>
              <mc:Fallback>
                <p:oleObj name="Equation" r:id="rId21" imgW="622300" imgH="165100" progId="Equation.DSMT4">
                  <p:embed/>
                  <p:pic>
                    <p:nvPicPr>
                      <p:cNvPr id="0" name="Picture 24"/>
                      <p:cNvPicPr>
                        <a:picLocks noChangeAspect="1" noChangeArrowheads="1"/>
                      </p:cNvPicPr>
                      <p:nvPr/>
                    </p:nvPicPr>
                    <p:blipFill>
                      <a:blip r:embed="rId22"/>
                      <a:srcRect/>
                      <a:stretch>
                        <a:fillRect/>
                      </a:stretch>
                    </p:blipFill>
                    <p:spPr bwMode="auto">
                      <a:xfrm>
                        <a:off x="7378700" y="1468041"/>
                        <a:ext cx="6223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1" name="Object 2"/>
          <p:cNvGraphicFramePr>
            <a:graphicFrameLocks noChangeAspect="1"/>
          </p:cNvGraphicFramePr>
          <p:nvPr>
            <p:extLst>
              <p:ext uri="{D42A27DB-BD31-4B8C-83A1-F6EECF244321}">
                <p14:modId xmlns:p14="http://schemas.microsoft.com/office/powerpoint/2010/main" val="2268532369"/>
              </p:ext>
            </p:extLst>
          </p:nvPr>
        </p:nvGraphicFramePr>
        <p:xfrm>
          <a:off x="5289550" y="1968500"/>
          <a:ext cx="584200" cy="165100"/>
        </p:xfrm>
        <a:graphic>
          <a:graphicData uri="http://schemas.openxmlformats.org/presentationml/2006/ole">
            <mc:AlternateContent xmlns:mc="http://schemas.openxmlformats.org/markup-compatibility/2006">
              <mc:Choice xmlns:v="urn:schemas-microsoft-com:vml" Requires="v">
                <p:oleObj spid="_x0000_s16059" name="Equation" r:id="rId23" imgW="584200" imgH="165100" progId="Equation.DSMT4">
                  <p:embed/>
                </p:oleObj>
              </mc:Choice>
              <mc:Fallback>
                <p:oleObj name="Equation" r:id="rId23" imgW="584200" imgH="165100" progId="Equation.DSMT4">
                  <p:embed/>
                  <p:pic>
                    <p:nvPicPr>
                      <p:cNvPr id="0" name="Picture 25"/>
                      <p:cNvPicPr>
                        <a:picLocks noChangeAspect="1" noChangeArrowheads="1"/>
                      </p:cNvPicPr>
                      <p:nvPr/>
                    </p:nvPicPr>
                    <p:blipFill>
                      <a:blip r:embed="rId24"/>
                      <a:srcRect/>
                      <a:stretch>
                        <a:fillRect/>
                      </a:stretch>
                    </p:blipFill>
                    <p:spPr bwMode="auto">
                      <a:xfrm>
                        <a:off x="5289550" y="1968500"/>
                        <a:ext cx="5842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2" name="Object 2">
            <a:extLst>
              <a:ext uri="{FF2B5EF4-FFF2-40B4-BE49-F238E27FC236}">
                <a16:creationId xmlns:a16="http://schemas.microsoft.com/office/drawing/2014/main" id="{B4630F7C-3838-E949-81D9-D5F9ADB715A7}"/>
              </a:ext>
            </a:extLst>
          </p:cNvPr>
          <p:cNvGraphicFramePr>
            <a:graphicFrameLocks noChangeAspect="1"/>
          </p:cNvGraphicFramePr>
          <p:nvPr>
            <p:extLst>
              <p:ext uri="{D42A27DB-BD31-4B8C-83A1-F6EECF244321}">
                <p14:modId xmlns:p14="http://schemas.microsoft.com/office/powerpoint/2010/main" val="3238624583"/>
              </p:ext>
            </p:extLst>
          </p:nvPr>
        </p:nvGraphicFramePr>
        <p:xfrm>
          <a:off x="6026150" y="3785110"/>
          <a:ext cx="609600" cy="203200"/>
        </p:xfrm>
        <a:graphic>
          <a:graphicData uri="http://schemas.openxmlformats.org/presentationml/2006/ole">
            <mc:AlternateContent xmlns:mc="http://schemas.openxmlformats.org/markup-compatibility/2006">
              <mc:Choice xmlns:v="urn:schemas-microsoft-com:vml" Requires="v">
                <p:oleObj spid="_x0000_s16060" name="Equation" r:id="rId25" imgW="609600" imgH="203200" progId="Equation.DSMT4">
                  <p:embed/>
                </p:oleObj>
              </mc:Choice>
              <mc:Fallback>
                <p:oleObj name="Equation" r:id="rId25" imgW="609600" imgH="203200" progId="Equation.DSMT4">
                  <p:embed/>
                  <p:pic>
                    <p:nvPicPr>
                      <p:cNvPr id="60" name="Object 2"/>
                      <p:cNvPicPr>
                        <a:picLocks noChangeAspect="1" noChangeArrowheads="1"/>
                      </p:cNvPicPr>
                      <p:nvPr/>
                    </p:nvPicPr>
                    <p:blipFill>
                      <a:blip r:embed="rId26"/>
                      <a:srcRect/>
                      <a:stretch>
                        <a:fillRect/>
                      </a:stretch>
                    </p:blipFill>
                    <p:spPr bwMode="auto">
                      <a:xfrm>
                        <a:off x="6026150" y="3785110"/>
                        <a:ext cx="609600" cy="20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3" name="Object 2">
            <a:extLst>
              <a:ext uri="{FF2B5EF4-FFF2-40B4-BE49-F238E27FC236}">
                <a16:creationId xmlns:a16="http://schemas.microsoft.com/office/drawing/2014/main" id="{881FBB83-F8E5-EA42-A796-382AE6625DE7}"/>
              </a:ext>
            </a:extLst>
          </p:cNvPr>
          <p:cNvGraphicFramePr>
            <a:graphicFrameLocks noChangeAspect="1"/>
          </p:cNvGraphicFramePr>
          <p:nvPr>
            <p:extLst>
              <p:ext uri="{D42A27DB-BD31-4B8C-83A1-F6EECF244321}">
                <p14:modId xmlns:p14="http://schemas.microsoft.com/office/powerpoint/2010/main" val="2138403987"/>
              </p:ext>
            </p:extLst>
          </p:nvPr>
        </p:nvGraphicFramePr>
        <p:xfrm>
          <a:off x="7131050" y="4756150"/>
          <a:ext cx="622300" cy="165100"/>
        </p:xfrm>
        <a:graphic>
          <a:graphicData uri="http://schemas.openxmlformats.org/presentationml/2006/ole">
            <mc:AlternateContent xmlns:mc="http://schemas.openxmlformats.org/markup-compatibility/2006">
              <mc:Choice xmlns:v="urn:schemas-microsoft-com:vml" Requires="v">
                <p:oleObj spid="_x0000_s16061" name="Equation" r:id="rId27" imgW="622300" imgH="165100" progId="Equation.DSMT4">
                  <p:embed/>
                </p:oleObj>
              </mc:Choice>
              <mc:Fallback>
                <p:oleObj name="Equation" r:id="rId27" imgW="622300" imgH="165100" progId="Equation.DSMT4">
                  <p:embed/>
                  <p:pic>
                    <p:nvPicPr>
                      <p:cNvPr id="50" name="Object 2"/>
                      <p:cNvPicPr>
                        <a:picLocks noChangeAspect="1" noChangeArrowheads="1"/>
                      </p:cNvPicPr>
                      <p:nvPr/>
                    </p:nvPicPr>
                    <p:blipFill>
                      <a:blip r:embed="rId28"/>
                      <a:srcRect/>
                      <a:stretch>
                        <a:fillRect/>
                      </a:stretch>
                    </p:blipFill>
                    <p:spPr bwMode="auto">
                      <a:xfrm>
                        <a:off x="7131050" y="4756150"/>
                        <a:ext cx="622300" cy="165100"/>
                      </a:xfrm>
                      <a:prstGeom prst="rect">
                        <a:avLst/>
                      </a:prstGeom>
                      <a:noFill/>
                      <a:ln>
                        <a:noFill/>
                      </a:ln>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Straight Connector 64"/>
          <p:cNvCxnSpPr/>
          <p:nvPr/>
        </p:nvCxnSpPr>
        <p:spPr>
          <a:xfrm rot="16200000" flipH="1">
            <a:off x="2771452" y="3861403"/>
            <a:ext cx="5380416" cy="3177"/>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51164" y="257556"/>
            <a:ext cx="5157744" cy="1938992"/>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The activator well’s depth in the activator’s frame of reference was 2d.  As the </a:t>
            </a:r>
            <a:r>
              <a:rPr lang="en-US" sz="2000" i="1" dirty="0">
                <a:latin typeface="Times New Roman" panose="02020603050405020304" pitchFamily="18" charset="0"/>
                <a:cs typeface="Times New Roman" panose="02020603050405020304" pitchFamily="18" charset="0"/>
              </a:rPr>
              <a:t>bottom of the activator well </a:t>
            </a:r>
            <a:r>
              <a:rPr lang="en-US" sz="2000" dirty="0">
                <a:latin typeface="Times New Roman" panose="02020603050405020304" pitchFamily="18" charset="0"/>
                <a:cs typeface="Times New Roman" panose="02020603050405020304" pitchFamily="18" charset="0"/>
              </a:rPr>
              <a:t>is to the left of </a:t>
            </a:r>
            <a:r>
              <a:rPr lang="en-US" sz="2000" dirty="0" err="1">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 = 0, its coordinate is always </a:t>
            </a:r>
            <a:r>
              <a:rPr lang="en-US" sz="2000" dirty="0" err="1">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 = - 2d.  The world-line for the </a:t>
            </a:r>
            <a:r>
              <a:rPr lang="en-US" sz="2000" i="1" dirty="0">
                <a:latin typeface="Times New Roman" panose="02020603050405020304" pitchFamily="18" charset="0"/>
                <a:cs typeface="Times New Roman" panose="02020603050405020304" pitchFamily="18" charset="0"/>
              </a:rPr>
              <a:t>bottom of the activator-well </a:t>
            </a:r>
            <a:r>
              <a:rPr lang="en-US" sz="2000" dirty="0">
                <a:latin typeface="Times New Roman" panose="02020603050405020304" pitchFamily="18" charset="0"/>
                <a:cs typeface="Times New Roman" panose="02020603050405020304" pitchFamily="18" charset="0"/>
              </a:rPr>
              <a:t>is shown below.</a:t>
            </a:r>
          </a:p>
        </p:txBody>
      </p:sp>
      <p:cxnSp>
        <p:nvCxnSpPr>
          <p:cNvPr id="95" name="Straight Connector 94"/>
          <p:cNvCxnSpPr/>
          <p:nvPr/>
        </p:nvCxnSpPr>
        <p:spPr>
          <a:xfrm rot="16200000" flipH="1">
            <a:off x="-474881" y="4427451"/>
            <a:ext cx="3946694" cy="1"/>
          </a:xfrm>
          <a:prstGeom prst="line">
            <a:avLst/>
          </a:prstGeom>
          <a:ln w="57150"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813460" y="6252370"/>
            <a:ext cx="7263740" cy="1588"/>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rot="5400000">
            <a:off x="3420532" y="6262291"/>
            <a:ext cx="123034" cy="1589"/>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17" name="Object 2"/>
          <p:cNvGraphicFramePr>
            <a:graphicFrameLocks noChangeAspect="1"/>
          </p:cNvGraphicFramePr>
          <p:nvPr>
            <p:extLst>
              <p:ext uri="{D42A27DB-BD31-4B8C-83A1-F6EECF244321}">
                <p14:modId xmlns:p14="http://schemas.microsoft.com/office/powerpoint/2010/main" val="669844171"/>
              </p:ext>
            </p:extLst>
          </p:nvPr>
        </p:nvGraphicFramePr>
        <p:xfrm>
          <a:off x="1354798" y="6464300"/>
          <a:ext cx="292100" cy="165100"/>
        </p:xfrm>
        <a:graphic>
          <a:graphicData uri="http://schemas.openxmlformats.org/presentationml/2006/ole">
            <mc:AlternateContent xmlns:mc="http://schemas.openxmlformats.org/markup-compatibility/2006">
              <mc:Choice xmlns:v="urn:schemas-microsoft-com:vml" Requires="v">
                <p:oleObj spid="_x0000_s147112" name="Equation" r:id="rId3" imgW="292100" imgH="165100" progId="Equation.DSMT4">
                  <p:embed/>
                </p:oleObj>
              </mc:Choice>
              <mc:Fallback>
                <p:oleObj name="Equation" r:id="rId3" imgW="292100" imgH="165100" progId="Equation.DSMT4">
                  <p:embed/>
                  <p:pic>
                    <p:nvPicPr>
                      <p:cNvPr id="0" name="Picture 2"/>
                      <p:cNvPicPr>
                        <a:picLocks noChangeAspect="1" noChangeArrowheads="1"/>
                      </p:cNvPicPr>
                      <p:nvPr/>
                    </p:nvPicPr>
                    <p:blipFill>
                      <a:blip r:embed="rId4"/>
                      <a:srcRect/>
                      <a:stretch>
                        <a:fillRect/>
                      </a:stretch>
                    </p:blipFill>
                    <p:spPr bwMode="auto">
                      <a:xfrm>
                        <a:off x="1354798" y="6464300"/>
                        <a:ext cx="2921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1" name="Object 2"/>
          <p:cNvGraphicFramePr>
            <a:graphicFrameLocks noChangeAspect="1"/>
          </p:cNvGraphicFramePr>
          <p:nvPr>
            <p:extLst>
              <p:ext uri="{D42A27DB-BD31-4B8C-83A1-F6EECF244321}">
                <p14:modId xmlns:p14="http://schemas.microsoft.com/office/powerpoint/2010/main" val="2336174077"/>
              </p:ext>
            </p:extLst>
          </p:nvPr>
        </p:nvGraphicFramePr>
        <p:xfrm>
          <a:off x="2801010" y="6330950"/>
          <a:ext cx="1270000" cy="203200"/>
        </p:xfrm>
        <a:graphic>
          <a:graphicData uri="http://schemas.openxmlformats.org/presentationml/2006/ole">
            <mc:AlternateContent xmlns:mc="http://schemas.openxmlformats.org/markup-compatibility/2006">
              <mc:Choice xmlns:v="urn:schemas-microsoft-com:vml" Requires="v">
                <p:oleObj spid="_x0000_s147113" name="Equation" r:id="rId5" imgW="1270000" imgH="203200" progId="Equation.DSMT4">
                  <p:embed/>
                </p:oleObj>
              </mc:Choice>
              <mc:Fallback>
                <p:oleObj name="Equation" r:id="rId5" imgW="1270000" imgH="203200" progId="Equation.DSMT4">
                  <p:embed/>
                  <p:pic>
                    <p:nvPicPr>
                      <p:cNvPr id="0" name="Picture 3"/>
                      <p:cNvPicPr>
                        <a:picLocks noChangeAspect="1" noChangeArrowheads="1"/>
                      </p:cNvPicPr>
                      <p:nvPr/>
                    </p:nvPicPr>
                    <p:blipFill>
                      <a:blip r:embed="rId6"/>
                      <a:srcRect/>
                      <a:stretch>
                        <a:fillRect/>
                      </a:stretch>
                    </p:blipFill>
                    <p:spPr bwMode="auto">
                      <a:xfrm>
                        <a:off x="2801010" y="6330950"/>
                        <a:ext cx="1270000" cy="20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4" name="Rectangle 8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8686800" y="6400800"/>
            <a:ext cx="426168" cy="276999"/>
          </a:xfrm>
          <a:prstGeom prst="rect">
            <a:avLst/>
          </a:prstGeom>
          <a:noFill/>
        </p:spPr>
        <p:txBody>
          <a:bodyPr wrap="none" rtlCol="0">
            <a:spAutoFit/>
          </a:bodyPr>
          <a:lstStyle/>
          <a:p>
            <a:r>
              <a:rPr lang="en-US" sz="1200" dirty="0"/>
              <a:t>30.)</a:t>
            </a:r>
          </a:p>
        </p:txBody>
      </p:sp>
      <p:cxnSp>
        <p:nvCxnSpPr>
          <p:cNvPr id="133" name="Straight Connector 132"/>
          <p:cNvCxnSpPr/>
          <p:nvPr/>
        </p:nvCxnSpPr>
        <p:spPr>
          <a:xfrm>
            <a:off x="1499260" y="6248400"/>
            <a:ext cx="3962400" cy="1588"/>
          </a:xfrm>
          <a:prstGeom prst="line">
            <a:avLst/>
          </a:prstGeom>
          <a:ln w="28575"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146" name="Object 2"/>
          <p:cNvGraphicFramePr>
            <a:graphicFrameLocks noChangeAspect="1"/>
          </p:cNvGraphicFramePr>
          <p:nvPr>
            <p:extLst>
              <p:ext uri="{D42A27DB-BD31-4B8C-83A1-F6EECF244321}">
                <p14:modId xmlns:p14="http://schemas.microsoft.com/office/powerpoint/2010/main" val="929376148"/>
              </p:ext>
            </p:extLst>
          </p:nvPr>
        </p:nvGraphicFramePr>
        <p:xfrm>
          <a:off x="7994650" y="6381750"/>
          <a:ext cx="165100" cy="152400"/>
        </p:xfrm>
        <a:graphic>
          <a:graphicData uri="http://schemas.openxmlformats.org/presentationml/2006/ole">
            <mc:AlternateContent xmlns:mc="http://schemas.openxmlformats.org/markup-compatibility/2006">
              <mc:Choice xmlns:v="urn:schemas-microsoft-com:vml" Requires="v">
                <p:oleObj spid="_x0000_s147114" name="Equation" r:id="rId7" imgW="165100" imgH="152400" progId="Equation.DSMT4">
                  <p:embed/>
                </p:oleObj>
              </mc:Choice>
              <mc:Fallback>
                <p:oleObj name="Equation" r:id="rId7" imgW="165100" imgH="152400" progId="Equation.DSMT4">
                  <p:embed/>
                  <p:pic>
                    <p:nvPicPr>
                      <p:cNvPr id="0" name="Picture 4"/>
                      <p:cNvPicPr>
                        <a:picLocks noChangeAspect="1" noChangeArrowheads="1"/>
                      </p:cNvPicPr>
                      <p:nvPr/>
                    </p:nvPicPr>
                    <p:blipFill>
                      <a:blip r:embed="rId8"/>
                      <a:srcRect/>
                      <a:stretch>
                        <a:fillRect/>
                      </a:stretch>
                    </p:blipFill>
                    <p:spPr bwMode="auto">
                      <a:xfrm>
                        <a:off x="7994650" y="6381750"/>
                        <a:ext cx="1651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49" name="Object 2"/>
          <p:cNvGraphicFramePr>
            <a:graphicFrameLocks noChangeAspect="1"/>
          </p:cNvGraphicFramePr>
          <p:nvPr>
            <p:extLst>
              <p:ext uri="{D42A27DB-BD31-4B8C-83A1-F6EECF244321}">
                <p14:modId xmlns:p14="http://schemas.microsoft.com/office/powerpoint/2010/main" val="3197792330"/>
              </p:ext>
            </p:extLst>
          </p:nvPr>
        </p:nvGraphicFramePr>
        <p:xfrm>
          <a:off x="5233060" y="1096583"/>
          <a:ext cx="203200" cy="152400"/>
        </p:xfrm>
        <a:graphic>
          <a:graphicData uri="http://schemas.openxmlformats.org/presentationml/2006/ole">
            <mc:AlternateContent xmlns:mc="http://schemas.openxmlformats.org/markup-compatibility/2006">
              <mc:Choice xmlns:v="urn:schemas-microsoft-com:vml" Requires="v">
                <p:oleObj spid="_x0000_s147115" name="Equation" r:id="rId9" imgW="203200" imgH="152400" progId="Equation.DSMT4">
                  <p:embed/>
                </p:oleObj>
              </mc:Choice>
              <mc:Fallback>
                <p:oleObj name="Equation" r:id="rId9" imgW="203200" imgH="152400" progId="Equation.DSMT4">
                  <p:embed/>
                  <p:pic>
                    <p:nvPicPr>
                      <p:cNvPr id="0" name="Picture 5"/>
                      <p:cNvPicPr>
                        <a:picLocks noChangeAspect="1" noChangeArrowheads="1"/>
                      </p:cNvPicPr>
                      <p:nvPr/>
                    </p:nvPicPr>
                    <p:blipFill>
                      <a:blip r:embed="rId10"/>
                      <a:srcRect/>
                      <a:stretch>
                        <a:fillRect/>
                      </a:stretch>
                    </p:blipFill>
                    <p:spPr bwMode="auto">
                      <a:xfrm>
                        <a:off x="5233060" y="1096583"/>
                        <a:ext cx="2032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177" name="Straight Connector 176"/>
          <p:cNvCxnSpPr/>
          <p:nvPr/>
        </p:nvCxnSpPr>
        <p:spPr>
          <a:xfrm rot="5400000" flipH="1" flipV="1">
            <a:off x="5702960" y="3657600"/>
            <a:ext cx="1588" cy="1588"/>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67" name="Object 2"/>
          <p:cNvGraphicFramePr>
            <a:graphicFrameLocks noChangeAspect="1"/>
          </p:cNvGraphicFramePr>
          <p:nvPr>
            <p:extLst>
              <p:ext uri="{D42A27DB-BD31-4B8C-83A1-F6EECF244321}">
                <p14:modId xmlns:p14="http://schemas.microsoft.com/office/powerpoint/2010/main" val="3981020913"/>
              </p:ext>
            </p:extLst>
          </p:nvPr>
        </p:nvGraphicFramePr>
        <p:xfrm>
          <a:off x="5238750" y="6540500"/>
          <a:ext cx="393700" cy="152400"/>
        </p:xfrm>
        <a:graphic>
          <a:graphicData uri="http://schemas.openxmlformats.org/presentationml/2006/ole">
            <mc:AlternateContent xmlns:mc="http://schemas.openxmlformats.org/markup-compatibility/2006">
              <mc:Choice xmlns:v="urn:schemas-microsoft-com:vml" Requires="v">
                <p:oleObj spid="_x0000_s147116" name="Equation" r:id="rId11" imgW="393700" imgH="152400" progId="Equation.DSMT4">
                  <p:embed/>
                </p:oleObj>
              </mc:Choice>
              <mc:Fallback>
                <p:oleObj name="Equation" r:id="rId11" imgW="393700" imgH="152400" progId="Equation.DSMT4">
                  <p:embed/>
                  <p:pic>
                    <p:nvPicPr>
                      <p:cNvPr id="0" name="Picture 15"/>
                      <p:cNvPicPr>
                        <a:picLocks noChangeAspect="1" noChangeArrowheads="1"/>
                      </p:cNvPicPr>
                      <p:nvPr/>
                    </p:nvPicPr>
                    <p:blipFill>
                      <a:blip r:embed="rId12"/>
                      <a:srcRect/>
                      <a:stretch>
                        <a:fillRect/>
                      </a:stretch>
                    </p:blipFill>
                    <p:spPr bwMode="auto">
                      <a:xfrm>
                        <a:off x="5238750" y="6540500"/>
                        <a:ext cx="3937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2" name="Object 2"/>
          <p:cNvGraphicFramePr>
            <a:graphicFrameLocks noChangeAspect="1"/>
          </p:cNvGraphicFramePr>
          <p:nvPr>
            <p:extLst>
              <p:ext uri="{D42A27DB-BD31-4B8C-83A1-F6EECF244321}">
                <p14:modId xmlns:p14="http://schemas.microsoft.com/office/powerpoint/2010/main" val="1622526852"/>
              </p:ext>
            </p:extLst>
          </p:nvPr>
        </p:nvGraphicFramePr>
        <p:xfrm>
          <a:off x="1625600" y="3886200"/>
          <a:ext cx="1498600" cy="660400"/>
        </p:xfrm>
        <a:graphic>
          <a:graphicData uri="http://schemas.openxmlformats.org/presentationml/2006/ole">
            <mc:AlternateContent xmlns:mc="http://schemas.openxmlformats.org/markup-compatibility/2006">
              <mc:Choice xmlns:v="urn:schemas-microsoft-com:vml" Requires="v">
                <p:oleObj spid="_x0000_s147117" name="Equation" r:id="rId13" imgW="1498600" imgH="660400" progId="Equation.DSMT4">
                  <p:embed/>
                </p:oleObj>
              </mc:Choice>
              <mc:Fallback>
                <p:oleObj name="Equation" r:id="rId13" imgW="1498600" imgH="660400" progId="Equation.DSMT4">
                  <p:embed/>
                  <p:pic>
                    <p:nvPicPr>
                      <p:cNvPr id="0" name="Picture 16"/>
                      <p:cNvPicPr>
                        <a:picLocks noChangeAspect="1" noChangeArrowheads="1"/>
                      </p:cNvPicPr>
                      <p:nvPr/>
                    </p:nvPicPr>
                    <p:blipFill>
                      <a:blip r:embed="rId14"/>
                      <a:srcRect/>
                      <a:stretch>
                        <a:fillRect/>
                      </a:stretch>
                    </p:blipFill>
                    <p:spPr bwMode="auto">
                      <a:xfrm>
                        <a:off x="1625600" y="3886200"/>
                        <a:ext cx="1498600" cy="66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6" name="Freeform 75"/>
          <p:cNvSpPr/>
          <p:nvPr/>
        </p:nvSpPr>
        <p:spPr>
          <a:xfrm>
            <a:off x="1606550" y="4572000"/>
            <a:ext cx="527050" cy="292100"/>
          </a:xfrm>
          <a:custGeom>
            <a:avLst/>
            <a:gdLst>
              <a:gd name="connsiteX0" fmla="*/ 520700 w 527050"/>
              <a:gd name="connsiteY0" fmla="*/ 0 h 292100"/>
              <a:gd name="connsiteX1" fmla="*/ 508000 w 527050"/>
              <a:gd name="connsiteY1" fmla="*/ 177800 h 292100"/>
              <a:gd name="connsiteX2" fmla="*/ 406400 w 527050"/>
              <a:gd name="connsiteY2" fmla="*/ 266700 h 292100"/>
              <a:gd name="connsiteX3" fmla="*/ 0 w 527050"/>
              <a:gd name="connsiteY3" fmla="*/ 292100 h 292100"/>
            </a:gdLst>
            <a:ahLst/>
            <a:cxnLst>
              <a:cxn ang="0">
                <a:pos x="connsiteX0" y="connsiteY0"/>
              </a:cxn>
              <a:cxn ang="0">
                <a:pos x="connsiteX1" y="connsiteY1"/>
              </a:cxn>
              <a:cxn ang="0">
                <a:pos x="connsiteX2" y="connsiteY2"/>
              </a:cxn>
              <a:cxn ang="0">
                <a:pos x="connsiteX3" y="connsiteY3"/>
              </a:cxn>
            </a:cxnLst>
            <a:rect l="l" t="t" r="r" b="b"/>
            <a:pathLst>
              <a:path w="527050" h="292100">
                <a:moveTo>
                  <a:pt x="520700" y="0"/>
                </a:moveTo>
                <a:cubicBezTo>
                  <a:pt x="523875" y="66675"/>
                  <a:pt x="527050" y="133350"/>
                  <a:pt x="508000" y="177800"/>
                </a:cubicBezTo>
                <a:cubicBezTo>
                  <a:pt x="488950" y="222250"/>
                  <a:pt x="491067" y="247650"/>
                  <a:pt x="406400" y="266700"/>
                </a:cubicBezTo>
                <a:cubicBezTo>
                  <a:pt x="321733" y="285750"/>
                  <a:pt x="0" y="292100"/>
                  <a:pt x="0" y="292100"/>
                </a:cubicBezTo>
              </a:path>
            </a:pathLst>
          </a:custGeom>
          <a:ln w="127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0" name="Straight Connector 49"/>
          <p:cNvCxnSpPr/>
          <p:nvPr/>
        </p:nvCxnSpPr>
        <p:spPr>
          <a:xfrm>
            <a:off x="8351512" y="2019953"/>
            <a:ext cx="2451" cy="71042"/>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51" name="Group 82">
            <a:extLst>
              <a:ext uri="{FF2B5EF4-FFF2-40B4-BE49-F238E27FC236}">
                <a16:creationId xmlns:a16="http://schemas.microsoft.com/office/drawing/2014/main" id="{9FC1A32C-4C7A-EE42-B258-D78B386DF01B}"/>
              </a:ext>
            </a:extLst>
          </p:cNvPr>
          <p:cNvGrpSpPr/>
          <p:nvPr/>
        </p:nvGrpSpPr>
        <p:grpSpPr>
          <a:xfrm>
            <a:off x="8488959" y="269143"/>
            <a:ext cx="393870" cy="131566"/>
            <a:chOff x="7106949" y="968772"/>
            <a:chExt cx="774660" cy="258763"/>
          </a:xfrm>
        </p:grpSpPr>
        <p:cxnSp>
          <p:nvCxnSpPr>
            <p:cNvPr id="52" name="Straight Arrow Connector 51">
              <a:extLst>
                <a:ext uri="{FF2B5EF4-FFF2-40B4-BE49-F238E27FC236}">
                  <a16:creationId xmlns:a16="http://schemas.microsoft.com/office/drawing/2014/main" id="{613D0697-6C40-D946-A5A7-ED037901C04F}"/>
                </a:ext>
              </a:extLst>
            </p:cNvPr>
            <p:cNvCxnSpPr/>
            <p:nvPr/>
          </p:nvCxnSpPr>
          <p:spPr>
            <a:xfrm rot="10800000" flipV="1">
              <a:off x="7106949" y="1225947"/>
              <a:ext cx="705953"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53" name="Object 2">
              <a:extLst>
                <a:ext uri="{FF2B5EF4-FFF2-40B4-BE49-F238E27FC236}">
                  <a16:creationId xmlns:a16="http://schemas.microsoft.com/office/drawing/2014/main" id="{33874E7A-37E1-A347-A16E-F454083EE798}"/>
                </a:ext>
              </a:extLst>
            </p:cNvPr>
            <p:cNvGraphicFramePr>
              <a:graphicFrameLocks noChangeAspect="1"/>
            </p:cNvGraphicFramePr>
            <p:nvPr/>
          </p:nvGraphicFramePr>
          <p:xfrm>
            <a:off x="7259309" y="968772"/>
            <a:ext cx="622300" cy="203200"/>
          </p:xfrm>
          <a:graphic>
            <a:graphicData uri="http://schemas.openxmlformats.org/presentationml/2006/ole">
              <mc:AlternateContent xmlns:mc="http://schemas.openxmlformats.org/markup-compatibility/2006">
                <mc:Choice xmlns:v="urn:schemas-microsoft-com:vml" Requires="v">
                  <p:oleObj spid="_x0000_s147118" name="Equation" r:id="rId15" imgW="622300" imgH="203200" progId="Equation.DSMT4">
                    <p:embed/>
                  </p:oleObj>
                </mc:Choice>
                <mc:Fallback>
                  <p:oleObj name="Equation" r:id="rId15" imgW="622300" imgH="203200" progId="Equation.DSMT4">
                    <p:embed/>
                    <p:pic>
                      <p:nvPicPr>
                        <p:cNvPr id="134" name="Object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59309" y="968772"/>
                          <a:ext cx="622300" cy="20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graphicFrame>
        <p:nvGraphicFramePr>
          <p:cNvPr id="54" name="Object 2">
            <a:extLst>
              <a:ext uri="{FF2B5EF4-FFF2-40B4-BE49-F238E27FC236}">
                <a16:creationId xmlns:a16="http://schemas.microsoft.com/office/drawing/2014/main" id="{D4652C0F-0149-BE45-BC12-0F4D274E0A0C}"/>
              </a:ext>
            </a:extLst>
          </p:cNvPr>
          <p:cNvGraphicFramePr>
            <a:graphicFrameLocks noChangeAspect="1"/>
          </p:cNvGraphicFramePr>
          <p:nvPr/>
        </p:nvGraphicFramePr>
        <p:xfrm>
          <a:off x="8089565" y="1098089"/>
          <a:ext cx="245374" cy="77487"/>
        </p:xfrm>
        <a:graphic>
          <a:graphicData uri="http://schemas.openxmlformats.org/presentationml/2006/ole">
            <mc:AlternateContent xmlns:mc="http://schemas.openxmlformats.org/markup-compatibility/2006">
              <mc:Choice xmlns:v="urn:schemas-microsoft-com:vml" Requires="v">
                <p:oleObj spid="_x0000_s147119" name="Equation" r:id="rId17" imgW="482600" imgH="152400" progId="Equation.DSMT4">
                  <p:embed/>
                </p:oleObj>
              </mc:Choice>
              <mc:Fallback>
                <p:oleObj name="Equation" r:id="rId17" imgW="482600" imgH="152400" progId="Equation.DSMT4">
                  <p:embed/>
                  <p:pic>
                    <p:nvPicPr>
                      <p:cNvPr id="140" name="Object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89565" y="1098089"/>
                        <a:ext cx="245374" cy="77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5" name="Object 2">
            <a:extLst>
              <a:ext uri="{FF2B5EF4-FFF2-40B4-BE49-F238E27FC236}">
                <a16:creationId xmlns:a16="http://schemas.microsoft.com/office/drawing/2014/main" id="{08293D33-3E18-A84F-AEC7-996BB9B84799}"/>
              </a:ext>
            </a:extLst>
          </p:cNvPr>
          <p:cNvGraphicFramePr>
            <a:graphicFrameLocks noChangeAspect="1"/>
          </p:cNvGraphicFramePr>
          <p:nvPr/>
        </p:nvGraphicFramePr>
        <p:xfrm>
          <a:off x="7638367" y="1175575"/>
          <a:ext cx="1078356" cy="167888"/>
        </p:xfrm>
        <a:graphic>
          <a:graphicData uri="http://schemas.openxmlformats.org/presentationml/2006/ole">
            <mc:AlternateContent xmlns:mc="http://schemas.openxmlformats.org/markup-compatibility/2006">
              <mc:Choice xmlns:v="urn:schemas-microsoft-com:vml" Requires="v">
                <p:oleObj spid="_x0000_s147120" name="Equation" r:id="rId19" imgW="2120900" imgH="330200" progId="Equation.DSMT4">
                  <p:embed/>
                </p:oleObj>
              </mc:Choice>
              <mc:Fallback>
                <p:oleObj name="Equation" r:id="rId19" imgW="2120900" imgH="330200" progId="Equation.DSMT4">
                  <p:embed/>
                  <p:pic>
                    <p:nvPicPr>
                      <p:cNvPr id="145" name="Object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638367" y="1175575"/>
                        <a:ext cx="1078356" cy="16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6" name="Object 2">
            <a:extLst>
              <a:ext uri="{FF2B5EF4-FFF2-40B4-BE49-F238E27FC236}">
                <a16:creationId xmlns:a16="http://schemas.microsoft.com/office/drawing/2014/main" id="{A813A8B0-0650-194F-B051-80DE652B293E}"/>
              </a:ext>
            </a:extLst>
          </p:cNvPr>
          <p:cNvGraphicFramePr>
            <a:graphicFrameLocks noChangeAspect="1"/>
          </p:cNvGraphicFramePr>
          <p:nvPr/>
        </p:nvGraphicFramePr>
        <p:xfrm>
          <a:off x="8290664" y="3228971"/>
          <a:ext cx="258289" cy="77487"/>
        </p:xfrm>
        <a:graphic>
          <a:graphicData uri="http://schemas.openxmlformats.org/presentationml/2006/ole">
            <mc:AlternateContent xmlns:mc="http://schemas.openxmlformats.org/markup-compatibility/2006">
              <mc:Choice xmlns:v="urn:schemas-microsoft-com:vml" Requires="v">
                <p:oleObj spid="_x0000_s147121" name="Equation" r:id="rId21" imgW="508000" imgH="152400" progId="Equation.DSMT4">
                  <p:embed/>
                </p:oleObj>
              </mc:Choice>
              <mc:Fallback>
                <p:oleObj name="Equation" r:id="rId21" imgW="508000" imgH="152400" progId="Equation.DSMT4">
                  <p:embed/>
                  <p:pic>
                    <p:nvPicPr>
                      <p:cNvPr id="148" name="Object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290664" y="3228971"/>
                        <a:ext cx="258289" cy="77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7" name="Object 2">
            <a:extLst>
              <a:ext uri="{FF2B5EF4-FFF2-40B4-BE49-F238E27FC236}">
                <a16:creationId xmlns:a16="http://schemas.microsoft.com/office/drawing/2014/main" id="{58CD50E7-486F-C14D-B3BE-4288A7D5E6FF}"/>
              </a:ext>
            </a:extLst>
          </p:cNvPr>
          <p:cNvGraphicFramePr>
            <a:graphicFrameLocks noChangeAspect="1"/>
          </p:cNvGraphicFramePr>
          <p:nvPr/>
        </p:nvGraphicFramePr>
        <p:xfrm>
          <a:off x="7733729" y="3322164"/>
          <a:ext cx="1181671" cy="167888"/>
        </p:xfrm>
        <a:graphic>
          <a:graphicData uri="http://schemas.openxmlformats.org/presentationml/2006/ole">
            <mc:AlternateContent xmlns:mc="http://schemas.openxmlformats.org/markup-compatibility/2006">
              <mc:Choice xmlns:v="urn:schemas-microsoft-com:vml" Requires="v">
                <p:oleObj spid="_x0000_s147122" name="Equation" r:id="rId23" imgW="2324100" imgH="330200" progId="Equation.DSMT4">
                  <p:embed/>
                </p:oleObj>
              </mc:Choice>
              <mc:Fallback>
                <p:oleObj name="Equation" r:id="rId23" imgW="2324100" imgH="330200" progId="Equation.DSMT4">
                  <p:embed/>
                  <p:pic>
                    <p:nvPicPr>
                      <p:cNvPr id="151" name="Object 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733729" y="3322164"/>
                        <a:ext cx="1181671" cy="16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8" name="Object 2">
            <a:extLst>
              <a:ext uri="{FF2B5EF4-FFF2-40B4-BE49-F238E27FC236}">
                <a16:creationId xmlns:a16="http://schemas.microsoft.com/office/drawing/2014/main" id="{C0450773-ED23-CC48-B412-8A4505724A7C}"/>
              </a:ext>
            </a:extLst>
          </p:cNvPr>
          <p:cNvGraphicFramePr>
            <a:graphicFrameLocks noChangeAspect="1"/>
          </p:cNvGraphicFramePr>
          <p:nvPr/>
        </p:nvGraphicFramePr>
        <p:xfrm>
          <a:off x="8000401" y="2182901"/>
          <a:ext cx="251832" cy="77487"/>
        </p:xfrm>
        <a:graphic>
          <a:graphicData uri="http://schemas.openxmlformats.org/presentationml/2006/ole">
            <mc:AlternateContent xmlns:mc="http://schemas.openxmlformats.org/markup-compatibility/2006">
              <mc:Choice xmlns:v="urn:schemas-microsoft-com:vml" Requires="v">
                <p:oleObj spid="_x0000_s147123" name="Equation" r:id="rId25" imgW="495300" imgH="152400" progId="Equation.DSMT4">
                  <p:embed/>
                </p:oleObj>
              </mc:Choice>
              <mc:Fallback>
                <p:oleObj name="Equation" r:id="rId25" imgW="495300" imgH="152400" progId="Equation.DSMT4">
                  <p:embed/>
                  <p:pic>
                    <p:nvPicPr>
                      <p:cNvPr id="152" name="Object 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000401" y="2182901"/>
                        <a:ext cx="251832" cy="77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9" name="Object 2">
            <a:extLst>
              <a:ext uri="{FF2B5EF4-FFF2-40B4-BE49-F238E27FC236}">
                <a16:creationId xmlns:a16="http://schemas.microsoft.com/office/drawing/2014/main" id="{9F6FB65E-669E-3D4A-9C11-046619FF61F0}"/>
              </a:ext>
            </a:extLst>
          </p:cNvPr>
          <p:cNvGraphicFramePr>
            <a:graphicFrameLocks noChangeAspect="1"/>
          </p:cNvGraphicFramePr>
          <p:nvPr/>
        </p:nvGraphicFramePr>
        <p:xfrm>
          <a:off x="7768995" y="2286217"/>
          <a:ext cx="807152" cy="167888"/>
        </p:xfrm>
        <a:graphic>
          <a:graphicData uri="http://schemas.openxmlformats.org/presentationml/2006/ole">
            <mc:AlternateContent xmlns:mc="http://schemas.openxmlformats.org/markup-compatibility/2006">
              <mc:Choice xmlns:v="urn:schemas-microsoft-com:vml" Requires="v">
                <p:oleObj spid="_x0000_s147124" name="Equation" r:id="rId27" imgW="1587500" imgH="330200" progId="Equation.DSMT4">
                  <p:embed/>
                </p:oleObj>
              </mc:Choice>
              <mc:Fallback>
                <p:oleObj name="Equation" r:id="rId27" imgW="1587500" imgH="330200" progId="Equation.DSMT4">
                  <p:embed/>
                  <p:pic>
                    <p:nvPicPr>
                      <p:cNvPr id="153" name="Object 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768995" y="2286217"/>
                        <a:ext cx="807152" cy="16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0" name="Freeform 59">
            <a:extLst>
              <a:ext uri="{FF2B5EF4-FFF2-40B4-BE49-F238E27FC236}">
                <a16:creationId xmlns:a16="http://schemas.microsoft.com/office/drawing/2014/main" id="{14493225-8140-A341-94B9-BDB14E2D70F0}"/>
              </a:ext>
            </a:extLst>
          </p:cNvPr>
          <p:cNvSpPr/>
          <p:nvPr/>
        </p:nvSpPr>
        <p:spPr>
          <a:xfrm>
            <a:off x="7616574" y="538844"/>
            <a:ext cx="880494" cy="482852"/>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1" name="Group 16">
            <a:extLst>
              <a:ext uri="{FF2B5EF4-FFF2-40B4-BE49-F238E27FC236}">
                <a16:creationId xmlns:a16="http://schemas.microsoft.com/office/drawing/2014/main" id="{85AAD1FF-9098-8F4E-BCB6-B4D894E77AAB}"/>
              </a:ext>
            </a:extLst>
          </p:cNvPr>
          <p:cNvGrpSpPr/>
          <p:nvPr/>
        </p:nvGrpSpPr>
        <p:grpSpPr>
          <a:xfrm>
            <a:off x="8494701" y="425232"/>
            <a:ext cx="347937" cy="681673"/>
            <a:chOff x="7239000" y="3505200"/>
            <a:chExt cx="1600200" cy="1828800"/>
          </a:xfrm>
          <a:effectLst/>
        </p:grpSpPr>
        <p:sp>
          <p:nvSpPr>
            <p:cNvPr id="62" name="Rectangle 61">
              <a:extLst>
                <a:ext uri="{FF2B5EF4-FFF2-40B4-BE49-F238E27FC236}">
                  <a16:creationId xmlns:a16="http://schemas.microsoft.com/office/drawing/2014/main" id="{4EE12B55-D60D-D547-A733-0CF35403F122}"/>
                </a:ext>
              </a:extLst>
            </p:cNvPr>
            <p:cNvSpPr/>
            <p:nvPr/>
          </p:nvSpPr>
          <p:spPr>
            <a:xfrm>
              <a:off x="7924800" y="3505200"/>
              <a:ext cx="914400" cy="18288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1DF0EA7C-2654-9547-B7C7-22A75F79A6E4}"/>
                </a:ext>
              </a:extLst>
            </p:cNvPr>
            <p:cNvSpPr/>
            <p:nvPr/>
          </p:nvSpPr>
          <p:spPr>
            <a:xfrm>
              <a:off x="7239000" y="4343400"/>
              <a:ext cx="685800" cy="228600"/>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64" name="Straight Connector 63">
            <a:extLst>
              <a:ext uri="{FF2B5EF4-FFF2-40B4-BE49-F238E27FC236}">
                <a16:creationId xmlns:a16="http://schemas.microsoft.com/office/drawing/2014/main" id="{9267A75C-0B9B-A347-8D3D-C5A8E089FE48}"/>
              </a:ext>
            </a:extLst>
          </p:cNvPr>
          <p:cNvCxnSpPr>
            <a:stCxn id="60" idx="1"/>
            <a:endCxn id="60" idx="2"/>
          </p:cNvCxnSpPr>
          <p:nvPr/>
        </p:nvCxnSpPr>
        <p:spPr>
          <a:xfrm>
            <a:off x="8497068" y="538844"/>
            <a:ext cx="807" cy="160950"/>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BBA88151-7736-1F42-A2A7-B2F4DCDFE1F5}"/>
              </a:ext>
            </a:extLst>
          </p:cNvPr>
          <p:cNvCxnSpPr/>
          <p:nvPr/>
        </p:nvCxnSpPr>
        <p:spPr>
          <a:xfrm rot="16200000" flipH="1">
            <a:off x="8413877" y="939723"/>
            <a:ext cx="160950" cy="807"/>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167A9584-F3B2-6443-9C75-4FCA292368BC}"/>
              </a:ext>
            </a:extLst>
          </p:cNvPr>
          <p:cNvCxnSpPr>
            <a:stCxn id="63" idx="1"/>
            <a:endCxn id="63" idx="1"/>
          </p:cNvCxnSpPr>
          <p:nvPr/>
        </p:nvCxnSpPr>
        <p:spPr>
          <a:xfrm rot="10800000">
            <a:off x="8494701" y="780271"/>
            <a:ext cx="807" cy="807"/>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2EC76D6D-CF63-F445-A754-9A92D2875703}"/>
              </a:ext>
            </a:extLst>
          </p:cNvPr>
          <p:cNvCxnSpPr/>
          <p:nvPr/>
        </p:nvCxnSpPr>
        <p:spPr>
          <a:xfrm rot="5400000">
            <a:off x="8449265" y="783181"/>
            <a:ext cx="78580" cy="80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70" name="Freeform 69">
            <a:extLst>
              <a:ext uri="{FF2B5EF4-FFF2-40B4-BE49-F238E27FC236}">
                <a16:creationId xmlns:a16="http://schemas.microsoft.com/office/drawing/2014/main" id="{2BDFF5DF-7B9B-CA41-8ECD-DD1C2FF0F333}"/>
              </a:ext>
            </a:extLst>
          </p:cNvPr>
          <p:cNvSpPr/>
          <p:nvPr/>
        </p:nvSpPr>
        <p:spPr>
          <a:xfrm>
            <a:off x="7627744" y="1653584"/>
            <a:ext cx="880494" cy="482851"/>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1" name="Straight Connector 70">
            <a:extLst>
              <a:ext uri="{FF2B5EF4-FFF2-40B4-BE49-F238E27FC236}">
                <a16:creationId xmlns:a16="http://schemas.microsoft.com/office/drawing/2014/main" id="{8D02C83C-F79F-904E-B8A0-CCF7230E2C00}"/>
              </a:ext>
            </a:extLst>
          </p:cNvPr>
          <p:cNvCxnSpPr/>
          <p:nvPr/>
        </p:nvCxnSpPr>
        <p:spPr>
          <a:xfrm rot="10800000">
            <a:off x="8505871" y="1895010"/>
            <a:ext cx="807" cy="807"/>
          </a:xfrm>
          <a:prstGeom prst="line">
            <a:avLst/>
          </a:prstGeom>
        </p:spPr>
        <p:style>
          <a:lnRef idx="2">
            <a:schemeClr val="accent1"/>
          </a:lnRef>
          <a:fillRef idx="0">
            <a:schemeClr val="accent1"/>
          </a:fillRef>
          <a:effectRef idx="1">
            <a:schemeClr val="accent1"/>
          </a:effectRef>
          <a:fontRef idx="minor">
            <a:schemeClr val="tx1"/>
          </a:fontRef>
        </p:style>
      </p:cxnSp>
      <p:sp>
        <p:nvSpPr>
          <p:cNvPr id="73" name="Rectangle 72">
            <a:extLst>
              <a:ext uri="{FF2B5EF4-FFF2-40B4-BE49-F238E27FC236}">
                <a16:creationId xmlns:a16="http://schemas.microsoft.com/office/drawing/2014/main" id="{FDC227BE-C91C-3C4B-B181-D43A51A79ACE}"/>
              </a:ext>
            </a:extLst>
          </p:cNvPr>
          <p:cNvSpPr/>
          <p:nvPr/>
        </p:nvSpPr>
        <p:spPr>
          <a:xfrm>
            <a:off x="8499261" y="1539972"/>
            <a:ext cx="198821" cy="681673"/>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D2B12A12-C2BE-2C4E-AB59-E3642DB4C193}"/>
              </a:ext>
            </a:extLst>
          </p:cNvPr>
          <p:cNvSpPr/>
          <p:nvPr/>
        </p:nvSpPr>
        <p:spPr>
          <a:xfrm>
            <a:off x="8350145" y="1852405"/>
            <a:ext cx="149116" cy="85209"/>
          </a:xfrm>
          <a:prstGeom prst="rect">
            <a:avLst/>
          </a:prstGeom>
          <a:solidFill>
            <a:srgbClr val="33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049E614F-A0D2-5B44-B274-96308F014CF8}"/>
              </a:ext>
            </a:extLst>
          </p:cNvPr>
          <p:cNvCxnSpPr/>
          <p:nvPr/>
        </p:nvCxnSpPr>
        <p:spPr>
          <a:xfrm>
            <a:off x="8504311" y="1653584"/>
            <a:ext cx="807" cy="160950"/>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F6D4CCE5-B135-CC48-AAEE-54CD3F35201A}"/>
              </a:ext>
            </a:extLst>
          </p:cNvPr>
          <p:cNvCxnSpPr/>
          <p:nvPr/>
        </p:nvCxnSpPr>
        <p:spPr>
          <a:xfrm rot="16200000" flipH="1">
            <a:off x="8424239" y="2054463"/>
            <a:ext cx="160950" cy="807"/>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8" name="Freeform 77">
            <a:extLst>
              <a:ext uri="{FF2B5EF4-FFF2-40B4-BE49-F238E27FC236}">
                <a16:creationId xmlns:a16="http://schemas.microsoft.com/office/drawing/2014/main" id="{3E9CCB9E-2F92-D145-8E4D-99975FFFFB9E}"/>
              </a:ext>
            </a:extLst>
          </p:cNvPr>
          <p:cNvSpPr/>
          <p:nvPr/>
        </p:nvSpPr>
        <p:spPr>
          <a:xfrm>
            <a:off x="7628496" y="2683947"/>
            <a:ext cx="880494" cy="482851"/>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CAB74142-85EF-8F4F-88AA-CD8F297D98DC}"/>
              </a:ext>
            </a:extLst>
          </p:cNvPr>
          <p:cNvSpPr/>
          <p:nvPr/>
        </p:nvSpPr>
        <p:spPr>
          <a:xfrm>
            <a:off x="8001455" y="2882768"/>
            <a:ext cx="149116" cy="85209"/>
          </a:xfrm>
          <a:prstGeom prst="rect">
            <a:avLst/>
          </a:prstGeom>
          <a:solidFill>
            <a:srgbClr val="33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0" name="Straight Connector 79">
            <a:extLst>
              <a:ext uri="{FF2B5EF4-FFF2-40B4-BE49-F238E27FC236}">
                <a16:creationId xmlns:a16="http://schemas.microsoft.com/office/drawing/2014/main" id="{CB56687C-598C-C741-B24A-9E2C3C695A8A}"/>
              </a:ext>
            </a:extLst>
          </p:cNvPr>
          <p:cNvCxnSpPr/>
          <p:nvPr/>
        </p:nvCxnSpPr>
        <p:spPr>
          <a:xfrm rot="16200000" flipH="1">
            <a:off x="7921384" y="2915632"/>
            <a:ext cx="160950" cy="807"/>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82" name="Freeform 81">
            <a:extLst>
              <a:ext uri="{FF2B5EF4-FFF2-40B4-BE49-F238E27FC236}">
                <a16:creationId xmlns:a16="http://schemas.microsoft.com/office/drawing/2014/main" id="{323B10AF-3B5A-E34C-80D3-227708B29F3B}"/>
              </a:ext>
            </a:extLst>
          </p:cNvPr>
          <p:cNvSpPr/>
          <p:nvPr/>
        </p:nvSpPr>
        <p:spPr>
          <a:xfrm>
            <a:off x="8135443" y="2872210"/>
            <a:ext cx="32286" cy="114616"/>
          </a:xfrm>
          <a:custGeom>
            <a:avLst/>
            <a:gdLst>
              <a:gd name="connsiteX0" fmla="*/ 63500 w 63500"/>
              <a:gd name="connsiteY0" fmla="*/ 0 h 225425"/>
              <a:gd name="connsiteX1" fmla="*/ 0 w 63500"/>
              <a:gd name="connsiteY1" fmla="*/ 0 h 225425"/>
              <a:gd name="connsiteX2" fmla="*/ 15875 w 63500"/>
              <a:gd name="connsiteY2" fmla="*/ 38100 h 225425"/>
              <a:gd name="connsiteX3" fmla="*/ 15875 w 63500"/>
              <a:gd name="connsiteY3" fmla="*/ 225425 h 225425"/>
              <a:gd name="connsiteX4" fmla="*/ 47625 w 63500"/>
              <a:gd name="connsiteY4" fmla="*/ 200025 h 225425"/>
              <a:gd name="connsiteX5" fmla="*/ 63500 w 63500"/>
              <a:gd name="connsiteY5" fmla="*/ 0 h 22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0" h="225425">
                <a:moveTo>
                  <a:pt x="63500" y="0"/>
                </a:moveTo>
                <a:lnTo>
                  <a:pt x="0" y="0"/>
                </a:lnTo>
                <a:lnTo>
                  <a:pt x="15875" y="38100"/>
                </a:lnTo>
                <a:lnTo>
                  <a:pt x="15875" y="225425"/>
                </a:lnTo>
                <a:lnTo>
                  <a:pt x="47625" y="200025"/>
                </a:lnTo>
                <a:lnTo>
                  <a:pt x="63500" y="0"/>
                </a:lnTo>
                <a:close/>
              </a:path>
            </a:pathLst>
          </a:cu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Freeform 82">
            <a:extLst>
              <a:ext uri="{FF2B5EF4-FFF2-40B4-BE49-F238E27FC236}">
                <a16:creationId xmlns:a16="http://schemas.microsoft.com/office/drawing/2014/main" id="{CCE1DCA6-E4D7-A740-A8CA-09F7C0E32EBE}"/>
              </a:ext>
            </a:extLst>
          </p:cNvPr>
          <p:cNvSpPr/>
          <p:nvPr/>
        </p:nvSpPr>
        <p:spPr>
          <a:xfrm>
            <a:off x="8130600" y="2881895"/>
            <a:ext cx="33900" cy="95244"/>
          </a:xfrm>
          <a:custGeom>
            <a:avLst/>
            <a:gdLst>
              <a:gd name="connsiteX0" fmla="*/ 38100 w 66675"/>
              <a:gd name="connsiteY0" fmla="*/ 0 h 187325"/>
              <a:gd name="connsiteX1" fmla="*/ 6350 w 66675"/>
              <a:gd name="connsiteY1" fmla="*/ 31750 h 187325"/>
              <a:gd name="connsiteX2" fmla="*/ 41275 w 66675"/>
              <a:gd name="connsiteY2" fmla="*/ 57150 h 187325"/>
              <a:gd name="connsiteX3" fmla="*/ 0 w 66675"/>
              <a:gd name="connsiteY3" fmla="*/ 73025 h 187325"/>
              <a:gd name="connsiteX4" fmla="*/ 34925 w 66675"/>
              <a:gd name="connsiteY4" fmla="*/ 98425 h 187325"/>
              <a:gd name="connsiteX5" fmla="*/ 6350 w 66675"/>
              <a:gd name="connsiteY5" fmla="*/ 120650 h 187325"/>
              <a:gd name="connsiteX6" fmla="*/ 44450 w 66675"/>
              <a:gd name="connsiteY6" fmla="*/ 152400 h 187325"/>
              <a:gd name="connsiteX7" fmla="*/ 9525 w 66675"/>
              <a:gd name="connsiteY7" fmla="*/ 184150 h 187325"/>
              <a:gd name="connsiteX8" fmla="*/ 66675 w 66675"/>
              <a:gd name="connsiteY8" fmla="*/ 187325 h 187325"/>
              <a:gd name="connsiteX9" fmla="*/ 38100 w 66675"/>
              <a:gd name="connsiteY9" fmla="*/ 0 h 1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187325">
                <a:moveTo>
                  <a:pt x="38100" y="0"/>
                </a:moveTo>
                <a:lnTo>
                  <a:pt x="6350" y="31750"/>
                </a:lnTo>
                <a:lnTo>
                  <a:pt x="41275" y="57150"/>
                </a:lnTo>
                <a:lnTo>
                  <a:pt x="0" y="73025"/>
                </a:lnTo>
                <a:lnTo>
                  <a:pt x="34925" y="98425"/>
                </a:lnTo>
                <a:lnTo>
                  <a:pt x="6350" y="120650"/>
                </a:lnTo>
                <a:lnTo>
                  <a:pt x="44450" y="152400"/>
                </a:lnTo>
                <a:lnTo>
                  <a:pt x="9525" y="184150"/>
                </a:lnTo>
                <a:lnTo>
                  <a:pt x="66675" y="187325"/>
                </a:lnTo>
                <a:lnTo>
                  <a:pt x="3810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6" name="Straight Connector 85">
            <a:extLst>
              <a:ext uri="{FF2B5EF4-FFF2-40B4-BE49-F238E27FC236}">
                <a16:creationId xmlns:a16="http://schemas.microsoft.com/office/drawing/2014/main" id="{BEB50600-5A42-EB47-A30C-02CB9F65E4A0}"/>
              </a:ext>
            </a:extLst>
          </p:cNvPr>
          <p:cNvCxnSpPr/>
          <p:nvPr/>
        </p:nvCxnSpPr>
        <p:spPr>
          <a:xfrm>
            <a:off x="8501859" y="1852405"/>
            <a:ext cx="2451" cy="71042"/>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Straight Connector 64"/>
          <p:cNvCxnSpPr/>
          <p:nvPr/>
        </p:nvCxnSpPr>
        <p:spPr>
          <a:xfrm rot="16200000" flipH="1">
            <a:off x="2771452" y="3861403"/>
            <a:ext cx="5380416" cy="3177"/>
          </a:xfrm>
          <a:prstGeom prst="line">
            <a:avLst/>
          </a:prstGeom>
          <a:ln w="12700" cap="flat" cmpd="sng" algn="ctr">
            <a:solidFill>
              <a:schemeClr val="tx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rot="16200000" flipH="1">
            <a:off x="-474881" y="4427451"/>
            <a:ext cx="3946694" cy="1"/>
          </a:xfrm>
          <a:prstGeom prst="line">
            <a:avLst/>
          </a:prstGeom>
          <a:ln w="57150"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813460" y="6252370"/>
            <a:ext cx="7263740" cy="1588"/>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rot="5400000">
            <a:off x="3420532" y="6262291"/>
            <a:ext cx="123034" cy="1589"/>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17" name="Object 2"/>
          <p:cNvGraphicFramePr>
            <a:graphicFrameLocks noChangeAspect="1"/>
          </p:cNvGraphicFramePr>
          <p:nvPr>
            <p:extLst>
              <p:ext uri="{D42A27DB-BD31-4B8C-83A1-F6EECF244321}">
                <p14:modId xmlns:p14="http://schemas.microsoft.com/office/powerpoint/2010/main" val="3447305874"/>
              </p:ext>
            </p:extLst>
          </p:nvPr>
        </p:nvGraphicFramePr>
        <p:xfrm>
          <a:off x="1354798" y="6464300"/>
          <a:ext cx="292100" cy="165100"/>
        </p:xfrm>
        <a:graphic>
          <a:graphicData uri="http://schemas.openxmlformats.org/presentationml/2006/ole">
            <mc:AlternateContent xmlns:mc="http://schemas.openxmlformats.org/markup-compatibility/2006">
              <mc:Choice xmlns:v="urn:schemas-microsoft-com:vml" Requires="v">
                <p:oleObj spid="_x0000_s27381" name="Equation" r:id="rId3" imgW="292100" imgH="165100" progId="Equation.DSMT4">
                  <p:embed/>
                </p:oleObj>
              </mc:Choice>
              <mc:Fallback>
                <p:oleObj name="Equation" r:id="rId3" imgW="292100" imgH="165100" progId="Equation.DSMT4">
                  <p:embed/>
                  <p:pic>
                    <p:nvPicPr>
                      <p:cNvPr id="0" name="Picture 2"/>
                      <p:cNvPicPr>
                        <a:picLocks noChangeAspect="1" noChangeArrowheads="1"/>
                      </p:cNvPicPr>
                      <p:nvPr/>
                    </p:nvPicPr>
                    <p:blipFill>
                      <a:blip r:embed="rId4"/>
                      <a:srcRect/>
                      <a:stretch>
                        <a:fillRect/>
                      </a:stretch>
                    </p:blipFill>
                    <p:spPr bwMode="auto">
                      <a:xfrm>
                        <a:off x="1354798" y="6464300"/>
                        <a:ext cx="2921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1" name="Object 2"/>
          <p:cNvGraphicFramePr>
            <a:graphicFrameLocks noChangeAspect="1"/>
          </p:cNvGraphicFramePr>
          <p:nvPr/>
        </p:nvGraphicFramePr>
        <p:xfrm>
          <a:off x="2801010" y="6330950"/>
          <a:ext cx="1270000" cy="203200"/>
        </p:xfrm>
        <a:graphic>
          <a:graphicData uri="http://schemas.openxmlformats.org/presentationml/2006/ole">
            <mc:AlternateContent xmlns:mc="http://schemas.openxmlformats.org/markup-compatibility/2006">
              <mc:Choice xmlns:v="urn:schemas-microsoft-com:vml" Requires="v">
                <p:oleObj spid="_x0000_s27382" name="Equation" r:id="rId5" imgW="1270000" imgH="203200" progId="Equation.DSMT4">
                  <p:embed/>
                </p:oleObj>
              </mc:Choice>
              <mc:Fallback>
                <p:oleObj name="Equation" r:id="rId5" imgW="1270000" imgH="2032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1010" y="6330950"/>
                        <a:ext cx="1270000" cy="20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83" name="Straight Connector 82"/>
          <p:cNvCxnSpPr/>
          <p:nvPr/>
        </p:nvCxnSpPr>
        <p:spPr>
          <a:xfrm rot="5400000" flipH="1" flipV="1">
            <a:off x="3110162" y="4049302"/>
            <a:ext cx="4701408" cy="1588"/>
          </a:xfrm>
          <a:prstGeom prst="line">
            <a:avLst/>
          </a:prstGeom>
          <a:ln w="57150"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8610600" y="6477000"/>
            <a:ext cx="426168" cy="276999"/>
          </a:xfrm>
          <a:prstGeom prst="rect">
            <a:avLst/>
          </a:prstGeom>
          <a:noFill/>
        </p:spPr>
        <p:txBody>
          <a:bodyPr wrap="none" rtlCol="0">
            <a:spAutoFit/>
          </a:bodyPr>
          <a:lstStyle/>
          <a:p>
            <a:r>
              <a:rPr lang="en-US" sz="1200" dirty="0"/>
              <a:t>31.)</a:t>
            </a:r>
          </a:p>
        </p:txBody>
      </p:sp>
      <p:cxnSp>
        <p:nvCxnSpPr>
          <p:cNvPr id="133" name="Straight Connector 132"/>
          <p:cNvCxnSpPr/>
          <p:nvPr/>
        </p:nvCxnSpPr>
        <p:spPr>
          <a:xfrm>
            <a:off x="1499260" y="6248400"/>
            <a:ext cx="3962400" cy="1588"/>
          </a:xfrm>
          <a:prstGeom prst="line">
            <a:avLst/>
          </a:prstGeom>
          <a:ln w="28575"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146" name="Object 2"/>
          <p:cNvGraphicFramePr>
            <a:graphicFrameLocks noChangeAspect="1"/>
          </p:cNvGraphicFramePr>
          <p:nvPr>
            <p:extLst>
              <p:ext uri="{D42A27DB-BD31-4B8C-83A1-F6EECF244321}">
                <p14:modId xmlns:p14="http://schemas.microsoft.com/office/powerpoint/2010/main" val="3969719193"/>
              </p:ext>
            </p:extLst>
          </p:nvPr>
        </p:nvGraphicFramePr>
        <p:xfrm>
          <a:off x="7994650" y="6381750"/>
          <a:ext cx="165100" cy="152400"/>
        </p:xfrm>
        <a:graphic>
          <a:graphicData uri="http://schemas.openxmlformats.org/presentationml/2006/ole">
            <mc:AlternateContent xmlns:mc="http://schemas.openxmlformats.org/markup-compatibility/2006">
              <mc:Choice xmlns:v="urn:schemas-microsoft-com:vml" Requires="v">
                <p:oleObj spid="_x0000_s27383" name="Equation" r:id="rId7" imgW="165100" imgH="152400" progId="Equation.DSMT4">
                  <p:embed/>
                </p:oleObj>
              </mc:Choice>
              <mc:Fallback>
                <p:oleObj name="Equation" r:id="rId7" imgW="165100" imgH="152400" progId="Equation.DSMT4">
                  <p:embed/>
                  <p:pic>
                    <p:nvPicPr>
                      <p:cNvPr id="0" name="Picture 18"/>
                      <p:cNvPicPr>
                        <a:picLocks noChangeAspect="1" noChangeArrowheads="1"/>
                      </p:cNvPicPr>
                      <p:nvPr/>
                    </p:nvPicPr>
                    <p:blipFill>
                      <a:blip r:embed="rId8"/>
                      <a:srcRect/>
                      <a:stretch>
                        <a:fillRect/>
                      </a:stretch>
                    </p:blipFill>
                    <p:spPr bwMode="auto">
                      <a:xfrm>
                        <a:off x="7994650" y="6381750"/>
                        <a:ext cx="1651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49" name="Object 2"/>
          <p:cNvGraphicFramePr>
            <a:graphicFrameLocks noChangeAspect="1"/>
          </p:cNvGraphicFramePr>
          <p:nvPr>
            <p:extLst>
              <p:ext uri="{D42A27DB-BD31-4B8C-83A1-F6EECF244321}">
                <p14:modId xmlns:p14="http://schemas.microsoft.com/office/powerpoint/2010/main" val="1491168480"/>
              </p:ext>
            </p:extLst>
          </p:nvPr>
        </p:nvGraphicFramePr>
        <p:xfrm>
          <a:off x="5233060" y="1096583"/>
          <a:ext cx="203200" cy="152400"/>
        </p:xfrm>
        <a:graphic>
          <a:graphicData uri="http://schemas.openxmlformats.org/presentationml/2006/ole">
            <mc:AlternateContent xmlns:mc="http://schemas.openxmlformats.org/markup-compatibility/2006">
              <mc:Choice xmlns:v="urn:schemas-microsoft-com:vml" Requires="v">
                <p:oleObj spid="_x0000_s27384" name="Equation" r:id="rId9" imgW="203200" imgH="152400" progId="Equation.DSMT4">
                  <p:embed/>
                </p:oleObj>
              </mc:Choice>
              <mc:Fallback>
                <p:oleObj name="Equation" r:id="rId9" imgW="203200" imgH="152400" progId="Equation.DSMT4">
                  <p:embed/>
                  <p:pic>
                    <p:nvPicPr>
                      <p:cNvPr id="0" name="Picture 20"/>
                      <p:cNvPicPr>
                        <a:picLocks noChangeAspect="1" noChangeArrowheads="1"/>
                      </p:cNvPicPr>
                      <p:nvPr/>
                    </p:nvPicPr>
                    <p:blipFill>
                      <a:blip r:embed="rId10"/>
                      <a:srcRect/>
                      <a:stretch>
                        <a:fillRect/>
                      </a:stretch>
                    </p:blipFill>
                    <p:spPr bwMode="auto">
                      <a:xfrm>
                        <a:off x="5233060" y="1096583"/>
                        <a:ext cx="2032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177" name="Straight Connector 176"/>
          <p:cNvCxnSpPr/>
          <p:nvPr/>
        </p:nvCxnSpPr>
        <p:spPr>
          <a:xfrm rot="5400000" flipH="1" flipV="1">
            <a:off x="5702960" y="3657600"/>
            <a:ext cx="1588" cy="1588"/>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67" name="Object 2"/>
          <p:cNvGraphicFramePr>
            <a:graphicFrameLocks noChangeAspect="1"/>
          </p:cNvGraphicFramePr>
          <p:nvPr>
            <p:extLst>
              <p:ext uri="{D42A27DB-BD31-4B8C-83A1-F6EECF244321}">
                <p14:modId xmlns:p14="http://schemas.microsoft.com/office/powerpoint/2010/main" val="2888477495"/>
              </p:ext>
            </p:extLst>
          </p:nvPr>
        </p:nvGraphicFramePr>
        <p:xfrm>
          <a:off x="5238750" y="6540500"/>
          <a:ext cx="393700" cy="152400"/>
        </p:xfrm>
        <a:graphic>
          <a:graphicData uri="http://schemas.openxmlformats.org/presentationml/2006/ole">
            <mc:AlternateContent xmlns:mc="http://schemas.openxmlformats.org/markup-compatibility/2006">
              <mc:Choice xmlns:v="urn:schemas-microsoft-com:vml" Requires="v">
                <p:oleObj spid="_x0000_s27385" name="Equation" r:id="rId11" imgW="393700" imgH="152400" progId="Equation.DSMT4">
                  <p:embed/>
                </p:oleObj>
              </mc:Choice>
              <mc:Fallback>
                <p:oleObj name="Equation" r:id="rId11" imgW="393700" imgH="152400" progId="Equation.DSMT4">
                  <p:embed/>
                  <p:pic>
                    <p:nvPicPr>
                      <p:cNvPr id="0" name="Picture 36"/>
                      <p:cNvPicPr>
                        <a:picLocks noChangeAspect="1" noChangeArrowheads="1"/>
                      </p:cNvPicPr>
                      <p:nvPr/>
                    </p:nvPicPr>
                    <p:blipFill>
                      <a:blip r:embed="rId12"/>
                      <a:srcRect/>
                      <a:stretch>
                        <a:fillRect/>
                      </a:stretch>
                    </p:blipFill>
                    <p:spPr bwMode="auto">
                      <a:xfrm>
                        <a:off x="5238750" y="6540500"/>
                        <a:ext cx="3937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6" name="Freeform 75"/>
          <p:cNvSpPr/>
          <p:nvPr/>
        </p:nvSpPr>
        <p:spPr>
          <a:xfrm>
            <a:off x="1606550" y="4572000"/>
            <a:ext cx="527050" cy="292100"/>
          </a:xfrm>
          <a:custGeom>
            <a:avLst/>
            <a:gdLst>
              <a:gd name="connsiteX0" fmla="*/ 520700 w 527050"/>
              <a:gd name="connsiteY0" fmla="*/ 0 h 292100"/>
              <a:gd name="connsiteX1" fmla="*/ 508000 w 527050"/>
              <a:gd name="connsiteY1" fmla="*/ 177800 h 292100"/>
              <a:gd name="connsiteX2" fmla="*/ 406400 w 527050"/>
              <a:gd name="connsiteY2" fmla="*/ 266700 h 292100"/>
              <a:gd name="connsiteX3" fmla="*/ 0 w 527050"/>
              <a:gd name="connsiteY3" fmla="*/ 292100 h 292100"/>
            </a:gdLst>
            <a:ahLst/>
            <a:cxnLst>
              <a:cxn ang="0">
                <a:pos x="connsiteX0" y="connsiteY0"/>
              </a:cxn>
              <a:cxn ang="0">
                <a:pos x="connsiteX1" y="connsiteY1"/>
              </a:cxn>
              <a:cxn ang="0">
                <a:pos x="connsiteX2" y="connsiteY2"/>
              </a:cxn>
              <a:cxn ang="0">
                <a:pos x="connsiteX3" y="connsiteY3"/>
              </a:cxn>
            </a:cxnLst>
            <a:rect l="l" t="t" r="r" b="b"/>
            <a:pathLst>
              <a:path w="527050" h="292100">
                <a:moveTo>
                  <a:pt x="520700" y="0"/>
                </a:moveTo>
                <a:cubicBezTo>
                  <a:pt x="523875" y="66675"/>
                  <a:pt x="527050" y="133350"/>
                  <a:pt x="508000" y="177800"/>
                </a:cubicBezTo>
                <a:cubicBezTo>
                  <a:pt x="488950" y="222250"/>
                  <a:pt x="491067" y="247650"/>
                  <a:pt x="406400" y="266700"/>
                </a:cubicBezTo>
                <a:cubicBezTo>
                  <a:pt x="321733" y="285750"/>
                  <a:pt x="0" y="292100"/>
                  <a:pt x="0" y="292100"/>
                </a:cubicBezTo>
              </a:path>
            </a:pathLst>
          </a:custGeom>
          <a:ln w="127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 name="Freeform 76"/>
          <p:cNvSpPr/>
          <p:nvPr/>
        </p:nvSpPr>
        <p:spPr>
          <a:xfrm flipH="1">
            <a:off x="4883150" y="4572000"/>
            <a:ext cx="527050" cy="292100"/>
          </a:xfrm>
          <a:custGeom>
            <a:avLst/>
            <a:gdLst>
              <a:gd name="connsiteX0" fmla="*/ 520700 w 527050"/>
              <a:gd name="connsiteY0" fmla="*/ 0 h 292100"/>
              <a:gd name="connsiteX1" fmla="*/ 508000 w 527050"/>
              <a:gd name="connsiteY1" fmla="*/ 177800 h 292100"/>
              <a:gd name="connsiteX2" fmla="*/ 406400 w 527050"/>
              <a:gd name="connsiteY2" fmla="*/ 266700 h 292100"/>
              <a:gd name="connsiteX3" fmla="*/ 0 w 527050"/>
              <a:gd name="connsiteY3" fmla="*/ 292100 h 292100"/>
            </a:gdLst>
            <a:ahLst/>
            <a:cxnLst>
              <a:cxn ang="0">
                <a:pos x="connsiteX0" y="connsiteY0"/>
              </a:cxn>
              <a:cxn ang="0">
                <a:pos x="connsiteX1" y="connsiteY1"/>
              </a:cxn>
              <a:cxn ang="0">
                <a:pos x="connsiteX2" y="connsiteY2"/>
              </a:cxn>
              <a:cxn ang="0">
                <a:pos x="connsiteX3" y="connsiteY3"/>
              </a:cxn>
            </a:cxnLst>
            <a:rect l="l" t="t" r="r" b="b"/>
            <a:pathLst>
              <a:path w="527050" h="292100">
                <a:moveTo>
                  <a:pt x="520700" y="0"/>
                </a:moveTo>
                <a:cubicBezTo>
                  <a:pt x="523875" y="66675"/>
                  <a:pt x="527050" y="133350"/>
                  <a:pt x="508000" y="177800"/>
                </a:cubicBezTo>
                <a:cubicBezTo>
                  <a:pt x="488950" y="222250"/>
                  <a:pt x="491067" y="247650"/>
                  <a:pt x="406400" y="266700"/>
                </a:cubicBezTo>
                <a:cubicBezTo>
                  <a:pt x="321733" y="285750"/>
                  <a:pt x="0" y="292100"/>
                  <a:pt x="0" y="292100"/>
                </a:cubicBezTo>
              </a:path>
            </a:pathLst>
          </a:custGeom>
          <a:ln w="127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2" name="TextBox 81"/>
          <p:cNvSpPr txBox="1"/>
          <p:nvPr/>
        </p:nvSpPr>
        <p:spPr>
          <a:xfrm>
            <a:off x="152400" y="131564"/>
            <a:ext cx="7010400"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Putting the activator well’s situation together onto one space-time diagram yields:</a:t>
            </a:r>
          </a:p>
        </p:txBody>
      </p:sp>
      <p:cxnSp>
        <p:nvCxnSpPr>
          <p:cNvPr id="54" name="Straight Connector 53"/>
          <p:cNvCxnSpPr/>
          <p:nvPr/>
        </p:nvCxnSpPr>
        <p:spPr>
          <a:xfrm>
            <a:off x="8351512" y="2019953"/>
            <a:ext cx="2451" cy="71042"/>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aphicFrame>
        <p:nvGraphicFramePr>
          <p:cNvPr id="26665" name="Object 41"/>
          <p:cNvGraphicFramePr>
            <a:graphicFrameLocks noChangeAspect="1"/>
          </p:cNvGraphicFramePr>
          <p:nvPr>
            <p:extLst>
              <p:ext uri="{D42A27DB-BD31-4B8C-83A1-F6EECF244321}">
                <p14:modId xmlns:p14="http://schemas.microsoft.com/office/powerpoint/2010/main" val="1672288278"/>
              </p:ext>
            </p:extLst>
          </p:nvPr>
        </p:nvGraphicFramePr>
        <p:xfrm>
          <a:off x="1606550" y="3911600"/>
          <a:ext cx="1498600" cy="660400"/>
        </p:xfrm>
        <a:graphic>
          <a:graphicData uri="http://schemas.openxmlformats.org/presentationml/2006/ole">
            <mc:AlternateContent xmlns:mc="http://schemas.openxmlformats.org/markup-compatibility/2006">
              <mc:Choice xmlns:v="urn:schemas-microsoft-com:vml" Requires="v">
                <p:oleObj spid="_x0000_s27386" name="Equation" r:id="rId13" imgW="1498600" imgH="660400" progId="Equation.DSMT4">
                  <p:embed/>
                </p:oleObj>
              </mc:Choice>
              <mc:Fallback>
                <p:oleObj name="Equation" r:id="rId13" imgW="1498600" imgH="660400" progId="Equation.DSMT4">
                  <p:embed/>
                  <p:pic>
                    <p:nvPicPr>
                      <p:cNvPr id="0" name="Picture 41"/>
                      <p:cNvPicPr>
                        <a:picLocks noChangeAspect="1" noChangeArrowheads="1"/>
                      </p:cNvPicPr>
                      <p:nvPr/>
                    </p:nvPicPr>
                    <p:blipFill>
                      <a:blip r:embed="rId14"/>
                      <a:srcRect/>
                      <a:stretch>
                        <a:fillRect/>
                      </a:stretch>
                    </p:blipFill>
                    <p:spPr bwMode="auto">
                      <a:xfrm>
                        <a:off x="1606550" y="3911600"/>
                        <a:ext cx="1498600" cy="66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6666" name="Object 42"/>
          <p:cNvGraphicFramePr>
            <a:graphicFrameLocks noChangeAspect="1"/>
          </p:cNvGraphicFramePr>
          <p:nvPr>
            <p:extLst>
              <p:ext uri="{D42A27DB-BD31-4B8C-83A1-F6EECF244321}">
                <p14:modId xmlns:p14="http://schemas.microsoft.com/office/powerpoint/2010/main" val="124931333"/>
              </p:ext>
            </p:extLst>
          </p:nvPr>
        </p:nvGraphicFramePr>
        <p:xfrm>
          <a:off x="3962400" y="3911600"/>
          <a:ext cx="1371600" cy="660400"/>
        </p:xfrm>
        <a:graphic>
          <a:graphicData uri="http://schemas.openxmlformats.org/presentationml/2006/ole">
            <mc:AlternateContent xmlns:mc="http://schemas.openxmlformats.org/markup-compatibility/2006">
              <mc:Choice xmlns:v="urn:schemas-microsoft-com:vml" Requires="v">
                <p:oleObj spid="_x0000_s27387" name="Equation" r:id="rId15" imgW="1371600" imgH="660400" progId="Equation.DSMT4">
                  <p:embed/>
                </p:oleObj>
              </mc:Choice>
              <mc:Fallback>
                <p:oleObj name="Equation" r:id="rId15" imgW="1371600" imgH="660400" progId="Equation.DSMT4">
                  <p:embed/>
                  <p:pic>
                    <p:nvPicPr>
                      <p:cNvPr id="0" name="Picture 42"/>
                      <p:cNvPicPr>
                        <a:picLocks noChangeAspect="1" noChangeArrowheads="1"/>
                      </p:cNvPicPr>
                      <p:nvPr/>
                    </p:nvPicPr>
                    <p:blipFill>
                      <a:blip r:embed="rId16"/>
                      <a:srcRect/>
                      <a:stretch>
                        <a:fillRect/>
                      </a:stretch>
                    </p:blipFill>
                    <p:spPr bwMode="auto">
                      <a:xfrm>
                        <a:off x="3962400" y="3911600"/>
                        <a:ext cx="1371600" cy="66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53" name="Group 82">
            <a:extLst>
              <a:ext uri="{FF2B5EF4-FFF2-40B4-BE49-F238E27FC236}">
                <a16:creationId xmlns:a16="http://schemas.microsoft.com/office/drawing/2014/main" id="{02682EDC-CC22-FB47-B75D-3D7D9AC0801D}"/>
              </a:ext>
            </a:extLst>
          </p:cNvPr>
          <p:cNvGrpSpPr/>
          <p:nvPr/>
        </p:nvGrpSpPr>
        <p:grpSpPr>
          <a:xfrm>
            <a:off x="8488959" y="269143"/>
            <a:ext cx="393870" cy="131566"/>
            <a:chOff x="7106949" y="968772"/>
            <a:chExt cx="774660" cy="258763"/>
          </a:xfrm>
        </p:grpSpPr>
        <p:cxnSp>
          <p:nvCxnSpPr>
            <p:cNvPr id="55" name="Straight Arrow Connector 54">
              <a:extLst>
                <a:ext uri="{FF2B5EF4-FFF2-40B4-BE49-F238E27FC236}">
                  <a16:creationId xmlns:a16="http://schemas.microsoft.com/office/drawing/2014/main" id="{117FCF64-A7AE-7B49-94CB-87BF3A71CB57}"/>
                </a:ext>
              </a:extLst>
            </p:cNvPr>
            <p:cNvCxnSpPr/>
            <p:nvPr/>
          </p:nvCxnSpPr>
          <p:spPr>
            <a:xfrm rot="10800000" flipV="1">
              <a:off x="7106949" y="1225947"/>
              <a:ext cx="705953"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56" name="Object 2">
              <a:extLst>
                <a:ext uri="{FF2B5EF4-FFF2-40B4-BE49-F238E27FC236}">
                  <a16:creationId xmlns:a16="http://schemas.microsoft.com/office/drawing/2014/main" id="{0A99DB8A-9CC6-C949-A882-119B852DB821}"/>
                </a:ext>
              </a:extLst>
            </p:cNvPr>
            <p:cNvGraphicFramePr>
              <a:graphicFrameLocks noChangeAspect="1"/>
            </p:cNvGraphicFramePr>
            <p:nvPr/>
          </p:nvGraphicFramePr>
          <p:xfrm>
            <a:off x="7259309" y="968772"/>
            <a:ext cx="622300" cy="203200"/>
          </p:xfrm>
          <a:graphic>
            <a:graphicData uri="http://schemas.openxmlformats.org/presentationml/2006/ole">
              <mc:AlternateContent xmlns:mc="http://schemas.openxmlformats.org/markup-compatibility/2006">
                <mc:Choice xmlns:v="urn:schemas-microsoft-com:vml" Requires="v">
                  <p:oleObj spid="_x0000_s27388" name="Equation" r:id="rId17" imgW="622300" imgH="203200" progId="Equation.DSMT4">
                    <p:embed/>
                  </p:oleObj>
                </mc:Choice>
                <mc:Fallback>
                  <p:oleObj name="Equation" r:id="rId17" imgW="622300" imgH="203200" progId="Equation.DSMT4">
                    <p:embed/>
                    <p:pic>
                      <p:nvPicPr>
                        <p:cNvPr id="134" name="Object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59309" y="968772"/>
                          <a:ext cx="622300" cy="20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graphicFrame>
        <p:nvGraphicFramePr>
          <p:cNvPr id="57" name="Object 2">
            <a:extLst>
              <a:ext uri="{FF2B5EF4-FFF2-40B4-BE49-F238E27FC236}">
                <a16:creationId xmlns:a16="http://schemas.microsoft.com/office/drawing/2014/main" id="{B534C186-45E3-3C49-B98E-468CB8C1033F}"/>
              </a:ext>
            </a:extLst>
          </p:cNvPr>
          <p:cNvGraphicFramePr>
            <a:graphicFrameLocks noChangeAspect="1"/>
          </p:cNvGraphicFramePr>
          <p:nvPr/>
        </p:nvGraphicFramePr>
        <p:xfrm>
          <a:off x="8089565" y="1098089"/>
          <a:ext cx="245374" cy="77487"/>
        </p:xfrm>
        <a:graphic>
          <a:graphicData uri="http://schemas.openxmlformats.org/presentationml/2006/ole">
            <mc:AlternateContent xmlns:mc="http://schemas.openxmlformats.org/markup-compatibility/2006">
              <mc:Choice xmlns:v="urn:schemas-microsoft-com:vml" Requires="v">
                <p:oleObj spid="_x0000_s27389" name="Equation" r:id="rId19" imgW="482600" imgH="152400" progId="Equation.DSMT4">
                  <p:embed/>
                </p:oleObj>
              </mc:Choice>
              <mc:Fallback>
                <p:oleObj name="Equation" r:id="rId19" imgW="482600" imgH="152400" progId="Equation.DSMT4">
                  <p:embed/>
                  <p:pic>
                    <p:nvPicPr>
                      <p:cNvPr id="140" name="Object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089565" y="1098089"/>
                        <a:ext cx="245374" cy="77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8" name="Object 2">
            <a:extLst>
              <a:ext uri="{FF2B5EF4-FFF2-40B4-BE49-F238E27FC236}">
                <a16:creationId xmlns:a16="http://schemas.microsoft.com/office/drawing/2014/main" id="{0A4B9DF0-D0DB-934D-AF52-78A3254D5CBF}"/>
              </a:ext>
            </a:extLst>
          </p:cNvPr>
          <p:cNvGraphicFramePr>
            <a:graphicFrameLocks noChangeAspect="1"/>
          </p:cNvGraphicFramePr>
          <p:nvPr/>
        </p:nvGraphicFramePr>
        <p:xfrm>
          <a:off x="7638367" y="1175575"/>
          <a:ext cx="1078356" cy="167888"/>
        </p:xfrm>
        <a:graphic>
          <a:graphicData uri="http://schemas.openxmlformats.org/presentationml/2006/ole">
            <mc:AlternateContent xmlns:mc="http://schemas.openxmlformats.org/markup-compatibility/2006">
              <mc:Choice xmlns:v="urn:schemas-microsoft-com:vml" Requires="v">
                <p:oleObj spid="_x0000_s27390" name="Equation" r:id="rId21" imgW="2120900" imgH="330200" progId="Equation.DSMT4">
                  <p:embed/>
                </p:oleObj>
              </mc:Choice>
              <mc:Fallback>
                <p:oleObj name="Equation" r:id="rId21" imgW="2120900" imgH="330200" progId="Equation.DSMT4">
                  <p:embed/>
                  <p:pic>
                    <p:nvPicPr>
                      <p:cNvPr id="145" name="Object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638367" y="1175575"/>
                        <a:ext cx="1078356" cy="16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9" name="Object 2">
            <a:extLst>
              <a:ext uri="{FF2B5EF4-FFF2-40B4-BE49-F238E27FC236}">
                <a16:creationId xmlns:a16="http://schemas.microsoft.com/office/drawing/2014/main" id="{71C2829E-843D-B542-AB0F-9F5E722E1F8D}"/>
              </a:ext>
            </a:extLst>
          </p:cNvPr>
          <p:cNvGraphicFramePr>
            <a:graphicFrameLocks noChangeAspect="1"/>
          </p:cNvGraphicFramePr>
          <p:nvPr/>
        </p:nvGraphicFramePr>
        <p:xfrm>
          <a:off x="8290664" y="3228971"/>
          <a:ext cx="258289" cy="77487"/>
        </p:xfrm>
        <a:graphic>
          <a:graphicData uri="http://schemas.openxmlformats.org/presentationml/2006/ole">
            <mc:AlternateContent xmlns:mc="http://schemas.openxmlformats.org/markup-compatibility/2006">
              <mc:Choice xmlns:v="urn:schemas-microsoft-com:vml" Requires="v">
                <p:oleObj spid="_x0000_s27391" name="Equation" r:id="rId23" imgW="508000" imgH="152400" progId="Equation.DSMT4">
                  <p:embed/>
                </p:oleObj>
              </mc:Choice>
              <mc:Fallback>
                <p:oleObj name="Equation" r:id="rId23" imgW="508000" imgH="152400" progId="Equation.DSMT4">
                  <p:embed/>
                  <p:pic>
                    <p:nvPicPr>
                      <p:cNvPr id="148" name="Object 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290664" y="3228971"/>
                        <a:ext cx="258289" cy="77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0" name="Object 2">
            <a:extLst>
              <a:ext uri="{FF2B5EF4-FFF2-40B4-BE49-F238E27FC236}">
                <a16:creationId xmlns:a16="http://schemas.microsoft.com/office/drawing/2014/main" id="{97C03947-6F5E-724B-8B87-5000E40D86F8}"/>
              </a:ext>
            </a:extLst>
          </p:cNvPr>
          <p:cNvGraphicFramePr>
            <a:graphicFrameLocks noChangeAspect="1"/>
          </p:cNvGraphicFramePr>
          <p:nvPr/>
        </p:nvGraphicFramePr>
        <p:xfrm>
          <a:off x="7733729" y="3322164"/>
          <a:ext cx="1181671" cy="167888"/>
        </p:xfrm>
        <a:graphic>
          <a:graphicData uri="http://schemas.openxmlformats.org/presentationml/2006/ole">
            <mc:AlternateContent xmlns:mc="http://schemas.openxmlformats.org/markup-compatibility/2006">
              <mc:Choice xmlns:v="urn:schemas-microsoft-com:vml" Requires="v">
                <p:oleObj spid="_x0000_s27392" name="Equation" r:id="rId25" imgW="2324100" imgH="330200" progId="Equation.DSMT4">
                  <p:embed/>
                </p:oleObj>
              </mc:Choice>
              <mc:Fallback>
                <p:oleObj name="Equation" r:id="rId25" imgW="2324100" imgH="330200" progId="Equation.DSMT4">
                  <p:embed/>
                  <p:pic>
                    <p:nvPicPr>
                      <p:cNvPr id="151" name="Object 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733729" y="3322164"/>
                        <a:ext cx="1181671" cy="16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1" name="Object 2">
            <a:extLst>
              <a:ext uri="{FF2B5EF4-FFF2-40B4-BE49-F238E27FC236}">
                <a16:creationId xmlns:a16="http://schemas.microsoft.com/office/drawing/2014/main" id="{639E637F-920E-574B-B9A0-A712B1F904EE}"/>
              </a:ext>
            </a:extLst>
          </p:cNvPr>
          <p:cNvGraphicFramePr>
            <a:graphicFrameLocks noChangeAspect="1"/>
          </p:cNvGraphicFramePr>
          <p:nvPr/>
        </p:nvGraphicFramePr>
        <p:xfrm>
          <a:off x="8000401" y="2182901"/>
          <a:ext cx="251832" cy="77487"/>
        </p:xfrm>
        <a:graphic>
          <a:graphicData uri="http://schemas.openxmlformats.org/presentationml/2006/ole">
            <mc:AlternateContent xmlns:mc="http://schemas.openxmlformats.org/markup-compatibility/2006">
              <mc:Choice xmlns:v="urn:schemas-microsoft-com:vml" Requires="v">
                <p:oleObj spid="_x0000_s27393" name="Equation" r:id="rId27" imgW="495300" imgH="152400" progId="Equation.DSMT4">
                  <p:embed/>
                </p:oleObj>
              </mc:Choice>
              <mc:Fallback>
                <p:oleObj name="Equation" r:id="rId27" imgW="495300" imgH="152400" progId="Equation.DSMT4">
                  <p:embed/>
                  <p:pic>
                    <p:nvPicPr>
                      <p:cNvPr id="152" name="Object 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000401" y="2182901"/>
                        <a:ext cx="251832" cy="77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2" name="Object 2">
            <a:extLst>
              <a:ext uri="{FF2B5EF4-FFF2-40B4-BE49-F238E27FC236}">
                <a16:creationId xmlns:a16="http://schemas.microsoft.com/office/drawing/2014/main" id="{88083D36-2C9F-9943-832A-02AEAFFA5BAB}"/>
              </a:ext>
            </a:extLst>
          </p:cNvPr>
          <p:cNvGraphicFramePr>
            <a:graphicFrameLocks noChangeAspect="1"/>
          </p:cNvGraphicFramePr>
          <p:nvPr/>
        </p:nvGraphicFramePr>
        <p:xfrm>
          <a:off x="7768995" y="2286217"/>
          <a:ext cx="807152" cy="167888"/>
        </p:xfrm>
        <a:graphic>
          <a:graphicData uri="http://schemas.openxmlformats.org/presentationml/2006/ole">
            <mc:AlternateContent xmlns:mc="http://schemas.openxmlformats.org/markup-compatibility/2006">
              <mc:Choice xmlns:v="urn:schemas-microsoft-com:vml" Requires="v">
                <p:oleObj spid="_x0000_s27394" name="Equation" r:id="rId29" imgW="1587500" imgH="330200" progId="Equation.DSMT4">
                  <p:embed/>
                </p:oleObj>
              </mc:Choice>
              <mc:Fallback>
                <p:oleObj name="Equation" r:id="rId29" imgW="1587500" imgH="330200" progId="Equation.DSMT4">
                  <p:embed/>
                  <p:pic>
                    <p:nvPicPr>
                      <p:cNvPr id="153" name="Object 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768995" y="2286217"/>
                        <a:ext cx="807152" cy="16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3" name="Freeform 62">
            <a:extLst>
              <a:ext uri="{FF2B5EF4-FFF2-40B4-BE49-F238E27FC236}">
                <a16:creationId xmlns:a16="http://schemas.microsoft.com/office/drawing/2014/main" id="{B178A832-22D4-7249-B9E5-59543A0EF0BF}"/>
              </a:ext>
            </a:extLst>
          </p:cNvPr>
          <p:cNvSpPr/>
          <p:nvPr/>
        </p:nvSpPr>
        <p:spPr>
          <a:xfrm>
            <a:off x="7616574" y="538844"/>
            <a:ext cx="880494" cy="482852"/>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4" name="Group 16">
            <a:extLst>
              <a:ext uri="{FF2B5EF4-FFF2-40B4-BE49-F238E27FC236}">
                <a16:creationId xmlns:a16="http://schemas.microsoft.com/office/drawing/2014/main" id="{3669780F-0FFB-B246-A739-34177651B3EF}"/>
              </a:ext>
            </a:extLst>
          </p:cNvPr>
          <p:cNvGrpSpPr/>
          <p:nvPr/>
        </p:nvGrpSpPr>
        <p:grpSpPr>
          <a:xfrm>
            <a:off x="8494701" y="425232"/>
            <a:ext cx="347937" cy="681673"/>
            <a:chOff x="7239000" y="3505200"/>
            <a:chExt cx="1600200" cy="1828800"/>
          </a:xfrm>
          <a:effectLst/>
        </p:grpSpPr>
        <p:sp>
          <p:nvSpPr>
            <p:cNvPr id="66" name="Rectangle 65">
              <a:extLst>
                <a:ext uri="{FF2B5EF4-FFF2-40B4-BE49-F238E27FC236}">
                  <a16:creationId xmlns:a16="http://schemas.microsoft.com/office/drawing/2014/main" id="{C67EC7F1-1877-A34A-8386-692DA292EB9F}"/>
                </a:ext>
              </a:extLst>
            </p:cNvPr>
            <p:cNvSpPr/>
            <p:nvPr/>
          </p:nvSpPr>
          <p:spPr>
            <a:xfrm>
              <a:off x="7924800" y="3505200"/>
              <a:ext cx="914400" cy="18288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25806E79-FAEF-1F43-9961-6D33CEA02E0C}"/>
                </a:ext>
              </a:extLst>
            </p:cNvPr>
            <p:cNvSpPr/>
            <p:nvPr/>
          </p:nvSpPr>
          <p:spPr>
            <a:xfrm>
              <a:off x="7239000" y="4343400"/>
              <a:ext cx="685800" cy="228600"/>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69" name="Straight Connector 68">
            <a:extLst>
              <a:ext uri="{FF2B5EF4-FFF2-40B4-BE49-F238E27FC236}">
                <a16:creationId xmlns:a16="http://schemas.microsoft.com/office/drawing/2014/main" id="{7DE9E16E-BC93-9648-B1E3-D7D7E21499F9}"/>
              </a:ext>
            </a:extLst>
          </p:cNvPr>
          <p:cNvCxnSpPr>
            <a:stCxn id="63" idx="1"/>
            <a:endCxn id="63" idx="2"/>
          </p:cNvCxnSpPr>
          <p:nvPr/>
        </p:nvCxnSpPr>
        <p:spPr>
          <a:xfrm>
            <a:off x="8497068" y="538844"/>
            <a:ext cx="807" cy="160950"/>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BCCE1C8B-1850-9D49-812E-6DD5715EB4E3}"/>
              </a:ext>
            </a:extLst>
          </p:cNvPr>
          <p:cNvCxnSpPr/>
          <p:nvPr/>
        </p:nvCxnSpPr>
        <p:spPr>
          <a:xfrm rot="16200000" flipH="1">
            <a:off x="8413877" y="939723"/>
            <a:ext cx="160950" cy="807"/>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428188E8-9A3B-F746-8950-49BF27D01ADE}"/>
              </a:ext>
            </a:extLst>
          </p:cNvPr>
          <p:cNvCxnSpPr>
            <a:stCxn id="68" idx="1"/>
            <a:endCxn id="68" idx="1"/>
          </p:cNvCxnSpPr>
          <p:nvPr/>
        </p:nvCxnSpPr>
        <p:spPr>
          <a:xfrm rot="10800000">
            <a:off x="8494701" y="780271"/>
            <a:ext cx="807" cy="807"/>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C4CF3D06-7A11-7249-A4AC-35E6AE728CDD}"/>
              </a:ext>
            </a:extLst>
          </p:cNvPr>
          <p:cNvCxnSpPr/>
          <p:nvPr/>
        </p:nvCxnSpPr>
        <p:spPr>
          <a:xfrm rot="5400000">
            <a:off x="8449265" y="783181"/>
            <a:ext cx="78580" cy="80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74" name="Freeform 73">
            <a:extLst>
              <a:ext uri="{FF2B5EF4-FFF2-40B4-BE49-F238E27FC236}">
                <a16:creationId xmlns:a16="http://schemas.microsoft.com/office/drawing/2014/main" id="{15DBE1B8-1B55-0647-994C-2DF494EFB103}"/>
              </a:ext>
            </a:extLst>
          </p:cNvPr>
          <p:cNvSpPr/>
          <p:nvPr/>
        </p:nvSpPr>
        <p:spPr>
          <a:xfrm>
            <a:off x="7627744" y="1653584"/>
            <a:ext cx="880494" cy="482851"/>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73B55087-7E80-D147-8A3F-1ED4E9B9610B}"/>
              </a:ext>
            </a:extLst>
          </p:cNvPr>
          <p:cNvCxnSpPr/>
          <p:nvPr/>
        </p:nvCxnSpPr>
        <p:spPr>
          <a:xfrm rot="10800000">
            <a:off x="8505871" y="1895010"/>
            <a:ext cx="807" cy="807"/>
          </a:xfrm>
          <a:prstGeom prst="line">
            <a:avLst/>
          </a:prstGeom>
        </p:spPr>
        <p:style>
          <a:lnRef idx="2">
            <a:schemeClr val="accent1"/>
          </a:lnRef>
          <a:fillRef idx="0">
            <a:schemeClr val="accent1"/>
          </a:fillRef>
          <a:effectRef idx="1">
            <a:schemeClr val="accent1"/>
          </a:effectRef>
          <a:fontRef idx="minor">
            <a:schemeClr val="tx1"/>
          </a:fontRef>
        </p:style>
      </p:cxnSp>
      <p:sp>
        <p:nvSpPr>
          <p:cNvPr id="78" name="Rectangle 77">
            <a:extLst>
              <a:ext uri="{FF2B5EF4-FFF2-40B4-BE49-F238E27FC236}">
                <a16:creationId xmlns:a16="http://schemas.microsoft.com/office/drawing/2014/main" id="{29F13863-4E69-3B45-9BA1-4503C47F3F33}"/>
              </a:ext>
            </a:extLst>
          </p:cNvPr>
          <p:cNvSpPr/>
          <p:nvPr/>
        </p:nvSpPr>
        <p:spPr>
          <a:xfrm>
            <a:off x="8499261" y="1539972"/>
            <a:ext cx="198821" cy="681673"/>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E249B7C-4F1F-A747-8A61-613F7E56B9E0}"/>
              </a:ext>
            </a:extLst>
          </p:cNvPr>
          <p:cNvSpPr/>
          <p:nvPr/>
        </p:nvSpPr>
        <p:spPr>
          <a:xfrm>
            <a:off x="8350145" y="1852405"/>
            <a:ext cx="149116" cy="85209"/>
          </a:xfrm>
          <a:prstGeom prst="rect">
            <a:avLst/>
          </a:prstGeom>
          <a:solidFill>
            <a:srgbClr val="33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0" name="Straight Connector 79">
            <a:extLst>
              <a:ext uri="{FF2B5EF4-FFF2-40B4-BE49-F238E27FC236}">
                <a16:creationId xmlns:a16="http://schemas.microsoft.com/office/drawing/2014/main" id="{AA62FB82-82CE-954B-BD6F-26441510B13F}"/>
              </a:ext>
            </a:extLst>
          </p:cNvPr>
          <p:cNvCxnSpPr/>
          <p:nvPr/>
        </p:nvCxnSpPr>
        <p:spPr>
          <a:xfrm>
            <a:off x="8504311" y="1653584"/>
            <a:ext cx="807" cy="160950"/>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90273815-4EB0-7940-8F5C-3AEC65078A9E}"/>
              </a:ext>
            </a:extLst>
          </p:cNvPr>
          <p:cNvCxnSpPr/>
          <p:nvPr/>
        </p:nvCxnSpPr>
        <p:spPr>
          <a:xfrm rot="16200000" flipH="1">
            <a:off x="8424239" y="2054463"/>
            <a:ext cx="160950" cy="807"/>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87" name="Freeform 86">
            <a:extLst>
              <a:ext uri="{FF2B5EF4-FFF2-40B4-BE49-F238E27FC236}">
                <a16:creationId xmlns:a16="http://schemas.microsoft.com/office/drawing/2014/main" id="{F287BAC6-9884-2141-BAAD-594B53492593}"/>
              </a:ext>
            </a:extLst>
          </p:cNvPr>
          <p:cNvSpPr/>
          <p:nvPr/>
        </p:nvSpPr>
        <p:spPr>
          <a:xfrm>
            <a:off x="7628496" y="2683947"/>
            <a:ext cx="880494" cy="482851"/>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C2AEF149-96F4-B244-A17E-C6F3D53990CD}"/>
              </a:ext>
            </a:extLst>
          </p:cNvPr>
          <p:cNvSpPr/>
          <p:nvPr/>
        </p:nvSpPr>
        <p:spPr>
          <a:xfrm>
            <a:off x="8001455" y="2882768"/>
            <a:ext cx="149116" cy="85209"/>
          </a:xfrm>
          <a:prstGeom prst="rect">
            <a:avLst/>
          </a:prstGeom>
          <a:solidFill>
            <a:srgbClr val="33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807CF9AB-0F1D-464D-9C41-ACF8E6BAB5C4}"/>
              </a:ext>
            </a:extLst>
          </p:cNvPr>
          <p:cNvCxnSpPr/>
          <p:nvPr/>
        </p:nvCxnSpPr>
        <p:spPr>
          <a:xfrm rot="16200000" flipH="1">
            <a:off x="7921384" y="2915632"/>
            <a:ext cx="160950" cy="807"/>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0" name="Freeform 89">
            <a:extLst>
              <a:ext uri="{FF2B5EF4-FFF2-40B4-BE49-F238E27FC236}">
                <a16:creationId xmlns:a16="http://schemas.microsoft.com/office/drawing/2014/main" id="{980F4445-AD1C-6F43-B7E9-A7535346987A}"/>
              </a:ext>
            </a:extLst>
          </p:cNvPr>
          <p:cNvSpPr/>
          <p:nvPr/>
        </p:nvSpPr>
        <p:spPr>
          <a:xfrm>
            <a:off x="8135443" y="2872210"/>
            <a:ext cx="32286" cy="114616"/>
          </a:xfrm>
          <a:custGeom>
            <a:avLst/>
            <a:gdLst>
              <a:gd name="connsiteX0" fmla="*/ 63500 w 63500"/>
              <a:gd name="connsiteY0" fmla="*/ 0 h 225425"/>
              <a:gd name="connsiteX1" fmla="*/ 0 w 63500"/>
              <a:gd name="connsiteY1" fmla="*/ 0 h 225425"/>
              <a:gd name="connsiteX2" fmla="*/ 15875 w 63500"/>
              <a:gd name="connsiteY2" fmla="*/ 38100 h 225425"/>
              <a:gd name="connsiteX3" fmla="*/ 15875 w 63500"/>
              <a:gd name="connsiteY3" fmla="*/ 225425 h 225425"/>
              <a:gd name="connsiteX4" fmla="*/ 47625 w 63500"/>
              <a:gd name="connsiteY4" fmla="*/ 200025 h 225425"/>
              <a:gd name="connsiteX5" fmla="*/ 63500 w 63500"/>
              <a:gd name="connsiteY5" fmla="*/ 0 h 22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0" h="225425">
                <a:moveTo>
                  <a:pt x="63500" y="0"/>
                </a:moveTo>
                <a:lnTo>
                  <a:pt x="0" y="0"/>
                </a:lnTo>
                <a:lnTo>
                  <a:pt x="15875" y="38100"/>
                </a:lnTo>
                <a:lnTo>
                  <a:pt x="15875" y="225425"/>
                </a:lnTo>
                <a:lnTo>
                  <a:pt x="47625" y="200025"/>
                </a:lnTo>
                <a:lnTo>
                  <a:pt x="63500" y="0"/>
                </a:lnTo>
                <a:close/>
              </a:path>
            </a:pathLst>
          </a:cu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Freeform 90">
            <a:extLst>
              <a:ext uri="{FF2B5EF4-FFF2-40B4-BE49-F238E27FC236}">
                <a16:creationId xmlns:a16="http://schemas.microsoft.com/office/drawing/2014/main" id="{B48E76D1-6DE2-DD4C-8A64-EB18AB46473C}"/>
              </a:ext>
            </a:extLst>
          </p:cNvPr>
          <p:cNvSpPr/>
          <p:nvPr/>
        </p:nvSpPr>
        <p:spPr>
          <a:xfrm>
            <a:off x="8130600" y="2881895"/>
            <a:ext cx="33900" cy="95244"/>
          </a:xfrm>
          <a:custGeom>
            <a:avLst/>
            <a:gdLst>
              <a:gd name="connsiteX0" fmla="*/ 38100 w 66675"/>
              <a:gd name="connsiteY0" fmla="*/ 0 h 187325"/>
              <a:gd name="connsiteX1" fmla="*/ 6350 w 66675"/>
              <a:gd name="connsiteY1" fmla="*/ 31750 h 187325"/>
              <a:gd name="connsiteX2" fmla="*/ 41275 w 66675"/>
              <a:gd name="connsiteY2" fmla="*/ 57150 h 187325"/>
              <a:gd name="connsiteX3" fmla="*/ 0 w 66675"/>
              <a:gd name="connsiteY3" fmla="*/ 73025 h 187325"/>
              <a:gd name="connsiteX4" fmla="*/ 34925 w 66675"/>
              <a:gd name="connsiteY4" fmla="*/ 98425 h 187325"/>
              <a:gd name="connsiteX5" fmla="*/ 6350 w 66675"/>
              <a:gd name="connsiteY5" fmla="*/ 120650 h 187325"/>
              <a:gd name="connsiteX6" fmla="*/ 44450 w 66675"/>
              <a:gd name="connsiteY6" fmla="*/ 152400 h 187325"/>
              <a:gd name="connsiteX7" fmla="*/ 9525 w 66675"/>
              <a:gd name="connsiteY7" fmla="*/ 184150 h 187325"/>
              <a:gd name="connsiteX8" fmla="*/ 66675 w 66675"/>
              <a:gd name="connsiteY8" fmla="*/ 187325 h 187325"/>
              <a:gd name="connsiteX9" fmla="*/ 38100 w 66675"/>
              <a:gd name="connsiteY9" fmla="*/ 0 h 1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187325">
                <a:moveTo>
                  <a:pt x="38100" y="0"/>
                </a:moveTo>
                <a:lnTo>
                  <a:pt x="6350" y="31750"/>
                </a:lnTo>
                <a:lnTo>
                  <a:pt x="41275" y="57150"/>
                </a:lnTo>
                <a:lnTo>
                  <a:pt x="0" y="73025"/>
                </a:lnTo>
                <a:lnTo>
                  <a:pt x="34925" y="98425"/>
                </a:lnTo>
                <a:lnTo>
                  <a:pt x="6350" y="120650"/>
                </a:lnTo>
                <a:lnTo>
                  <a:pt x="44450" y="152400"/>
                </a:lnTo>
                <a:lnTo>
                  <a:pt x="9525" y="184150"/>
                </a:lnTo>
                <a:lnTo>
                  <a:pt x="66675" y="187325"/>
                </a:lnTo>
                <a:lnTo>
                  <a:pt x="3810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2" name="Straight Connector 91">
            <a:extLst>
              <a:ext uri="{FF2B5EF4-FFF2-40B4-BE49-F238E27FC236}">
                <a16:creationId xmlns:a16="http://schemas.microsoft.com/office/drawing/2014/main" id="{A4EC8C77-DDF8-D64E-9A38-EE2477964EEF}"/>
              </a:ext>
            </a:extLst>
          </p:cNvPr>
          <p:cNvCxnSpPr/>
          <p:nvPr/>
        </p:nvCxnSpPr>
        <p:spPr>
          <a:xfrm>
            <a:off x="8501859" y="1852405"/>
            <a:ext cx="2451" cy="71042"/>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Straight Connector 63"/>
          <p:cNvCxnSpPr/>
          <p:nvPr/>
        </p:nvCxnSpPr>
        <p:spPr>
          <a:xfrm rot="16200000" flipV="1">
            <a:off x="2738249" y="1773050"/>
            <a:ext cx="5293895" cy="4114005"/>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52399" y="95566"/>
            <a:ext cx="7289799"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nub-end of the detonator is located at </a:t>
            </a:r>
            <a:r>
              <a:rPr lang="en-US" dirty="0" err="1">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 0 at ct = 0 and at </a:t>
            </a:r>
            <a:r>
              <a:rPr lang="en-US" dirty="0" err="1">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 0 at ct’ = 0 (that is how we defined those zeros).  In other words, the nub-end has to proceed through the origin of both coordinate axes.  (This was event 1.)</a:t>
            </a:r>
          </a:p>
        </p:txBody>
      </p:sp>
      <p:cxnSp>
        <p:nvCxnSpPr>
          <p:cNvPr id="97" name="Straight Connector 96"/>
          <p:cNvCxnSpPr/>
          <p:nvPr/>
        </p:nvCxnSpPr>
        <p:spPr>
          <a:xfrm>
            <a:off x="2590800" y="6252370"/>
            <a:ext cx="5898987" cy="1588"/>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rot="5400000">
            <a:off x="4588272" y="6262291"/>
            <a:ext cx="123034" cy="1589"/>
          </a:xfrm>
          <a:prstGeom prst="line">
            <a:avLst/>
          </a:prstGeom>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rot="16200000" flipV="1">
            <a:off x="2871788" y="1879599"/>
            <a:ext cx="4343400" cy="4343400"/>
          </a:xfrm>
          <a:prstGeom prst="line">
            <a:avLst/>
          </a:prstGeom>
          <a:ln w="9525"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H="1" flipV="1">
            <a:off x="2336800" y="2463005"/>
            <a:ext cx="4878388" cy="3759994"/>
          </a:xfrm>
          <a:prstGeom prst="line">
            <a:avLst/>
          </a:pr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rot="16200000" flipV="1">
            <a:off x="3067048" y="2139949"/>
            <a:ext cx="4978398" cy="3848103"/>
          </a:xfrm>
          <a:prstGeom prst="line">
            <a:avLst/>
          </a:prstGeom>
          <a:ln w="57150"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rot="5400000" flipH="1" flipV="1">
            <a:off x="4862102" y="3896902"/>
            <a:ext cx="4701408" cy="1588"/>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8610600" y="6477000"/>
            <a:ext cx="426168" cy="276999"/>
          </a:xfrm>
          <a:prstGeom prst="rect">
            <a:avLst/>
          </a:prstGeom>
          <a:noFill/>
        </p:spPr>
        <p:txBody>
          <a:bodyPr wrap="none" rtlCol="0">
            <a:spAutoFit/>
          </a:bodyPr>
          <a:lstStyle/>
          <a:p>
            <a:r>
              <a:rPr lang="en-US" sz="1200" dirty="0"/>
              <a:t>32.)</a:t>
            </a:r>
          </a:p>
        </p:txBody>
      </p:sp>
      <p:sp>
        <p:nvSpPr>
          <p:cNvPr id="135" name="TextBox 134"/>
          <p:cNvSpPr txBox="1"/>
          <p:nvPr/>
        </p:nvSpPr>
        <p:spPr>
          <a:xfrm rot="3148909" flipH="1">
            <a:off x="3868897" y="2554127"/>
            <a:ext cx="1614595" cy="276999"/>
          </a:xfrm>
          <a:prstGeom prst="rect">
            <a:avLst/>
          </a:prstGeom>
          <a:noFill/>
        </p:spPr>
        <p:txBody>
          <a:bodyPr wrap="none" rtlCol="0">
            <a:spAutoFit/>
          </a:bodyPr>
          <a:lstStyle/>
          <a:p>
            <a:r>
              <a:rPr lang="en-US" sz="1200" dirty="0"/>
              <a:t>World-line  of nub-end</a:t>
            </a:r>
          </a:p>
        </p:txBody>
      </p:sp>
      <p:graphicFrame>
        <p:nvGraphicFramePr>
          <p:cNvPr id="144" name="Object 2"/>
          <p:cNvGraphicFramePr>
            <a:graphicFrameLocks noChangeAspect="1"/>
          </p:cNvGraphicFramePr>
          <p:nvPr>
            <p:extLst>
              <p:ext uri="{D42A27DB-BD31-4B8C-83A1-F6EECF244321}">
                <p14:modId xmlns:p14="http://schemas.microsoft.com/office/powerpoint/2010/main" val="1514108458"/>
              </p:ext>
            </p:extLst>
          </p:nvPr>
        </p:nvGraphicFramePr>
        <p:xfrm>
          <a:off x="2209800" y="2520741"/>
          <a:ext cx="127000" cy="127000"/>
        </p:xfrm>
        <a:graphic>
          <a:graphicData uri="http://schemas.openxmlformats.org/presentationml/2006/ole">
            <mc:AlternateContent xmlns:mc="http://schemas.openxmlformats.org/markup-compatibility/2006">
              <mc:Choice xmlns:v="urn:schemas-microsoft-com:vml" Requires="v">
                <p:oleObj spid="_x0000_s145017" name="Equation" r:id="rId3" imgW="127000" imgH="127000" progId="Equation.DSMT4">
                  <p:embed/>
                </p:oleObj>
              </mc:Choice>
              <mc:Fallback>
                <p:oleObj name="Equation" r:id="rId3" imgW="127000" imgH="127000" progId="Equation.DSMT4">
                  <p:embed/>
                  <p:pic>
                    <p:nvPicPr>
                      <p:cNvPr id="0" name="Picture 6"/>
                      <p:cNvPicPr>
                        <a:picLocks noChangeAspect="1" noChangeArrowheads="1"/>
                      </p:cNvPicPr>
                      <p:nvPr/>
                    </p:nvPicPr>
                    <p:blipFill>
                      <a:blip r:embed="rId4"/>
                      <a:srcRect/>
                      <a:stretch>
                        <a:fillRect/>
                      </a:stretch>
                    </p:blipFill>
                    <p:spPr bwMode="auto">
                      <a:xfrm>
                        <a:off x="2209800" y="2520741"/>
                        <a:ext cx="127000" cy="12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46" name="Object 2"/>
          <p:cNvGraphicFramePr>
            <a:graphicFrameLocks noChangeAspect="1"/>
          </p:cNvGraphicFramePr>
          <p:nvPr>
            <p:extLst>
              <p:ext uri="{D42A27DB-BD31-4B8C-83A1-F6EECF244321}">
                <p14:modId xmlns:p14="http://schemas.microsoft.com/office/powerpoint/2010/main" val="740740130"/>
              </p:ext>
            </p:extLst>
          </p:nvPr>
        </p:nvGraphicFramePr>
        <p:xfrm>
          <a:off x="8470240" y="6305556"/>
          <a:ext cx="165100" cy="152400"/>
        </p:xfrm>
        <a:graphic>
          <a:graphicData uri="http://schemas.openxmlformats.org/presentationml/2006/ole">
            <mc:AlternateContent xmlns:mc="http://schemas.openxmlformats.org/markup-compatibility/2006">
              <mc:Choice xmlns:v="urn:schemas-microsoft-com:vml" Requires="v">
                <p:oleObj spid="_x0000_s145018" name="Equation" r:id="rId5" imgW="165100" imgH="152400" progId="Equation.DSMT4">
                  <p:embed/>
                </p:oleObj>
              </mc:Choice>
              <mc:Fallback>
                <p:oleObj name="Equation" r:id="rId5" imgW="165100" imgH="152400" progId="Equation.DSMT4">
                  <p:embed/>
                  <p:pic>
                    <p:nvPicPr>
                      <p:cNvPr id="0" name="Picture 7"/>
                      <p:cNvPicPr>
                        <a:picLocks noChangeAspect="1" noChangeArrowheads="1"/>
                      </p:cNvPicPr>
                      <p:nvPr/>
                    </p:nvPicPr>
                    <p:blipFill>
                      <a:blip r:embed="rId6"/>
                      <a:srcRect/>
                      <a:stretch>
                        <a:fillRect/>
                      </a:stretch>
                    </p:blipFill>
                    <p:spPr bwMode="auto">
                      <a:xfrm>
                        <a:off x="8470240" y="6305556"/>
                        <a:ext cx="1651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47" name="Object 2"/>
          <p:cNvGraphicFramePr>
            <a:graphicFrameLocks noChangeAspect="1"/>
          </p:cNvGraphicFramePr>
          <p:nvPr>
            <p:extLst>
              <p:ext uri="{D42A27DB-BD31-4B8C-83A1-F6EECF244321}">
                <p14:modId xmlns:p14="http://schemas.microsoft.com/office/powerpoint/2010/main" val="2038121184"/>
              </p:ext>
            </p:extLst>
          </p:nvPr>
        </p:nvGraphicFramePr>
        <p:xfrm>
          <a:off x="2965445" y="1231900"/>
          <a:ext cx="165100" cy="139700"/>
        </p:xfrm>
        <a:graphic>
          <a:graphicData uri="http://schemas.openxmlformats.org/presentationml/2006/ole">
            <mc:AlternateContent xmlns:mc="http://schemas.openxmlformats.org/markup-compatibility/2006">
              <mc:Choice xmlns:v="urn:schemas-microsoft-com:vml" Requires="v">
                <p:oleObj spid="_x0000_s145019" name="Equation" r:id="rId7" imgW="165100" imgH="139700" progId="Equation.DSMT4">
                  <p:embed/>
                </p:oleObj>
              </mc:Choice>
              <mc:Fallback>
                <p:oleObj name="Equation" r:id="rId7" imgW="165100" imgH="139700" progId="Equation.DSMT4">
                  <p:embed/>
                  <p:pic>
                    <p:nvPicPr>
                      <p:cNvPr id="0" name="Picture 8"/>
                      <p:cNvPicPr>
                        <a:picLocks noChangeAspect="1" noChangeArrowheads="1"/>
                      </p:cNvPicPr>
                      <p:nvPr/>
                    </p:nvPicPr>
                    <p:blipFill>
                      <a:blip r:embed="rId8"/>
                      <a:srcRect/>
                      <a:stretch>
                        <a:fillRect/>
                      </a:stretch>
                    </p:blipFill>
                    <p:spPr bwMode="auto">
                      <a:xfrm>
                        <a:off x="2965445" y="1231900"/>
                        <a:ext cx="165100" cy="13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49" name="Object 2"/>
          <p:cNvGraphicFramePr>
            <a:graphicFrameLocks noChangeAspect="1"/>
          </p:cNvGraphicFramePr>
          <p:nvPr>
            <p:extLst>
              <p:ext uri="{D42A27DB-BD31-4B8C-83A1-F6EECF244321}">
                <p14:modId xmlns:p14="http://schemas.microsoft.com/office/powerpoint/2010/main" val="998205957"/>
              </p:ext>
            </p:extLst>
          </p:nvPr>
        </p:nvGraphicFramePr>
        <p:xfrm>
          <a:off x="7296150" y="1371600"/>
          <a:ext cx="203200" cy="152400"/>
        </p:xfrm>
        <a:graphic>
          <a:graphicData uri="http://schemas.openxmlformats.org/presentationml/2006/ole">
            <mc:AlternateContent xmlns:mc="http://schemas.openxmlformats.org/markup-compatibility/2006">
              <mc:Choice xmlns:v="urn:schemas-microsoft-com:vml" Requires="v">
                <p:oleObj spid="_x0000_s145020" name="Equation" r:id="rId9" imgW="203200" imgH="152400" progId="Equation.DSMT4">
                  <p:embed/>
                </p:oleObj>
              </mc:Choice>
              <mc:Fallback>
                <p:oleObj name="Equation" r:id="rId9" imgW="203200" imgH="152400" progId="Equation.DSMT4">
                  <p:embed/>
                  <p:pic>
                    <p:nvPicPr>
                      <p:cNvPr id="0" name="Picture 9"/>
                      <p:cNvPicPr>
                        <a:picLocks noChangeAspect="1" noChangeArrowheads="1"/>
                      </p:cNvPicPr>
                      <p:nvPr/>
                    </p:nvPicPr>
                    <p:blipFill>
                      <a:blip r:embed="rId10"/>
                      <a:srcRect/>
                      <a:stretch>
                        <a:fillRect/>
                      </a:stretch>
                    </p:blipFill>
                    <p:spPr bwMode="auto">
                      <a:xfrm>
                        <a:off x="7296150" y="1371600"/>
                        <a:ext cx="2032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50" name="TextBox 149"/>
          <p:cNvSpPr txBox="1"/>
          <p:nvPr/>
        </p:nvSpPr>
        <p:spPr>
          <a:xfrm rot="2693089" flipH="1">
            <a:off x="2391134" y="1863252"/>
            <a:ext cx="723275" cy="276999"/>
          </a:xfrm>
          <a:prstGeom prst="rect">
            <a:avLst/>
          </a:prstGeom>
          <a:noFill/>
        </p:spPr>
        <p:txBody>
          <a:bodyPr wrap="none" rtlCol="0">
            <a:spAutoFit/>
          </a:bodyPr>
          <a:lstStyle/>
          <a:p>
            <a:r>
              <a:rPr lang="en-US" sz="1200" dirty="0"/>
              <a:t>light line</a:t>
            </a:r>
          </a:p>
        </p:txBody>
      </p:sp>
      <p:graphicFrame>
        <p:nvGraphicFramePr>
          <p:cNvPr id="88" name="Object 2"/>
          <p:cNvGraphicFramePr>
            <a:graphicFrameLocks noChangeAspect="1"/>
          </p:cNvGraphicFramePr>
          <p:nvPr>
            <p:extLst>
              <p:ext uri="{D42A27DB-BD31-4B8C-83A1-F6EECF244321}">
                <p14:modId xmlns:p14="http://schemas.microsoft.com/office/powerpoint/2010/main" val="459757650"/>
              </p:ext>
            </p:extLst>
          </p:nvPr>
        </p:nvGraphicFramePr>
        <p:xfrm>
          <a:off x="7289005" y="6093069"/>
          <a:ext cx="457995" cy="140922"/>
        </p:xfrm>
        <a:graphic>
          <a:graphicData uri="http://schemas.openxmlformats.org/presentationml/2006/ole">
            <mc:AlternateContent xmlns:mc="http://schemas.openxmlformats.org/markup-compatibility/2006">
              <mc:Choice xmlns:v="urn:schemas-microsoft-com:vml" Requires="v">
                <p:oleObj spid="_x0000_s145021" name="Equation" r:id="rId11" imgW="495300" imgH="152400" progId="Equation.DSMT4">
                  <p:embed/>
                </p:oleObj>
              </mc:Choice>
              <mc:Fallback>
                <p:oleObj name="Equation" r:id="rId11" imgW="495300" imgH="152400" progId="Equation.DSMT4">
                  <p:embed/>
                  <p:pic>
                    <p:nvPicPr>
                      <p:cNvPr id="0" name="Picture 10"/>
                      <p:cNvPicPr>
                        <a:picLocks noChangeAspect="1" noChangeArrowheads="1"/>
                      </p:cNvPicPr>
                      <p:nvPr/>
                    </p:nvPicPr>
                    <p:blipFill>
                      <a:blip r:embed="rId12"/>
                      <a:srcRect/>
                      <a:stretch>
                        <a:fillRect/>
                      </a:stretch>
                    </p:blipFill>
                    <p:spPr bwMode="auto">
                      <a:xfrm>
                        <a:off x="7289005" y="6093069"/>
                        <a:ext cx="457995" cy="140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177" name="Straight Connector 176"/>
          <p:cNvCxnSpPr/>
          <p:nvPr/>
        </p:nvCxnSpPr>
        <p:spPr>
          <a:xfrm rot="5400000" flipH="1" flipV="1">
            <a:off x="6870700" y="3657600"/>
            <a:ext cx="1588" cy="1588"/>
          </a:xfrm>
          <a:prstGeom prst="line">
            <a:avLst/>
          </a:prstGeom>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153592" y="940126"/>
            <a:ext cx="1981200" cy="452431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Also because that point is moving in the unprimed frame, it’s x coordinate must always be the same in that frame.  Remembering that a point that is fixed in space has a world-line that is parallel to the time axis--in this case, the ct = 0 line-- we get the world-line shown to the right.  </a:t>
            </a:r>
          </a:p>
        </p:txBody>
      </p:sp>
      <p:grpSp>
        <p:nvGrpSpPr>
          <p:cNvPr id="52" name="Group 82">
            <a:extLst>
              <a:ext uri="{FF2B5EF4-FFF2-40B4-BE49-F238E27FC236}">
                <a16:creationId xmlns:a16="http://schemas.microsoft.com/office/drawing/2014/main" id="{F9E53839-A205-3243-B8EC-7AFEDDA0DF1D}"/>
              </a:ext>
            </a:extLst>
          </p:cNvPr>
          <p:cNvGrpSpPr/>
          <p:nvPr/>
        </p:nvGrpSpPr>
        <p:grpSpPr>
          <a:xfrm>
            <a:off x="8488959" y="269143"/>
            <a:ext cx="393870" cy="131566"/>
            <a:chOff x="7106949" y="968772"/>
            <a:chExt cx="774660" cy="258763"/>
          </a:xfrm>
        </p:grpSpPr>
        <p:cxnSp>
          <p:nvCxnSpPr>
            <p:cNvPr id="53" name="Straight Arrow Connector 52">
              <a:extLst>
                <a:ext uri="{FF2B5EF4-FFF2-40B4-BE49-F238E27FC236}">
                  <a16:creationId xmlns:a16="http://schemas.microsoft.com/office/drawing/2014/main" id="{D29028F9-2EA8-2543-B7CA-EADABB13C589}"/>
                </a:ext>
              </a:extLst>
            </p:cNvPr>
            <p:cNvCxnSpPr/>
            <p:nvPr/>
          </p:nvCxnSpPr>
          <p:spPr>
            <a:xfrm rot="10800000" flipV="1">
              <a:off x="7106949" y="1225947"/>
              <a:ext cx="705953"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54" name="Object 2">
              <a:extLst>
                <a:ext uri="{FF2B5EF4-FFF2-40B4-BE49-F238E27FC236}">
                  <a16:creationId xmlns:a16="http://schemas.microsoft.com/office/drawing/2014/main" id="{6D11E4AD-87D3-A241-8AC7-85A9766E5BB6}"/>
                </a:ext>
              </a:extLst>
            </p:cNvPr>
            <p:cNvGraphicFramePr>
              <a:graphicFrameLocks noChangeAspect="1"/>
            </p:cNvGraphicFramePr>
            <p:nvPr/>
          </p:nvGraphicFramePr>
          <p:xfrm>
            <a:off x="7259309" y="968772"/>
            <a:ext cx="622300" cy="203200"/>
          </p:xfrm>
          <a:graphic>
            <a:graphicData uri="http://schemas.openxmlformats.org/presentationml/2006/ole">
              <mc:AlternateContent xmlns:mc="http://schemas.openxmlformats.org/markup-compatibility/2006">
                <mc:Choice xmlns:v="urn:schemas-microsoft-com:vml" Requires="v">
                  <p:oleObj spid="_x0000_s145022" name="Equation" r:id="rId13" imgW="622300" imgH="203200" progId="Equation.DSMT4">
                    <p:embed/>
                  </p:oleObj>
                </mc:Choice>
                <mc:Fallback>
                  <p:oleObj name="Equation" r:id="rId13" imgW="622300" imgH="203200" progId="Equation.DSMT4">
                    <p:embed/>
                    <p:pic>
                      <p:nvPicPr>
                        <p:cNvPr id="134" name="Object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59309" y="968772"/>
                          <a:ext cx="622300" cy="20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graphicFrame>
        <p:nvGraphicFramePr>
          <p:cNvPr id="55" name="Object 2">
            <a:extLst>
              <a:ext uri="{FF2B5EF4-FFF2-40B4-BE49-F238E27FC236}">
                <a16:creationId xmlns:a16="http://schemas.microsoft.com/office/drawing/2014/main" id="{1FCD29C4-35D3-2D42-BEC3-0555DFE9CEFB}"/>
              </a:ext>
            </a:extLst>
          </p:cNvPr>
          <p:cNvGraphicFramePr>
            <a:graphicFrameLocks noChangeAspect="1"/>
          </p:cNvGraphicFramePr>
          <p:nvPr/>
        </p:nvGraphicFramePr>
        <p:xfrm>
          <a:off x="8089565" y="1098089"/>
          <a:ext cx="245374" cy="77487"/>
        </p:xfrm>
        <a:graphic>
          <a:graphicData uri="http://schemas.openxmlformats.org/presentationml/2006/ole">
            <mc:AlternateContent xmlns:mc="http://schemas.openxmlformats.org/markup-compatibility/2006">
              <mc:Choice xmlns:v="urn:schemas-microsoft-com:vml" Requires="v">
                <p:oleObj spid="_x0000_s145023" name="Equation" r:id="rId15" imgW="482600" imgH="152400" progId="Equation.DSMT4">
                  <p:embed/>
                </p:oleObj>
              </mc:Choice>
              <mc:Fallback>
                <p:oleObj name="Equation" r:id="rId15" imgW="482600" imgH="152400" progId="Equation.DSMT4">
                  <p:embed/>
                  <p:pic>
                    <p:nvPicPr>
                      <p:cNvPr id="140" name="Object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089565" y="1098089"/>
                        <a:ext cx="245374" cy="77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6" name="Object 2">
            <a:extLst>
              <a:ext uri="{FF2B5EF4-FFF2-40B4-BE49-F238E27FC236}">
                <a16:creationId xmlns:a16="http://schemas.microsoft.com/office/drawing/2014/main" id="{2591D109-7563-2D41-9BDE-02C6BE7C8E30}"/>
              </a:ext>
            </a:extLst>
          </p:cNvPr>
          <p:cNvGraphicFramePr>
            <a:graphicFrameLocks noChangeAspect="1"/>
          </p:cNvGraphicFramePr>
          <p:nvPr/>
        </p:nvGraphicFramePr>
        <p:xfrm>
          <a:off x="7638367" y="1175575"/>
          <a:ext cx="1078356" cy="167888"/>
        </p:xfrm>
        <a:graphic>
          <a:graphicData uri="http://schemas.openxmlformats.org/presentationml/2006/ole">
            <mc:AlternateContent xmlns:mc="http://schemas.openxmlformats.org/markup-compatibility/2006">
              <mc:Choice xmlns:v="urn:schemas-microsoft-com:vml" Requires="v">
                <p:oleObj spid="_x0000_s145024" name="Equation" r:id="rId17" imgW="2120900" imgH="330200" progId="Equation.DSMT4">
                  <p:embed/>
                </p:oleObj>
              </mc:Choice>
              <mc:Fallback>
                <p:oleObj name="Equation" r:id="rId17" imgW="2120900" imgH="330200" progId="Equation.DSMT4">
                  <p:embed/>
                  <p:pic>
                    <p:nvPicPr>
                      <p:cNvPr id="145" name="Object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638367" y="1175575"/>
                        <a:ext cx="1078356" cy="16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7" name="Object 2">
            <a:extLst>
              <a:ext uri="{FF2B5EF4-FFF2-40B4-BE49-F238E27FC236}">
                <a16:creationId xmlns:a16="http://schemas.microsoft.com/office/drawing/2014/main" id="{66176EF8-D0A2-BC49-A9A0-A457DEFD46E0}"/>
              </a:ext>
            </a:extLst>
          </p:cNvPr>
          <p:cNvGraphicFramePr>
            <a:graphicFrameLocks noChangeAspect="1"/>
          </p:cNvGraphicFramePr>
          <p:nvPr/>
        </p:nvGraphicFramePr>
        <p:xfrm>
          <a:off x="8290664" y="3228971"/>
          <a:ext cx="258289" cy="77487"/>
        </p:xfrm>
        <a:graphic>
          <a:graphicData uri="http://schemas.openxmlformats.org/presentationml/2006/ole">
            <mc:AlternateContent xmlns:mc="http://schemas.openxmlformats.org/markup-compatibility/2006">
              <mc:Choice xmlns:v="urn:schemas-microsoft-com:vml" Requires="v">
                <p:oleObj spid="_x0000_s145025" name="Equation" r:id="rId19" imgW="508000" imgH="152400" progId="Equation.DSMT4">
                  <p:embed/>
                </p:oleObj>
              </mc:Choice>
              <mc:Fallback>
                <p:oleObj name="Equation" r:id="rId19" imgW="508000" imgH="152400" progId="Equation.DSMT4">
                  <p:embed/>
                  <p:pic>
                    <p:nvPicPr>
                      <p:cNvPr id="148" name="Object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290664" y="3228971"/>
                        <a:ext cx="258289" cy="77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8" name="Object 2">
            <a:extLst>
              <a:ext uri="{FF2B5EF4-FFF2-40B4-BE49-F238E27FC236}">
                <a16:creationId xmlns:a16="http://schemas.microsoft.com/office/drawing/2014/main" id="{9CE7BBBC-1892-0840-8B08-43C5BC532B09}"/>
              </a:ext>
            </a:extLst>
          </p:cNvPr>
          <p:cNvGraphicFramePr>
            <a:graphicFrameLocks noChangeAspect="1"/>
          </p:cNvGraphicFramePr>
          <p:nvPr/>
        </p:nvGraphicFramePr>
        <p:xfrm>
          <a:off x="7733729" y="3322164"/>
          <a:ext cx="1181671" cy="167888"/>
        </p:xfrm>
        <a:graphic>
          <a:graphicData uri="http://schemas.openxmlformats.org/presentationml/2006/ole">
            <mc:AlternateContent xmlns:mc="http://schemas.openxmlformats.org/markup-compatibility/2006">
              <mc:Choice xmlns:v="urn:schemas-microsoft-com:vml" Requires="v">
                <p:oleObj spid="_x0000_s145026" name="Equation" r:id="rId21" imgW="2324100" imgH="330200" progId="Equation.DSMT4">
                  <p:embed/>
                </p:oleObj>
              </mc:Choice>
              <mc:Fallback>
                <p:oleObj name="Equation" r:id="rId21" imgW="2324100" imgH="330200" progId="Equation.DSMT4">
                  <p:embed/>
                  <p:pic>
                    <p:nvPicPr>
                      <p:cNvPr id="151" name="Object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733729" y="3322164"/>
                        <a:ext cx="1181671" cy="16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9" name="Object 2">
            <a:extLst>
              <a:ext uri="{FF2B5EF4-FFF2-40B4-BE49-F238E27FC236}">
                <a16:creationId xmlns:a16="http://schemas.microsoft.com/office/drawing/2014/main" id="{A49BB14D-7C27-5848-B5DE-62473CBE851E}"/>
              </a:ext>
            </a:extLst>
          </p:cNvPr>
          <p:cNvGraphicFramePr>
            <a:graphicFrameLocks noChangeAspect="1"/>
          </p:cNvGraphicFramePr>
          <p:nvPr/>
        </p:nvGraphicFramePr>
        <p:xfrm>
          <a:off x="8000401" y="2182901"/>
          <a:ext cx="251832" cy="77487"/>
        </p:xfrm>
        <a:graphic>
          <a:graphicData uri="http://schemas.openxmlformats.org/presentationml/2006/ole">
            <mc:AlternateContent xmlns:mc="http://schemas.openxmlformats.org/markup-compatibility/2006">
              <mc:Choice xmlns:v="urn:schemas-microsoft-com:vml" Requires="v">
                <p:oleObj spid="_x0000_s145027" name="Equation" r:id="rId23" imgW="495300" imgH="152400" progId="Equation.DSMT4">
                  <p:embed/>
                </p:oleObj>
              </mc:Choice>
              <mc:Fallback>
                <p:oleObj name="Equation" r:id="rId23" imgW="495300" imgH="152400" progId="Equation.DSMT4">
                  <p:embed/>
                  <p:pic>
                    <p:nvPicPr>
                      <p:cNvPr id="152" name="Object 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000401" y="2182901"/>
                        <a:ext cx="251832" cy="77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0" name="Object 2">
            <a:extLst>
              <a:ext uri="{FF2B5EF4-FFF2-40B4-BE49-F238E27FC236}">
                <a16:creationId xmlns:a16="http://schemas.microsoft.com/office/drawing/2014/main" id="{23E4397A-7172-1D44-9157-4E0416B17EF9}"/>
              </a:ext>
            </a:extLst>
          </p:cNvPr>
          <p:cNvGraphicFramePr>
            <a:graphicFrameLocks noChangeAspect="1"/>
          </p:cNvGraphicFramePr>
          <p:nvPr/>
        </p:nvGraphicFramePr>
        <p:xfrm>
          <a:off x="7768995" y="2286217"/>
          <a:ext cx="807152" cy="167888"/>
        </p:xfrm>
        <a:graphic>
          <a:graphicData uri="http://schemas.openxmlformats.org/presentationml/2006/ole">
            <mc:AlternateContent xmlns:mc="http://schemas.openxmlformats.org/markup-compatibility/2006">
              <mc:Choice xmlns:v="urn:schemas-microsoft-com:vml" Requires="v">
                <p:oleObj spid="_x0000_s145028" name="Equation" r:id="rId25" imgW="1587500" imgH="330200" progId="Equation.DSMT4">
                  <p:embed/>
                </p:oleObj>
              </mc:Choice>
              <mc:Fallback>
                <p:oleObj name="Equation" r:id="rId25" imgW="1587500" imgH="330200" progId="Equation.DSMT4">
                  <p:embed/>
                  <p:pic>
                    <p:nvPicPr>
                      <p:cNvPr id="153" name="Object 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768995" y="2286217"/>
                        <a:ext cx="807152" cy="16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1" name="Freeform 60">
            <a:extLst>
              <a:ext uri="{FF2B5EF4-FFF2-40B4-BE49-F238E27FC236}">
                <a16:creationId xmlns:a16="http://schemas.microsoft.com/office/drawing/2014/main" id="{9BECDF41-6BA5-2145-A386-869C2911F9AC}"/>
              </a:ext>
            </a:extLst>
          </p:cNvPr>
          <p:cNvSpPr/>
          <p:nvPr/>
        </p:nvSpPr>
        <p:spPr>
          <a:xfrm>
            <a:off x="7616574" y="538844"/>
            <a:ext cx="880494" cy="482852"/>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2" name="Group 16">
            <a:extLst>
              <a:ext uri="{FF2B5EF4-FFF2-40B4-BE49-F238E27FC236}">
                <a16:creationId xmlns:a16="http://schemas.microsoft.com/office/drawing/2014/main" id="{A490D35B-1867-144D-BCC4-AF04122EC571}"/>
              </a:ext>
            </a:extLst>
          </p:cNvPr>
          <p:cNvGrpSpPr/>
          <p:nvPr/>
        </p:nvGrpSpPr>
        <p:grpSpPr>
          <a:xfrm>
            <a:off x="8494701" y="425232"/>
            <a:ext cx="347937" cy="681673"/>
            <a:chOff x="7239000" y="3505200"/>
            <a:chExt cx="1600200" cy="1828800"/>
          </a:xfrm>
          <a:effectLst/>
        </p:grpSpPr>
        <p:sp>
          <p:nvSpPr>
            <p:cNvPr id="63" name="Rectangle 62">
              <a:extLst>
                <a:ext uri="{FF2B5EF4-FFF2-40B4-BE49-F238E27FC236}">
                  <a16:creationId xmlns:a16="http://schemas.microsoft.com/office/drawing/2014/main" id="{311A2A22-E88A-C54C-BF3B-3EE127F6D791}"/>
                </a:ext>
              </a:extLst>
            </p:cNvPr>
            <p:cNvSpPr/>
            <p:nvPr/>
          </p:nvSpPr>
          <p:spPr>
            <a:xfrm>
              <a:off x="7924800" y="3505200"/>
              <a:ext cx="914400" cy="18288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0196F591-5D3F-8344-8D15-CC060042C2C3}"/>
                </a:ext>
              </a:extLst>
            </p:cNvPr>
            <p:cNvSpPr/>
            <p:nvPr/>
          </p:nvSpPr>
          <p:spPr>
            <a:xfrm>
              <a:off x="7239000" y="4343400"/>
              <a:ext cx="685800" cy="228600"/>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66" name="Straight Connector 65">
            <a:extLst>
              <a:ext uri="{FF2B5EF4-FFF2-40B4-BE49-F238E27FC236}">
                <a16:creationId xmlns:a16="http://schemas.microsoft.com/office/drawing/2014/main" id="{AFA2609F-D874-1245-96B5-37F0FA1FAEE9}"/>
              </a:ext>
            </a:extLst>
          </p:cNvPr>
          <p:cNvCxnSpPr>
            <a:stCxn id="61" idx="1"/>
            <a:endCxn id="61" idx="2"/>
          </p:cNvCxnSpPr>
          <p:nvPr/>
        </p:nvCxnSpPr>
        <p:spPr>
          <a:xfrm>
            <a:off x="8497068" y="538844"/>
            <a:ext cx="807" cy="160950"/>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B5D36C4F-B8AC-EC44-BBE8-4F79EC65FC37}"/>
              </a:ext>
            </a:extLst>
          </p:cNvPr>
          <p:cNvCxnSpPr/>
          <p:nvPr/>
        </p:nvCxnSpPr>
        <p:spPr>
          <a:xfrm rot="16200000" flipH="1">
            <a:off x="8413877" y="939723"/>
            <a:ext cx="160950" cy="807"/>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85C59119-B6EB-8045-BE7E-5D2A48EFC92C}"/>
              </a:ext>
            </a:extLst>
          </p:cNvPr>
          <p:cNvCxnSpPr>
            <a:stCxn id="65" idx="1"/>
            <a:endCxn id="65" idx="1"/>
          </p:cNvCxnSpPr>
          <p:nvPr/>
        </p:nvCxnSpPr>
        <p:spPr>
          <a:xfrm rot="10800000">
            <a:off x="8494701" y="780271"/>
            <a:ext cx="807" cy="807"/>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AF683D78-E03D-FC4A-A3C9-CB7D4BF53477}"/>
              </a:ext>
            </a:extLst>
          </p:cNvPr>
          <p:cNvCxnSpPr/>
          <p:nvPr/>
        </p:nvCxnSpPr>
        <p:spPr>
          <a:xfrm rot="5400000">
            <a:off x="8449265" y="783181"/>
            <a:ext cx="78580" cy="80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71" name="Freeform 70">
            <a:extLst>
              <a:ext uri="{FF2B5EF4-FFF2-40B4-BE49-F238E27FC236}">
                <a16:creationId xmlns:a16="http://schemas.microsoft.com/office/drawing/2014/main" id="{BE31387B-F6B7-5947-A86F-92E13736015F}"/>
              </a:ext>
            </a:extLst>
          </p:cNvPr>
          <p:cNvSpPr/>
          <p:nvPr/>
        </p:nvSpPr>
        <p:spPr>
          <a:xfrm>
            <a:off x="7627744" y="1653584"/>
            <a:ext cx="880494" cy="482851"/>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2" name="Straight Connector 71">
            <a:extLst>
              <a:ext uri="{FF2B5EF4-FFF2-40B4-BE49-F238E27FC236}">
                <a16:creationId xmlns:a16="http://schemas.microsoft.com/office/drawing/2014/main" id="{4D535F1D-16B7-C242-8CF4-1487C05D548A}"/>
              </a:ext>
            </a:extLst>
          </p:cNvPr>
          <p:cNvCxnSpPr/>
          <p:nvPr/>
        </p:nvCxnSpPr>
        <p:spPr>
          <a:xfrm rot="10800000">
            <a:off x="8505871" y="1895010"/>
            <a:ext cx="807" cy="807"/>
          </a:xfrm>
          <a:prstGeom prst="line">
            <a:avLst/>
          </a:prstGeom>
        </p:spPr>
        <p:style>
          <a:lnRef idx="2">
            <a:schemeClr val="accent1"/>
          </a:lnRef>
          <a:fillRef idx="0">
            <a:schemeClr val="accent1"/>
          </a:fillRef>
          <a:effectRef idx="1">
            <a:schemeClr val="accent1"/>
          </a:effectRef>
          <a:fontRef idx="minor">
            <a:schemeClr val="tx1"/>
          </a:fontRef>
        </p:style>
      </p:cxnSp>
      <p:sp>
        <p:nvSpPr>
          <p:cNvPr id="73" name="Rectangle 72">
            <a:extLst>
              <a:ext uri="{FF2B5EF4-FFF2-40B4-BE49-F238E27FC236}">
                <a16:creationId xmlns:a16="http://schemas.microsoft.com/office/drawing/2014/main" id="{7577B364-7C64-F643-80C7-B26A6D3DB64D}"/>
              </a:ext>
            </a:extLst>
          </p:cNvPr>
          <p:cNvSpPr/>
          <p:nvPr/>
        </p:nvSpPr>
        <p:spPr>
          <a:xfrm>
            <a:off x="8499261" y="1539972"/>
            <a:ext cx="198821" cy="681673"/>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4B77862D-D995-1E48-A312-16FAA6732888}"/>
              </a:ext>
            </a:extLst>
          </p:cNvPr>
          <p:cNvSpPr/>
          <p:nvPr/>
        </p:nvSpPr>
        <p:spPr>
          <a:xfrm>
            <a:off x="8350145" y="1852405"/>
            <a:ext cx="149116" cy="85209"/>
          </a:xfrm>
          <a:prstGeom prst="rect">
            <a:avLst/>
          </a:prstGeom>
          <a:solidFill>
            <a:srgbClr val="33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74EBF598-1067-FD49-B1EB-44BAAC14D0D9}"/>
              </a:ext>
            </a:extLst>
          </p:cNvPr>
          <p:cNvCxnSpPr/>
          <p:nvPr/>
        </p:nvCxnSpPr>
        <p:spPr>
          <a:xfrm>
            <a:off x="8504311" y="1653584"/>
            <a:ext cx="807" cy="160950"/>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FEAEC675-2DBC-D64D-A47E-8DED0FA4561E}"/>
              </a:ext>
            </a:extLst>
          </p:cNvPr>
          <p:cNvCxnSpPr/>
          <p:nvPr/>
        </p:nvCxnSpPr>
        <p:spPr>
          <a:xfrm rot="16200000" flipH="1">
            <a:off x="8424239" y="2054463"/>
            <a:ext cx="160950" cy="807"/>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7" name="Freeform 76">
            <a:extLst>
              <a:ext uri="{FF2B5EF4-FFF2-40B4-BE49-F238E27FC236}">
                <a16:creationId xmlns:a16="http://schemas.microsoft.com/office/drawing/2014/main" id="{6DE0D7B7-F863-FC46-A598-F288813C8252}"/>
              </a:ext>
            </a:extLst>
          </p:cNvPr>
          <p:cNvSpPr/>
          <p:nvPr/>
        </p:nvSpPr>
        <p:spPr>
          <a:xfrm>
            <a:off x="7628496" y="2683947"/>
            <a:ext cx="880494" cy="482851"/>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B379FC59-613A-8B46-8C5F-C298325AA0C2}"/>
              </a:ext>
            </a:extLst>
          </p:cNvPr>
          <p:cNvSpPr/>
          <p:nvPr/>
        </p:nvSpPr>
        <p:spPr>
          <a:xfrm>
            <a:off x="8001455" y="2882768"/>
            <a:ext cx="149116" cy="85209"/>
          </a:xfrm>
          <a:prstGeom prst="rect">
            <a:avLst/>
          </a:prstGeom>
          <a:solidFill>
            <a:srgbClr val="33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9" name="Straight Connector 78">
            <a:extLst>
              <a:ext uri="{FF2B5EF4-FFF2-40B4-BE49-F238E27FC236}">
                <a16:creationId xmlns:a16="http://schemas.microsoft.com/office/drawing/2014/main" id="{F39CD4A5-F613-C94E-90F4-CB75E0118FB9}"/>
              </a:ext>
            </a:extLst>
          </p:cNvPr>
          <p:cNvCxnSpPr/>
          <p:nvPr/>
        </p:nvCxnSpPr>
        <p:spPr>
          <a:xfrm rot="16200000" flipH="1">
            <a:off x="7921384" y="2915632"/>
            <a:ext cx="160950" cy="807"/>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80" name="Freeform 79">
            <a:extLst>
              <a:ext uri="{FF2B5EF4-FFF2-40B4-BE49-F238E27FC236}">
                <a16:creationId xmlns:a16="http://schemas.microsoft.com/office/drawing/2014/main" id="{1665BB70-4E6A-4D47-8E25-26BEA763D725}"/>
              </a:ext>
            </a:extLst>
          </p:cNvPr>
          <p:cNvSpPr/>
          <p:nvPr/>
        </p:nvSpPr>
        <p:spPr>
          <a:xfrm>
            <a:off x="8135443" y="2872210"/>
            <a:ext cx="32286" cy="114616"/>
          </a:xfrm>
          <a:custGeom>
            <a:avLst/>
            <a:gdLst>
              <a:gd name="connsiteX0" fmla="*/ 63500 w 63500"/>
              <a:gd name="connsiteY0" fmla="*/ 0 h 225425"/>
              <a:gd name="connsiteX1" fmla="*/ 0 w 63500"/>
              <a:gd name="connsiteY1" fmla="*/ 0 h 225425"/>
              <a:gd name="connsiteX2" fmla="*/ 15875 w 63500"/>
              <a:gd name="connsiteY2" fmla="*/ 38100 h 225425"/>
              <a:gd name="connsiteX3" fmla="*/ 15875 w 63500"/>
              <a:gd name="connsiteY3" fmla="*/ 225425 h 225425"/>
              <a:gd name="connsiteX4" fmla="*/ 47625 w 63500"/>
              <a:gd name="connsiteY4" fmla="*/ 200025 h 225425"/>
              <a:gd name="connsiteX5" fmla="*/ 63500 w 63500"/>
              <a:gd name="connsiteY5" fmla="*/ 0 h 22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0" h="225425">
                <a:moveTo>
                  <a:pt x="63500" y="0"/>
                </a:moveTo>
                <a:lnTo>
                  <a:pt x="0" y="0"/>
                </a:lnTo>
                <a:lnTo>
                  <a:pt x="15875" y="38100"/>
                </a:lnTo>
                <a:lnTo>
                  <a:pt x="15875" y="225425"/>
                </a:lnTo>
                <a:lnTo>
                  <a:pt x="47625" y="200025"/>
                </a:lnTo>
                <a:lnTo>
                  <a:pt x="63500" y="0"/>
                </a:lnTo>
                <a:close/>
              </a:path>
            </a:pathLst>
          </a:cu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Freeform 80">
            <a:extLst>
              <a:ext uri="{FF2B5EF4-FFF2-40B4-BE49-F238E27FC236}">
                <a16:creationId xmlns:a16="http://schemas.microsoft.com/office/drawing/2014/main" id="{0C222301-1C68-5448-B0FB-532AEDDDDFD1}"/>
              </a:ext>
            </a:extLst>
          </p:cNvPr>
          <p:cNvSpPr/>
          <p:nvPr/>
        </p:nvSpPr>
        <p:spPr>
          <a:xfrm>
            <a:off x="8130600" y="2881895"/>
            <a:ext cx="33900" cy="95244"/>
          </a:xfrm>
          <a:custGeom>
            <a:avLst/>
            <a:gdLst>
              <a:gd name="connsiteX0" fmla="*/ 38100 w 66675"/>
              <a:gd name="connsiteY0" fmla="*/ 0 h 187325"/>
              <a:gd name="connsiteX1" fmla="*/ 6350 w 66675"/>
              <a:gd name="connsiteY1" fmla="*/ 31750 h 187325"/>
              <a:gd name="connsiteX2" fmla="*/ 41275 w 66675"/>
              <a:gd name="connsiteY2" fmla="*/ 57150 h 187325"/>
              <a:gd name="connsiteX3" fmla="*/ 0 w 66675"/>
              <a:gd name="connsiteY3" fmla="*/ 73025 h 187325"/>
              <a:gd name="connsiteX4" fmla="*/ 34925 w 66675"/>
              <a:gd name="connsiteY4" fmla="*/ 98425 h 187325"/>
              <a:gd name="connsiteX5" fmla="*/ 6350 w 66675"/>
              <a:gd name="connsiteY5" fmla="*/ 120650 h 187325"/>
              <a:gd name="connsiteX6" fmla="*/ 44450 w 66675"/>
              <a:gd name="connsiteY6" fmla="*/ 152400 h 187325"/>
              <a:gd name="connsiteX7" fmla="*/ 9525 w 66675"/>
              <a:gd name="connsiteY7" fmla="*/ 184150 h 187325"/>
              <a:gd name="connsiteX8" fmla="*/ 66675 w 66675"/>
              <a:gd name="connsiteY8" fmla="*/ 187325 h 187325"/>
              <a:gd name="connsiteX9" fmla="*/ 38100 w 66675"/>
              <a:gd name="connsiteY9" fmla="*/ 0 h 1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187325">
                <a:moveTo>
                  <a:pt x="38100" y="0"/>
                </a:moveTo>
                <a:lnTo>
                  <a:pt x="6350" y="31750"/>
                </a:lnTo>
                <a:lnTo>
                  <a:pt x="41275" y="57150"/>
                </a:lnTo>
                <a:lnTo>
                  <a:pt x="0" y="73025"/>
                </a:lnTo>
                <a:lnTo>
                  <a:pt x="34925" y="98425"/>
                </a:lnTo>
                <a:lnTo>
                  <a:pt x="6350" y="120650"/>
                </a:lnTo>
                <a:lnTo>
                  <a:pt x="44450" y="152400"/>
                </a:lnTo>
                <a:lnTo>
                  <a:pt x="9525" y="184150"/>
                </a:lnTo>
                <a:lnTo>
                  <a:pt x="66675" y="187325"/>
                </a:lnTo>
                <a:lnTo>
                  <a:pt x="3810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2" name="Straight Connector 81">
            <a:extLst>
              <a:ext uri="{FF2B5EF4-FFF2-40B4-BE49-F238E27FC236}">
                <a16:creationId xmlns:a16="http://schemas.microsoft.com/office/drawing/2014/main" id="{89C00163-A49A-B249-BE34-A01EA9358D55}"/>
              </a:ext>
            </a:extLst>
          </p:cNvPr>
          <p:cNvCxnSpPr/>
          <p:nvPr/>
        </p:nvCxnSpPr>
        <p:spPr>
          <a:xfrm>
            <a:off x="8501859" y="1852405"/>
            <a:ext cx="2451" cy="71042"/>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95566"/>
            <a:ext cx="7338434"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We know that the world-line for the bomb-end of the nub (the front of the bomb package) will parallel the world-line of the nub-end.  We also know that the front of the bomb will be d/2 units ahead of the nub-end due to length contraction.  Putting this all together yields the world line shown below.</a:t>
            </a:r>
          </a:p>
        </p:txBody>
      </p:sp>
      <p:cxnSp>
        <p:nvCxnSpPr>
          <p:cNvPr id="97" name="Straight Connector 96"/>
          <p:cNvCxnSpPr/>
          <p:nvPr/>
        </p:nvCxnSpPr>
        <p:spPr>
          <a:xfrm>
            <a:off x="1625600" y="6252370"/>
            <a:ext cx="6864187" cy="1588"/>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rot="5400000">
            <a:off x="4588272" y="6262291"/>
            <a:ext cx="123034" cy="1589"/>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rot="5400000">
            <a:off x="622694" y="6243244"/>
            <a:ext cx="123034" cy="158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H="1" flipV="1">
            <a:off x="1752600" y="2463005"/>
            <a:ext cx="4878388" cy="3759994"/>
          </a:xfrm>
          <a:prstGeom prst="line">
            <a:avLst/>
          </a:prstGeom>
          <a:ln w="9525"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rot="16200000" flipV="1">
            <a:off x="3733801" y="2412998"/>
            <a:ext cx="4648201" cy="3581402"/>
          </a:xfrm>
          <a:prstGeom prst="line">
            <a:avLst/>
          </a:prstGeom>
          <a:ln w="57150"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rot="5400000" flipH="1" flipV="1">
            <a:off x="4277902" y="3896902"/>
            <a:ext cx="4701408" cy="1588"/>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8610600" y="6477000"/>
            <a:ext cx="426168" cy="276999"/>
          </a:xfrm>
          <a:prstGeom prst="rect">
            <a:avLst/>
          </a:prstGeom>
          <a:noFill/>
        </p:spPr>
        <p:txBody>
          <a:bodyPr wrap="none" rtlCol="0">
            <a:spAutoFit/>
          </a:bodyPr>
          <a:lstStyle/>
          <a:p>
            <a:r>
              <a:rPr lang="en-US" sz="1200" dirty="0"/>
              <a:t>33.)</a:t>
            </a:r>
          </a:p>
        </p:txBody>
      </p:sp>
      <p:sp>
        <p:nvSpPr>
          <p:cNvPr id="135" name="TextBox 134"/>
          <p:cNvSpPr txBox="1"/>
          <p:nvPr/>
        </p:nvSpPr>
        <p:spPr>
          <a:xfrm rot="3148909" flipH="1">
            <a:off x="3297321" y="2554127"/>
            <a:ext cx="1589347" cy="276999"/>
          </a:xfrm>
          <a:prstGeom prst="rect">
            <a:avLst/>
          </a:prstGeom>
          <a:noFill/>
        </p:spPr>
        <p:txBody>
          <a:bodyPr wrap="none" rtlCol="0">
            <a:spAutoFit/>
          </a:bodyPr>
          <a:lstStyle/>
          <a:p>
            <a:r>
              <a:rPr lang="en-US" sz="1200" dirty="0"/>
              <a:t>World-line  of nub end</a:t>
            </a:r>
          </a:p>
        </p:txBody>
      </p:sp>
      <p:sp>
        <p:nvSpPr>
          <p:cNvPr id="136" name="TextBox 135"/>
          <p:cNvSpPr txBox="1"/>
          <p:nvPr/>
        </p:nvSpPr>
        <p:spPr>
          <a:xfrm rot="3148909" flipH="1">
            <a:off x="4336345" y="2828384"/>
            <a:ext cx="1947468" cy="276999"/>
          </a:xfrm>
          <a:prstGeom prst="rect">
            <a:avLst/>
          </a:prstGeom>
          <a:noFill/>
        </p:spPr>
        <p:txBody>
          <a:bodyPr wrap="none" rtlCol="0">
            <a:spAutoFit/>
          </a:bodyPr>
          <a:lstStyle/>
          <a:p>
            <a:r>
              <a:rPr lang="en-US" sz="1200" dirty="0"/>
              <a:t>World-line  of front of bomb</a:t>
            </a:r>
          </a:p>
        </p:txBody>
      </p:sp>
      <p:graphicFrame>
        <p:nvGraphicFramePr>
          <p:cNvPr id="144" name="Object 2"/>
          <p:cNvGraphicFramePr>
            <a:graphicFrameLocks noChangeAspect="1"/>
          </p:cNvGraphicFramePr>
          <p:nvPr>
            <p:extLst>
              <p:ext uri="{D42A27DB-BD31-4B8C-83A1-F6EECF244321}">
                <p14:modId xmlns:p14="http://schemas.microsoft.com/office/powerpoint/2010/main" val="1110042452"/>
              </p:ext>
            </p:extLst>
          </p:nvPr>
        </p:nvGraphicFramePr>
        <p:xfrm>
          <a:off x="1625600" y="2520741"/>
          <a:ext cx="127000" cy="127000"/>
        </p:xfrm>
        <a:graphic>
          <a:graphicData uri="http://schemas.openxmlformats.org/presentationml/2006/ole">
            <mc:AlternateContent xmlns:mc="http://schemas.openxmlformats.org/markup-compatibility/2006">
              <mc:Choice xmlns:v="urn:schemas-microsoft-com:vml" Requires="v">
                <p:oleObj spid="_x0000_s144044" name="Equation" r:id="rId3" imgW="127000" imgH="127000" progId="Equation.DSMT4">
                  <p:embed/>
                </p:oleObj>
              </mc:Choice>
              <mc:Fallback>
                <p:oleObj name="Equation" r:id="rId3" imgW="127000" imgH="127000" progId="Equation.DSMT4">
                  <p:embed/>
                  <p:pic>
                    <p:nvPicPr>
                      <p:cNvPr id="0" name="Picture 6"/>
                      <p:cNvPicPr>
                        <a:picLocks noChangeAspect="1" noChangeArrowheads="1"/>
                      </p:cNvPicPr>
                      <p:nvPr/>
                    </p:nvPicPr>
                    <p:blipFill>
                      <a:blip r:embed="rId4"/>
                      <a:srcRect/>
                      <a:stretch>
                        <a:fillRect/>
                      </a:stretch>
                    </p:blipFill>
                    <p:spPr bwMode="auto">
                      <a:xfrm>
                        <a:off x="1625600" y="2520741"/>
                        <a:ext cx="127000" cy="12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46" name="Object 2"/>
          <p:cNvGraphicFramePr>
            <a:graphicFrameLocks noChangeAspect="1"/>
          </p:cNvGraphicFramePr>
          <p:nvPr>
            <p:extLst>
              <p:ext uri="{D42A27DB-BD31-4B8C-83A1-F6EECF244321}">
                <p14:modId xmlns:p14="http://schemas.microsoft.com/office/powerpoint/2010/main" val="396727306"/>
              </p:ext>
            </p:extLst>
          </p:nvPr>
        </p:nvGraphicFramePr>
        <p:xfrm>
          <a:off x="8470240" y="6305556"/>
          <a:ext cx="165100" cy="152400"/>
        </p:xfrm>
        <a:graphic>
          <a:graphicData uri="http://schemas.openxmlformats.org/presentationml/2006/ole">
            <mc:AlternateContent xmlns:mc="http://schemas.openxmlformats.org/markup-compatibility/2006">
              <mc:Choice xmlns:v="urn:schemas-microsoft-com:vml" Requires="v">
                <p:oleObj spid="_x0000_s144045" name="Equation" r:id="rId5" imgW="165100" imgH="152400" progId="Equation.DSMT4">
                  <p:embed/>
                </p:oleObj>
              </mc:Choice>
              <mc:Fallback>
                <p:oleObj name="Equation" r:id="rId5" imgW="165100" imgH="152400" progId="Equation.DSMT4">
                  <p:embed/>
                  <p:pic>
                    <p:nvPicPr>
                      <p:cNvPr id="0" name="Picture 7"/>
                      <p:cNvPicPr>
                        <a:picLocks noChangeAspect="1" noChangeArrowheads="1"/>
                      </p:cNvPicPr>
                      <p:nvPr/>
                    </p:nvPicPr>
                    <p:blipFill>
                      <a:blip r:embed="rId6"/>
                      <a:srcRect/>
                      <a:stretch>
                        <a:fillRect/>
                      </a:stretch>
                    </p:blipFill>
                    <p:spPr bwMode="auto">
                      <a:xfrm>
                        <a:off x="8470240" y="6305556"/>
                        <a:ext cx="1651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47" name="Object 2"/>
          <p:cNvGraphicFramePr>
            <a:graphicFrameLocks noChangeAspect="1"/>
          </p:cNvGraphicFramePr>
          <p:nvPr>
            <p:extLst>
              <p:ext uri="{D42A27DB-BD31-4B8C-83A1-F6EECF244321}">
                <p14:modId xmlns:p14="http://schemas.microsoft.com/office/powerpoint/2010/main" val="881431229"/>
              </p:ext>
            </p:extLst>
          </p:nvPr>
        </p:nvGraphicFramePr>
        <p:xfrm>
          <a:off x="2965445" y="1298222"/>
          <a:ext cx="165100" cy="139700"/>
        </p:xfrm>
        <a:graphic>
          <a:graphicData uri="http://schemas.openxmlformats.org/presentationml/2006/ole">
            <mc:AlternateContent xmlns:mc="http://schemas.openxmlformats.org/markup-compatibility/2006">
              <mc:Choice xmlns:v="urn:schemas-microsoft-com:vml" Requires="v">
                <p:oleObj spid="_x0000_s144046" name="Equation" r:id="rId7" imgW="165100" imgH="139700" progId="Equation.DSMT4">
                  <p:embed/>
                </p:oleObj>
              </mc:Choice>
              <mc:Fallback>
                <p:oleObj name="Equation" r:id="rId7" imgW="165100" imgH="139700" progId="Equation.DSMT4">
                  <p:embed/>
                  <p:pic>
                    <p:nvPicPr>
                      <p:cNvPr id="0" name="Picture 8"/>
                      <p:cNvPicPr>
                        <a:picLocks noChangeAspect="1" noChangeArrowheads="1"/>
                      </p:cNvPicPr>
                      <p:nvPr/>
                    </p:nvPicPr>
                    <p:blipFill>
                      <a:blip r:embed="rId8"/>
                      <a:srcRect/>
                      <a:stretch>
                        <a:fillRect/>
                      </a:stretch>
                    </p:blipFill>
                    <p:spPr bwMode="auto">
                      <a:xfrm>
                        <a:off x="2965445" y="1298222"/>
                        <a:ext cx="165100" cy="13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49" name="Object 2"/>
          <p:cNvGraphicFramePr>
            <a:graphicFrameLocks noChangeAspect="1"/>
          </p:cNvGraphicFramePr>
          <p:nvPr>
            <p:extLst>
              <p:ext uri="{D42A27DB-BD31-4B8C-83A1-F6EECF244321}">
                <p14:modId xmlns:p14="http://schemas.microsoft.com/office/powerpoint/2010/main" val="1552365912"/>
              </p:ext>
            </p:extLst>
          </p:nvPr>
        </p:nvGraphicFramePr>
        <p:xfrm>
          <a:off x="6711950" y="1371600"/>
          <a:ext cx="203200" cy="152400"/>
        </p:xfrm>
        <a:graphic>
          <a:graphicData uri="http://schemas.openxmlformats.org/presentationml/2006/ole">
            <mc:AlternateContent xmlns:mc="http://schemas.openxmlformats.org/markup-compatibility/2006">
              <mc:Choice xmlns:v="urn:schemas-microsoft-com:vml" Requires="v">
                <p:oleObj spid="_x0000_s144047" name="Equation" r:id="rId9" imgW="203200" imgH="152400" progId="Equation.DSMT4">
                  <p:embed/>
                </p:oleObj>
              </mc:Choice>
              <mc:Fallback>
                <p:oleObj name="Equation" r:id="rId9" imgW="203200" imgH="152400" progId="Equation.DSMT4">
                  <p:embed/>
                  <p:pic>
                    <p:nvPicPr>
                      <p:cNvPr id="0" name="Picture 9"/>
                      <p:cNvPicPr>
                        <a:picLocks noChangeAspect="1" noChangeArrowheads="1"/>
                      </p:cNvPicPr>
                      <p:nvPr/>
                    </p:nvPicPr>
                    <p:blipFill>
                      <a:blip r:embed="rId10"/>
                      <a:srcRect/>
                      <a:stretch>
                        <a:fillRect/>
                      </a:stretch>
                    </p:blipFill>
                    <p:spPr bwMode="auto">
                      <a:xfrm>
                        <a:off x="6711950" y="1371600"/>
                        <a:ext cx="2032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8" name="Object 2"/>
          <p:cNvGraphicFramePr>
            <a:graphicFrameLocks noChangeAspect="1"/>
          </p:cNvGraphicFramePr>
          <p:nvPr>
            <p:extLst>
              <p:ext uri="{D42A27DB-BD31-4B8C-83A1-F6EECF244321}">
                <p14:modId xmlns:p14="http://schemas.microsoft.com/office/powerpoint/2010/main" val="406043491"/>
              </p:ext>
            </p:extLst>
          </p:nvPr>
        </p:nvGraphicFramePr>
        <p:xfrm>
          <a:off x="6704805" y="6093069"/>
          <a:ext cx="457995" cy="140922"/>
        </p:xfrm>
        <a:graphic>
          <a:graphicData uri="http://schemas.openxmlformats.org/presentationml/2006/ole">
            <mc:AlternateContent xmlns:mc="http://schemas.openxmlformats.org/markup-compatibility/2006">
              <mc:Choice xmlns:v="urn:schemas-microsoft-com:vml" Requires="v">
                <p:oleObj spid="_x0000_s144048" name="Equation" r:id="rId11" imgW="495300" imgH="152400" progId="Equation.DSMT4">
                  <p:embed/>
                </p:oleObj>
              </mc:Choice>
              <mc:Fallback>
                <p:oleObj name="Equation" r:id="rId11" imgW="495300" imgH="152400" progId="Equation.DSMT4">
                  <p:embed/>
                  <p:pic>
                    <p:nvPicPr>
                      <p:cNvPr id="0" name="Picture 10"/>
                      <p:cNvPicPr>
                        <a:picLocks noChangeAspect="1" noChangeArrowheads="1"/>
                      </p:cNvPicPr>
                      <p:nvPr/>
                    </p:nvPicPr>
                    <p:blipFill>
                      <a:blip r:embed="rId12"/>
                      <a:srcRect/>
                      <a:stretch>
                        <a:fillRect/>
                      </a:stretch>
                    </p:blipFill>
                    <p:spPr bwMode="auto">
                      <a:xfrm>
                        <a:off x="6704805" y="6093069"/>
                        <a:ext cx="457995" cy="140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177" name="Straight Connector 176"/>
          <p:cNvCxnSpPr/>
          <p:nvPr/>
        </p:nvCxnSpPr>
        <p:spPr>
          <a:xfrm rot="5400000" flipH="1" flipV="1">
            <a:off x="6870700" y="3657600"/>
            <a:ext cx="15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rot="16200000" flipV="1">
            <a:off x="2020303" y="1713499"/>
            <a:ext cx="5598695" cy="4305299"/>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rot="16200000" flipV="1">
            <a:off x="2482848" y="2139949"/>
            <a:ext cx="4978398" cy="3848103"/>
          </a:xfrm>
          <a:prstGeom prst="line">
            <a:avLst/>
          </a:prstGeom>
          <a:ln w="57150"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126" name="Object 2"/>
          <p:cNvGraphicFramePr>
            <a:graphicFrameLocks noChangeAspect="1"/>
          </p:cNvGraphicFramePr>
          <p:nvPr>
            <p:extLst>
              <p:ext uri="{D42A27DB-BD31-4B8C-83A1-F6EECF244321}">
                <p14:modId xmlns:p14="http://schemas.microsoft.com/office/powerpoint/2010/main" val="3936405850"/>
              </p:ext>
            </p:extLst>
          </p:nvPr>
        </p:nvGraphicFramePr>
        <p:xfrm>
          <a:off x="7543800" y="6311900"/>
          <a:ext cx="241300" cy="165100"/>
        </p:xfrm>
        <a:graphic>
          <a:graphicData uri="http://schemas.openxmlformats.org/presentationml/2006/ole">
            <mc:AlternateContent xmlns:mc="http://schemas.openxmlformats.org/markup-compatibility/2006">
              <mc:Choice xmlns:v="urn:schemas-microsoft-com:vml" Requires="v">
                <p:oleObj spid="_x0000_s144049" name="Equation" r:id="rId13" imgW="241300" imgH="165100" progId="Equation.DSMT4">
                  <p:embed/>
                </p:oleObj>
              </mc:Choice>
              <mc:Fallback>
                <p:oleObj name="Equation" r:id="rId13" imgW="241300" imgH="165100" progId="Equation.DSMT4">
                  <p:embed/>
                  <p:pic>
                    <p:nvPicPr>
                      <p:cNvPr id="0" name="Picture 13"/>
                      <p:cNvPicPr>
                        <a:picLocks noChangeAspect="1" noChangeArrowheads="1"/>
                      </p:cNvPicPr>
                      <p:nvPr/>
                    </p:nvPicPr>
                    <p:blipFill>
                      <a:blip r:embed="rId14"/>
                      <a:srcRect/>
                      <a:stretch>
                        <a:fillRect/>
                      </a:stretch>
                    </p:blipFill>
                    <p:spPr bwMode="auto">
                      <a:xfrm>
                        <a:off x="7543800" y="6311900"/>
                        <a:ext cx="2413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53" name="Group 82">
            <a:extLst>
              <a:ext uri="{FF2B5EF4-FFF2-40B4-BE49-F238E27FC236}">
                <a16:creationId xmlns:a16="http://schemas.microsoft.com/office/drawing/2014/main" id="{98052CE9-78D1-B345-ACB1-5E59F39F933E}"/>
              </a:ext>
            </a:extLst>
          </p:cNvPr>
          <p:cNvGrpSpPr/>
          <p:nvPr/>
        </p:nvGrpSpPr>
        <p:grpSpPr>
          <a:xfrm>
            <a:off x="8488959" y="269143"/>
            <a:ext cx="393870" cy="131566"/>
            <a:chOff x="7106949" y="968772"/>
            <a:chExt cx="774660" cy="258763"/>
          </a:xfrm>
        </p:grpSpPr>
        <p:cxnSp>
          <p:nvCxnSpPr>
            <p:cNvPr id="54" name="Straight Arrow Connector 53">
              <a:extLst>
                <a:ext uri="{FF2B5EF4-FFF2-40B4-BE49-F238E27FC236}">
                  <a16:creationId xmlns:a16="http://schemas.microsoft.com/office/drawing/2014/main" id="{BCEE276E-CBBE-4944-B828-53A7BD0AA89F}"/>
                </a:ext>
              </a:extLst>
            </p:cNvPr>
            <p:cNvCxnSpPr/>
            <p:nvPr/>
          </p:nvCxnSpPr>
          <p:spPr>
            <a:xfrm rot="10800000" flipV="1">
              <a:off x="7106949" y="1225947"/>
              <a:ext cx="705953"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55" name="Object 2">
              <a:extLst>
                <a:ext uri="{FF2B5EF4-FFF2-40B4-BE49-F238E27FC236}">
                  <a16:creationId xmlns:a16="http://schemas.microsoft.com/office/drawing/2014/main" id="{0DDFDDED-9D16-2242-AD85-397DC812FC34}"/>
                </a:ext>
              </a:extLst>
            </p:cNvPr>
            <p:cNvGraphicFramePr>
              <a:graphicFrameLocks noChangeAspect="1"/>
            </p:cNvGraphicFramePr>
            <p:nvPr/>
          </p:nvGraphicFramePr>
          <p:xfrm>
            <a:off x="7259309" y="968772"/>
            <a:ext cx="622300" cy="203200"/>
          </p:xfrm>
          <a:graphic>
            <a:graphicData uri="http://schemas.openxmlformats.org/presentationml/2006/ole">
              <mc:AlternateContent xmlns:mc="http://schemas.openxmlformats.org/markup-compatibility/2006">
                <mc:Choice xmlns:v="urn:schemas-microsoft-com:vml" Requires="v">
                  <p:oleObj spid="_x0000_s144050" name="Equation" r:id="rId15" imgW="622300" imgH="203200" progId="Equation.DSMT4">
                    <p:embed/>
                  </p:oleObj>
                </mc:Choice>
                <mc:Fallback>
                  <p:oleObj name="Equation" r:id="rId15" imgW="622300" imgH="203200" progId="Equation.DSMT4">
                    <p:embed/>
                    <p:pic>
                      <p:nvPicPr>
                        <p:cNvPr id="134" name="Object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59309" y="968772"/>
                          <a:ext cx="622300" cy="20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graphicFrame>
        <p:nvGraphicFramePr>
          <p:cNvPr id="56" name="Object 2">
            <a:extLst>
              <a:ext uri="{FF2B5EF4-FFF2-40B4-BE49-F238E27FC236}">
                <a16:creationId xmlns:a16="http://schemas.microsoft.com/office/drawing/2014/main" id="{968BB34A-FBE1-DA45-BCB4-24212D6378BD}"/>
              </a:ext>
            </a:extLst>
          </p:cNvPr>
          <p:cNvGraphicFramePr>
            <a:graphicFrameLocks noChangeAspect="1"/>
          </p:cNvGraphicFramePr>
          <p:nvPr/>
        </p:nvGraphicFramePr>
        <p:xfrm>
          <a:off x="8089565" y="1098089"/>
          <a:ext cx="245374" cy="77487"/>
        </p:xfrm>
        <a:graphic>
          <a:graphicData uri="http://schemas.openxmlformats.org/presentationml/2006/ole">
            <mc:AlternateContent xmlns:mc="http://schemas.openxmlformats.org/markup-compatibility/2006">
              <mc:Choice xmlns:v="urn:schemas-microsoft-com:vml" Requires="v">
                <p:oleObj spid="_x0000_s144051" name="Equation" r:id="rId17" imgW="482600" imgH="152400" progId="Equation.DSMT4">
                  <p:embed/>
                </p:oleObj>
              </mc:Choice>
              <mc:Fallback>
                <p:oleObj name="Equation" r:id="rId17" imgW="482600" imgH="152400" progId="Equation.DSMT4">
                  <p:embed/>
                  <p:pic>
                    <p:nvPicPr>
                      <p:cNvPr id="140" name="Object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89565" y="1098089"/>
                        <a:ext cx="245374" cy="77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7" name="Object 2">
            <a:extLst>
              <a:ext uri="{FF2B5EF4-FFF2-40B4-BE49-F238E27FC236}">
                <a16:creationId xmlns:a16="http://schemas.microsoft.com/office/drawing/2014/main" id="{5E63BEB6-EB1F-7543-A296-F547B5587423}"/>
              </a:ext>
            </a:extLst>
          </p:cNvPr>
          <p:cNvGraphicFramePr>
            <a:graphicFrameLocks noChangeAspect="1"/>
          </p:cNvGraphicFramePr>
          <p:nvPr/>
        </p:nvGraphicFramePr>
        <p:xfrm>
          <a:off x="7638367" y="1175575"/>
          <a:ext cx="1078356" cy="167888"/>
        </p:xfrm>
        <a:graphic>
          <a:graphicData uri="http://schemas.openxmlformats.org/presentationml/2006/ole">
            <mc:AlternateContent xmlns:mc="http://schemas.openxmlformats.org/markup-compatibility/2006">
              <mc:Choice xmlns:v="urn:schemas-microsoft-com:vml" Requires="v">
                <p:oleObj spid="_x0000_s144052" name="Equation" r:id="rId19" imgW="2120900" imgH="330200" progId="Equation.DSMT4">
                  <p:embed/>
                </p:oleObj>
              </mc:Choice>
              <mc:Fallback>
                <p:oleObj name="Equation" r:id="rId19" imgW="2120900" imgH="330200" progId="Equation.DSMT4">
                  <p:embed/>
                  <p:pic>
                    <p:nvPicPr>
                      <p:cNvPr id="145" name="Object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638367" y="1175575"/>
                        <a:ext cx="1078356" cy="16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8" name="Object 2">
            <a:extLst>
              <a:ext uri="{FF2B5EF4-FFF2-40B4-BE49-F238E27FC236}">
                <a16:creationId xmlns:a16="http://schemas.microsoft.com/office/drawing/2014/main" id="{E12685E4-989A-EE42-A14E-CB6AFADB2B1B}"/>
              </a:ext>
            </a:extLst>
          </p:cNvPr>
          <p:cNvGraphicFramePr>
            <a:graphicFrameLocks noChangeAspect="1"/>
          </p:cNvGraphicFramePr>
          <p:nvPr/>
        </p:nvGraphicFramePr>
        <p:xfrm>
          <a:off x="8290664" y="3228971"/>
          <a:ext cx="258289" cy="77487"/>
        </p:xfrm>
        <a:graphic>
          <a:graphicData uri="http://schemas.openxmlformats.org/presentationml/2006/ole">
            <mc:AlternateContent xmlns:mc="http://schemas.openxmlformats.org/markup-compatibility/2006">
              <mc:Choice xmlns:v="urn:schemas-microsoft-com:vml" Requires="v">
                <p:oleObj spid="_x0000_s144053" name="Equation" r:id="rId21" imgW="508000" imgH="152400" progId="Equation.DSMT4">
                  <p:embed/>
                </p:oleObj>
              </mc:Choice>
              <mc:Fallback>
                <p:oleObj name="Equation" r:id="rId21" imgW="508000" imgH="152400" progId="Equation.DSMT4">
                  <p:embed/>
                  <p:pic>
                    <p:nvPicPr>
                      <p:cNvPr id="148" name="Object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290664" y="3228971"/>
                        <a:ext cx="258289" cy="77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9" name="Object 2">
            <a:extLst>
              <a:ext uri="{FF2B5EF4-FFF2-40B4-BE49-F238E27FC236}">
                <a16:creationId xmlns:a16="http://schemas.microsoft.com/office/drawing/2014/main" id="{5450BE66-87F1-B142-8F7D-94B9A4CEC1D7}"/>
              </a:ext>
            </a:extLst>
          </p:cNvPr>
          <p:cNvGraphicFramePr>
            <a:graphicFrameLocks noChangeAspect="1"/>
          </p:cNvGraphicFramePr>
          <p:nvPr/>
        </p:nvGraphicFramePr>
        <p:xfrm>
          <a:off x="7733729" y="3322164"/>
          <a:ext cx="1181671" cy="167888"/>
        </p:xfrm>
        <a:graphic>
          <a:graphicData uri="http://schemas.openxmlformats.org/presentationml/2006/ole">
            <mc:AlternateContent xmlns:mc="http://schemas.openxmlformats.org/markup-compatibility/2006">
              <mc:Choice xmlns:v="urn:schemas-microsoft-com:vml" Requires="v">
                <p:oleObj spid="_x0000_s144054" name="Equation" r:id="rId23" imgW="2324100" imgH="330200" progId="Equation.DSMT4">
                  <p:embed/>
                </p:oleObj>
              </mc:Choice>
              <mc:Fallback>
                <p:oleObj name="Equation" r:id="rId23" imgW="2324100" imgH="330200" progId="Equation.DSMT4">
                  <p:embed/>
                  <p:pic>
                    <p:nvPicPr>
                      <p:cNvPr id="151" name="Object 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733729" y="3322164"/>
                        <a:ext cx="1181671" cy="16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0" name="Object 2">
            <a:extLst>
              <a:ext uri="{FF2B5EF4-FFF2-40B4-BE49-F238E27FC236}">
                <a16:creationId xmlns:a16="http://schemas.microsoft.com/office/drawing/2014/main" id="{DB219C55-699F-EB44-B42A-EDC5EA1DCD89}"/>
              </a:ext>
            </a:extLst>
          </p:cNvPr>
          <p:cNvGraphicFramePr>
            <a:graphicFrameLocks noChangeAspect="1"/>
          </p:cNvGraphicFramePr>
          <p:nvPr/>
        </p:nvGraphicFramePr>
        <p:xfrm>
          <a:off x="8000401" y="2182901"/>
          <a:ext cx="251832" cy="77487"/>
        </p:xfrm>
        <a:graphic>
          <a:graphicData uri="http://schemas.openxmlformats.org/presentationml/2006/ole">
            <mc:AlternateContent xmlns:mc="http://schemas.openxmlformats.org/markup-compatibility/2006">
              <mc:Choice xmlns:v="urn:schemas-microsoft-com:vml" Requires="v">
                <p:oleObj spid="_x0000_s144055" name="Equation" r:id="rId25" imgW="495300" imgH="152400" progId="Equation.DSMT4">
                  <p:embed/>
                </p:oleObj>
              </mc:Choice>
              <mc:Fallback>
                <p:oleObj name="Equation" r:id="rId25" imgW="495300" imgH="152400" progId="Equation.DSMT4">
                  <p:embed/>
                  <p:pic>
                    <p:nvPicPr>
                      <p:cNvPr id="152" name="Object 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000401" y="2182901"/>
                        <a:ext cx="251832" cy="77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1" name="Object 2">
            <a:extLst>
              <a:ext uri="{FF2B5EF4-FFF2-40B4-BE49-F238E27FC236}">
                <a16:creationId xmlns:a16="http://schemas.microsoft.com/office/drawing/2014/main" id="{2D156DEC-580B-EF45-AA89-8FD9870C63B9}"/>
              </a:ext>
            </a:extLst>
          </p:cNvPr>
          <p:cNvGraphicFramePr>
            <a:graphicFrameLocks noChangeAspect="1"/>
          </p:cNvGraphicFramePr>
          <p:nvPr/>
        </p:nvGraphicFramePr>
        <p:xfrm>
          <a:off x="7768995" y="2286217"/>
          <a:ext cx="807152" cy="167888"/>
        </p:xfrm>
        <a:graphic>
          <a:graphicData uri="http://schemas.openxmlformats.org/presentationml/2006/ole">
            <mc:AlternateContent xmlns:mc="http://schemas.openxmlformats.org/markup-compatibility/2006">
              <mc:Choice xmlns:v="urn:schemas-microsoft-com:vml" Requires="v">
                <p:oleObj spid="_x0000_s144056" name="Equation" r:id="rId27" imgW="1587500" imgH="330200" progId="Equation.DSMT4">
                  <p:embed/>
                </p:oleObj>
              </mc:Choice>
              <mc:Fallback>
                <p:oleObj name="Equation" r:id="rId27" imgW="1587500" imgH="330200" progId="Equation.DSMT4">
                  <p:embed/>
                  <p:pic>
                    <p:nvPicPr>
                      <p:cNvPr id="153" name="Object 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768995" y="2286217"/>
                        <a:ext cx="807152" cy="16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2" name="Freeform 61">
            <a:extLst>
              <a:ext uri="{FF2B5EF4-FFF2-40B4-BE49-F238E27FC236}">
                <a16:creationId xmlns:a16="http://schemas.microsoft.com/office/drawing/2014/main" id="{4D6942DA-A53F-2B43-AE11-88FBFAE33F3B}"/>
              </a:ext>
            </a:extLst>
          </p:cNvPr>
          <p:cNvSpPr/>
          <p:nvPr/>
        </p:nvSpPr>
        <p:spPr>
          <a:xfrm>
            <a:off x="7616574" y="538844"/>
            <a:ext cx="880494" cy="482852"/>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5" name="Group 16">
            <a:extLst>
              <a:ext uri="{FF2B5EF4-FFF2-40B4-BE49-F238E27FC236}">
                <a16:creationId xmlns:a16="http://schemas.microsoft.com/office/drawing/2014/main" id="{C33D653D-12CD-EC4C-A67C-EB6E25B2F59E}"/>
              </a:ext>
            </a:extLst>
          </p:cNvPr>
          <p:cNvGrpSpPr/>
          <p:nvPr/>
        </p:nvGrpSpPr>
        <p:grpSpPr>
          <a:xfrm>
            <a:off x="8494701" y="425232"/>
            <a:ext cx="347937" cy="681673"/>
            <a:chOff x="7239000" y="3505200"/>
            <a:chExt cx="1600200" cy="1828800"/>
          </a:xfrm>
          <a:effectLst/>
        </p:grpSpPr>
        <p:sp>
          <p:nvSpPr>
            <p:cNvPr id="66" name="Rectangle 65">
              <a:extLst>
                <a:ext uri="{FF2B5EF4-FFF2-40B4-BE49-F238E27FC236}">
                  <a16:creationId xmlns:a16="http://schemas.microsoft.com/office/drawing/2014/main" id="{A5096246-699B-0D49-A99B-B254BF50F94B}"/>
                </a:ext>
              </a:extLst>
            </p:cNvPr>
            <p:cNvSpPr/>
            <p:nvPr/>
          </p:nvSpPr>
          <p:spPr>
            <a:xfrm>
              <a:off x="7924800" y="3505200"/>
              <a:ext cx="914400" cy="18288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E43B93B8-39C7-1A46-ABD3-41862A90DFF1}"/>
                </a:ext>
              </a:extLst>
            </p:cNvPr>
            <p:cNvSpPr/>
            <p:nvPr/>
          </p:nvSpPr>
          <p:spPr>
            <a:xfrm>
              <a:off x="7239000" y="4343400"/>
              <a:ext cx="685800" cy="228600"/>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68" name="Straight Connector 67">
            <a:extLst>
              <a:ext uri="{FF2B5EF4-FFF2-40B4-BE49-F238E27FC236}">
                <a16:creationId xmlns:a16="http://schemas.microsoft.com/office/drawing/2014/main" id="{455EA0C8-C534-F94C-8CA8-5F29469F802F}"/>
              </a:ext>
            </a:extLst>
          </p:cNvPr>
          <p:cNvCxnSpPr>
            <a:stCxn id="62" idx="1"/>
            <a:endCxn id="62" idx="2"/>
          </p:cNvCxnSpPr>
          <p:nvPr/>
        </p:nvCxnSpPr>
        <p:spPr>
          <a:xfrm>
            <a:off x="8497068" y="538844"/>
            <a:ext cx="807" cy="160950"/>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9DF4F17C-FFD4-0640-BCD9-DE4F2B958ABD}"/>
              </a:ext>
            </a:extLst>
          </p:cNvPr>
          <p:cNvCxnSpPr/>
          <p:nvPr/>
        </p:nvCxnSpPr>
        <p:spPr>
          <a:xfrm rot="16200000" flipH="1">
            <a:off x="8413877" y="939723"/>
            <a:ext cx="160950" cy="807"/>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B254DE9B-3F42-C24D-830A-652EBF2C7F0A}"/>
              </a:ext>
            </a:extLst>
          </p:cNvPr>
          <p:cNvCxnSpPr>
            <a:stCxn id="67" idx="1"/>
            <a:endCxn id="67" idx="1"/>
          </p:cNvCxnSpPr>
          <p:nvPr/>
        </p:nvCxnSpPr>
        <p:spPr>
          <a:xfrm rot="10800000">
            <a:off x="8494701" y="780271"/>
            <a:ext cx="807" cy="807"/>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7AF7B822-7CA1-8141-8216-A7594EA9F498}"/>
              </a:ext>
            </a:extLst>
          </p:cNvPr>
          <p:cNvCxnSpPr/>
          <p:nvPr/>
        </p:nvCxnSpPr>
        <p:spPr>
          <a:xfrm rot="5400000">
            <a:off x="8449265" y="783181"/>
            <a:ext cx="78580" cy="80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72" name="Freeform 71">
            <a:extLst>
              <a:ext uri="{FF2B5EF4-FFF2-40B4-BE49-F238E27FC236}">
                <a16:creationId xmlns:a16="http://schemas.microsoft.com/office/drawing/2014/main" id="{A614511A-B2E0-9D44-BBB9-01A47E4B38E3}"/>
              </a:ext>
            </a:extLst>
          </p:cNvPr>
          <p:cNvSpPr/>
          <p:nvPr/>
        </p:nvSpPr>
        <p:spPr>
          <a:xfrm>
            <a:off x="7627744" y="1653584"/>
            <a:ext cx="880494" cy="482851"/>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67280A9F-8AD3-EB4E-9D05-13E0CCC4460B}"/>
              </a:ext>
            </a:extLst>
          </p:cNvPr>
          <p:cNvCxnSpPr/>
          <p:nvPr/>
        </p:nvCxnSpPr>
        <p:spPr>
          <a:xfrm rot="10800000">
            <a:off x="8505871" y="1895010"/>
            <a:ext cx="807" cy="807"/>
          </a:xfrm>
          <a:prstGeom prst="line">
            <a:avLst/>
          </a:prstGeom>
        </p:spPr>
        <p:style>
          <a:lnRef idx="2">
            <a:schemeClr val="accent1"/>
          </a:lnRef>
          <a:fillRef idx="0">
            <a:schemeClr val="accent1"/>
          </a:fillRef>
          <a:effectRef idx="1">
            <a:schemeClr val="accent1"/>
          </a:effectRef>
          <a:fontRef idx="minor">
            <a:schemeClr val="tx1"/>
          </a:fontRef>
        </p:style>
      </p:cxnSp>
      <p:sp>
        <p:nvSpPr>
          <p:cNvPr id="74" name="Rectangle 73">
            <a:extLst>
              <a:ext uri="{FF2B5EF4-FFF2-40B4-BE49-F238E27FC236}">
                <a16:creationId xmlns:a16="http://schemas.microsoft.com/office/drawing/2014/main" id="{670A17A5-1F9E-CD4E-8A31-2A4AD56FDDD3}"/>
              </a:ext>
            </a:extLst>
          </p:cNvPr>
          <p:cNvSpPr/>
          <p:nvPr/>
        </p:nvSpPr>
        <p:spPr>
          <a:xfrm>
            <a:off x="8499261" y="1539972"/>
            <a:ext cx="198821" cy="681673"/>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5B9ACCAF-AC84-C349-B9D4-39A55E3A2277}"/>
              </a:ext>
            </a:extLst>
          </p:cNvPr>
          <p:cNvSpPr/>
          <p:nvPr/>
        </p:nvSpPr>
        <p:spPr>
          <a:xfrm>
            <a:off x="8350145" y="1852405"/>
            <a:ext cx="149116" cy="85209"/>
          </a:xfrm>
          <a:prstGeom prst="rect">
            <a:avLst/>
          </a:prstGeom>
          <a:solidFill>
            <a:srgbClr val="33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8B7194DC-049A-124B-8F40-8C4B45A76EAB}"/>
              </a:ext>
            </a:extLst>
          </p:cNvPr>
          <p:cNvCxnSpPr/>
          <p:nvPr/>
        </p:nvCxnSpPr>
        <p:spPr>
          <a:xfrm>
            <a:off x="8504311" y="1653584"/>
            <a:ext cx="807" cy="160950"/>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1A262B88-AAC4-7341-B4C8-9762F7693902}"/>
              </a:ext>
            </a:extLst>
          </p:cNvPr>
          <p:cNvCxnSpPr/>
          <p:nvPr/>
        </p:nvCxnSpPr>
        <p:spPr>
          <a:xfrm rot="16200000" flipH="1">
            <a:off x="8424239" y="2054463"/>
            <a:ext cx="160950" cy="807"/>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8" name="Freeform 77">
            <a:extLst>
              <a:ext uri="{FF2B5EF4-FFF2-40B4-BE49-F238E27FC236}">
                <a16:creationId xmlns:a16="http://schemas.microsoft.com/office/drawing/2014/main" id="{A28B6981-9720-2C4E-A3FF-3B985DA77FE9}"/>
              </a:ext>
            </a:extLst>
          </p:cNvPr>
          <p:cNvSpPr/>
          <p:nvPr/>
        </p:nvSpPr>
        <p:spPr>
          <a:xfrm>
            <a:off x="7628496" y="2683947"/>
            <a:ext cx="880494" cy="482851"/>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B937C061-13C6-0D41-956A-8203340A1AC4}"/>
              </a:ext>
            </a:extLst>
          </p:cNvPr>
          <p:cNvSpPr/>
          <p:nvPr/>
        </p:nvSpPr>
        <p:spPr>
          <a:xfrm>
            <a:off x="8001455" y="2882768"/>
            <a:ext cx="149116" cy="85209"/>
          </a:xfrm>
          <a:prstGeom prst="rect">
            <a:avLst/>
          </a:prstGeom>
          <a:solidFill>
            <a:srgbClr val="33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1" name="Straight Connector 80">
            <a:extLst>
              <a:ext uri="{FF2B5EF4-FFF2-40B4-BE49-F238E27FC236}">
                <a16:creationId xmlns:a16="http://schemas.microsoft.com/office/drawing/2014/main" id="{529AACB7-5039-4C4A-ADEE-0E7B0D82BDA0}"/>
              </a:ext>
            </a:extLst>
          </p:cNvPr>
          <p:cNvCxnSpPr/>
          <p:nvPr/>
        </p:nvCxnSpPr>
        <p:spPr>
          <a:xfrm rot="16200000" flipH="1">
            <a:off x="7921384" y="2915632"/>
            <a:ext cx="160950" cy="807"/>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82" name="Freeform 81">
            <a:extLst>
              <a:ext uri="{FF2B5EF4-FFF2-40B4-BE49-F238E27FC236}">
                <a16:creationId xmlns:a16="http://schemas.microsoft.com/office/drawing/2014/main" id="{14B6FB6D-0327-2C46-A53D-AAAA8DB62E19}"/>
              </a:ext>
            </a:extLst>
          </p:cNvPr>
          <p:cNvSpPr/>
          <p:nvPr/>
        </p:nvSpPr>
        <p:spPr>
          <a:xfrm>
            <a:off x="8135443" y="2872210"/>
            <a:ext cx="32286" cy="114616"/>
          </a:xfrm>
          <a:custGeom>
            <a:avLst/>
            <a:gdLst>
              <a:gd name="connsiteX0" fmla="*/ 63500 w 63500"/>
              <a:gd name="connsiteY0" fmla="*/ 0 h 225425"/>
              <a:gd name="connsiteX1" fmla="*/ 0 w 63500"/>
              <a:gd name="connsiteY1" fmla="*/ 0 h 225425"/>
              <a:gd name="connsiteX2" fmla="*/ 15875 w 63500"/>
              <a:gd name="connsiteY2" fmla="*/ 38100 h 225425"/>
              <a:gd name="connsiteX3" fmla="*/ 15875 w 63500"/>
              <a:gd name="connsiteY3" fmla="*/ 225425 h 225425"/>
              <a:gd name="connsiteX4" fmla="*/ 47625 w 63500"/>
              <a:gd name="connsiteY4" fmla="*/ 200025 h 225425"/>
              <a:gd name="connsiteX5" fmla="*/ 63500 w 63500"/>
              <a:gd name="connsiteY5" fmla="*/ 0 h 22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0" h="225425">
                <a:moveTo>
                  <a:pt x="63500" y="0"/>
                </a:moveTo>
                <a:lnTo>
                  <a:pt x="0" y="0"/>
                </a:lnTo>
                <a:lnTo>
                  <a:pt x="15875" y="38100"/>
                </a:lnTo>
                <a:lnTo>
                  <a:pt x="15875" y="225425"/>
                </a:lnTo>
                <a:lnTo>
                  <a:pt x="47625" y="200025"/>
                </a:lnTo>
                <a:lnTo>
                  <a:pt x="63500" y="0"/>
                </a:lnTo>
                <a:close/>
              </a:path>
            </a:pathLst>
          </a:cu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Freeform 85">
            <a:extLst>
              <a:ext uri="{FF2B5EF4-FFF2-40B4-BE49-F238E27FC236}">
                <a16:creationId xmlns:a16="http://schemas.microsoft.com/office/drawing/2014/main" id="{D91D3E63-836C-ED43-9030-F4F504320A73}"/>
              </a:ext>
            </a:extLst>
          </p:cNvPr>
          <p:cNvSpPr/>
          <p:nvPr/>
        </p:nvSpPr>
        <p:spPr>
          <a:xfrm>
            <a:off x="8130600" y="2881895"/>
            <a:ext cx="33900" cy="95244"/>
          </a:xfrm>
          <a:custGeom>
            <a:avLst/>
            <a:gdLst>
              <a:gd name="connsiteX0" fmla="*/ 38100 w 66675"/>
              <a:gd name="connsiteY0" fmla="*/ 0 h 187325"/>
              <a:gd name="connsiteX1" fmla="*/ 6350 w 66675"/>
              <a:gd name="connsiteY1" fmla="*/ 31750 h 187325"/>
              <a:gd name="connsiteX2" fmla="*/ 41275 w 66675"/>
              <a:gd name="connsiteY2" fmla="*/ 57150 h 187325"/>
              <a:gd name="connsiteX3" fmla="*/ 0 w 66675"/>
              <a:gd name="connsiteY3" fmla="*/ 73025 h 187325"/>
              <a:gd name="connsiteX4" fmla="*/ 34925 w 66675"/>
              <a:gd name="connsiteY4" fmla="*/ 98425 h 187325"/>
              <a:gd name="connsiteX5" fmla="*/ 6350 w 66675"/>
              <a:gd name="connsiteY5" fmla="*/ 120650 h 187325"/>
              <a:gd name="connsiteX6" fmla="*/ 44450 w 66675"/>
              <a:gd name="connsiteY6" fmla="*/ 152400 h 187325"/>
              <a:gd name="connsiteX7" fmla="*/ 9525 w 66675"/>
              <a:gd name="connsiteY7" fmla="*/ 184150 h 187325"/>
              <a:gd name="connsiteX8" fmla="*/ 66675 w 66675"/>
              <a:gd name="connsiteY8" fmla="*/ 187325 h 187325"/>
              <a:gd name="connsiteX9" fmla="*/ 38100 w 66675"/>
              <a:gd name="connsiteY9" fmla="*/ 0 h 1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187325">
                <a:moveTo>
                  <a:pt x="38100" y="0"/>
                </a:moveTo>
                <a:lnTo>
                  <a:pt x="6350" y="31750"/>
                </a:lnTo>
                <a:lnTo>
                  <a:pt x="41275" y="57150"/>
                </a:lnTo>
                <a:lnTo>
                  <a:pt x="0" y="73025"/>
                </a:lnTo>
                <a:lnTo>
                  <a:pt x="34925" y="98425"/>
                </a:lnTo>
                <a:lnTo>
                  <a:pt x="6350" y="120650"/>
                </a:lnTo>
                <a:lnTo>
                  <a:pt x="44450" y="152400"/>
                </a:lnTo>
                <a:lnTo>
                  <a:pt x="9525" y="184150"/>
                </a:lnTo>
                <a:lnTo>
                  <a:pt x="66675" y="187325"/>
                </a:lnTo>
                <a:lnTo>
                  <a:pt x="3810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7" name="Straight Connector 86">
            <a:extLst>
              <a:ext uri="{FF2B5EF4-FFF2-40B4-BE49-F238E27FC236}">
                <a16:creationId xmlns:a16="http://schemas.microsoft.com/office/drawing/2014/main" id="{8BAE89B2-0905-C14C-B94C-660CF5037E6E}"/>
              </a:ext>
            </a:extLst>
          </p:cNvPr>
          <p:cNvCxnSpPr/>
          <p:nvPr/>
        </p:nvCxnSpPr>
        <p:spPr>
          <a:xfrm>
            <a:off x="8501859" y="1852405"/>
            <a:ext cx="2451" cy="71042"/>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Straight Connector 69"/>
          <p:cNvCxnSpPr/>
          <p:nvPr/>
        </p:nvCxnSpPr>
        <p:spPr>
          <a:xfrm rot="16200000" flipV="1">
            <a:off x="1832650" y="1151901"/>
            <a:ext cx="5910505" cy="4546604"/>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rot="16200000" flipV="1">
            <a:off x="3939054" y="3309110"/>
            <a:ext cx="5379104" cy="1588"/>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52399" y="346770"/>
            <a:ext cx="1464223" cy="4401205"/>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Putting the four world-lines together with a little artwork (the artwork will be removed in the next slide), we get the following space-time diagram.</a:t>
            </a:r>
          </a:p>
        </p:txBody>
      </p:sp>
      <p:cxnSp>
        <p:nvCxnSpPr>
          <p:cNvPr id="95" name="Straight Connector 94"/>
          <p:cNvCxnSpPr/>
          <p:nvPr/>
        </p:nvCxnSpPr>
        <p:spPr>
          <a:xfrm rot="5400000">
            <a:off x="311887" y="3492736"/>
            <a:ext cx="4710227" cy="1588"/>
          </a:xfrm>
          <a:prstGeom prst="line">
            <a:avLst/>
          </a:prstGeom>
          <a:ln w="38100"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1371600" y="5851026"/>
            <a:ext cx="7118187" cy="1588"/>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117" name="Object 2"/>
          <p:cNvGraphicFramePr>
            <a:graphicFrameLocks noChangeAspect="1"/>
          </p:cNvGraphicFramePr>
          <p:nvPr>
            <p:extLst>
              <p:ext uri="{D42A27DB-BD31-4B8C-83A1-F6EECF244321}">
                <p14:modId xmlns:p14="http://schemas.microsoft.com/office/powerpoint/2010/main" val="1951921201"/>
              </p:ext>
            </p:extLst>
          </p:nvPr>
        </p:nvGraphicFramePr>
        <p:xfrm>
          <a:off x="2522538" y="5948656"/>
          <a:ext cx="292100" cy="165100"/>
        </p:xfrm>
        <a:graphic>
          <a:graphicData uri="http://schemas.openxmlformats.org/presentationml/2006/ole">
            <mc:AlternateContent xmlns:mc="http://schemas.openxmlformats.org/markup-compatibility/2006">
              <mc:Choice xmlns:v="urn:schemas-microsoft-com:vml" Requires="v">
                <p:oleObj spid="_x0000_s146399" name="Equation" r:id="rId3" imgW="292100" imgH="165100" progId="Equation.DSMT4">
                  <p:embed/>
                </p:oleObj>
              </mc:Choice>
              <mc:Fallback>
                <p:oleObj name="Equation" r:id="rId3" imgW="292100" imgH="165100" progId="Equation.DSMT4">
                  <p:embed/>
                  <p:pic>
                    <p:nvPicPr>
                      <p:cNvPr id="0" name="Picture 2"/>
                      <p:cNvPicPr>
                        <a:picLocks noChangeAspect="1" noChangeArrowheads="1"/>
                      </p:cNvPicPr>
                      <p:nvPr/>
                    </p:nvPicPr>
                    <p:blipFill>
                      <a:blip r:embed="rId4"/>
                      <a:srcRect/>
                      <a:stretch>
                        <a:fillRect/>
                      </a:stretch>
                    </p:blipFill>
                    <p:spPr bwMode="auto">
                      <a:xfrm>
                        <a:off x="2522538" y="5948656"/>
                        <a:ext cx="2921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101" name="Straight Connector 100"/>
          <p:cNvCxnSpPr/>
          <p:nvPr/>
        </p:nvCxnSpPr>
        <p:spPr>
          <a:xfrm flipH="1" flipV="1">
            <a:off x="1752600" y="2061661"/>
            <a:ext cx="4878388" cy="3759994"/>
          </a:xfrm>
          <a:prstGeom prst="line">
            <a:avLst/>
          </a:prstGeom>
          <a:ln w="9525"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rot="16200000" flipV="1">
            <a:off x="2482848" y="1738605"/>
            <a:ext cx="4978398" cy="3848103"/>
          </a:xfrm>
          <a:prstGeom prst="line">
            <a:avLst/>
          </a:prstGeom>
          <a:ln w="38100"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rot="16200000" flipV="1">
            <a:off x="3733801" y="2011654"/>
            <a:ext cx="4648201" cy="3581402"/>
          </a:xfrm>
          <a:prstGeom prst="line">
            <a:avLst/>
          </a:prstGeom>
          <a:ln w="38100"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rot="5400000" flipH="1" flipV="1">
            <a:off x="4277902" y="3495558"/>
            <a:ext cx="4701408" cy="1588"/>
          </a:xfrm>
          <a:prstGeom prst="line">
            <a:avLst/>
          </a:prstGeom>
          <a:ln w="38100"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8610600" y="6477000"/>
            <a:ext cx="426168" cy="276999"/>
          </a:xfrm>
          <a:prstGeom prst="rect">
            <a:avLst/>
          </a:prstGeom>
          <a:noFill/>
        </p:spPr>
        <p:txBody>
          <a:bodyPr wrap="none" rtlCol="0">
            <a:spAutoFit/>
          </a:bodyPr>
          <a:lstStyle/>
          <a:p>
            <a:r>
              <a:rPr lang="en-US" sz="1200" dirty="0"/>
              <a:t>34.)</a:t>
            </a:r>
          </a:p>
        </p:txBody>
      </p:sp>
      <p:sp>
        <p:nvSpPr>
          <p:cNvPr id="135" name="TextBox 134"/>
          <p:cNvSpPr txBox="1"/>
          <p:nvPr/>
        </p:nvSpPr>
        <p:spPr>
          <a:xfrm rot="3148909" flipH="1">
            <a:off x="3313576" y="2152783"/>
            <a:ext cx="1556836" cy="276999"/>
          </a:xfrm>
          <a:prstGeom prst="rect">
            <a:avLst/>
          </a:prstGeom>
          <a:noFill/>
        </p:spPr>
        <p:txBody>
          <a:bodyPr wrap="none" rtlCol="0">
            <a:spAutoFit/>
          </a:bodyPr>
          <a:lstStyle/>
          <a:p>
            <a:r>
              <a:rPr lang="en-US" sz="1200" dirty="0"/>
              <a:t>world line  of nub end</a:t>
            </a:r>
          </a:p>
        </p:txBody>
      </p:sp>
      <p:sp>
        <p:nvSpPr>
          <p:cNvPr id="136" name="TextBox 135"/>
          <p:cNvSpPr txBox="1"/>
          <p:nvPr/>
        </p:nvSpPr>
        <p:spPr>
          <a:xfrm rot="3148909" flipH="1">
            <a:off x="4353439" y="2427040"/>
            <a:ext cx="1913279" cy="276999"/>
          </a:xfrm>
          <a:prstGeom prst="rect">
            <a:avLst/>
          </a:prstGeom>
          <a:noFill/>
        </p:spPr>
        <p:txBody>
          <a:bodyPr wrap="none" rtlCol="0">
            <a:spAutoFit/>
          </a:bodyPr>
          <a:lstStyle/>
          <a:p>
            <a:r>
              <a:rPr lang="en-US" sz="1200" dirty="0"/>
              <a:t>world line  of front of bomb</a:t>
            </a:r>
          </a:p>
        </p:txBody>
      </p:sp>
      <p:graphicFrame>
        <p:nvGraphicFramePr>
          <p:cNvPr id="144" name="Object 2"/>
          <p:cNvGraphicFramePr>
            <a:graphicFrameLocks noChangeAspect="1"/>
          </p:cNvGraphicFramePr>
          <p:nvPr>
            <p:extLst>
              <p:ext uri="{D42A27DB-BD31-4B8C-83A1-F6EECF244321}">
                <p14:modId xmlns:p14="http://schemas.microsoft.com/office/powerpoint/2010/main" val="2581678286"/>
              </p:ext>
            </p:extLst>
          </p:nvPr>
        </p:nvGraphicFramePr>
        <p:xfrm>
          <a:off x="1625600" y="2119397"/>
          <a:ext cx="127000" cy="127000"/>
        </p:xfrm>
        <a:graphic>
          <a:graphicData uri="http://schemas.openxmlformats.org/presentationml/2006/ole">
            <mc:AlternateContent xmlns:mc="http://schemas.openxmlformats.org/markup-compatibility/2006">
              <mc:Choice xmlns:v="urn:schemas-microsoft-com:vml" Requires="v">
                <p:oleObj spid="_x0000_s146400" name="Equation" r:id="rId5" imgW="127000" imgH="127000" progId="Equation.DSMT4">
                  <p:embed/>
                </p:oleObj>
              </mc:Choice>
              <mc:Fallback>
                <p:oleObj name="Equation" r:id="rId5" imgW="127000" imgH="127000" progId="Equation.DSMT4">
                  <p:embed/>
                  <p:pic>
                    <p:nvPicPr>
                      <p:cNvPr id="0" name="Picture 6"/>
                      <p:cNvPicPr>
                        <a:picLocks noChangeAspect="1" noChangeArrowheads="1"/>
                      </p:cNvPicPr>
                      <p:nvPr/>
                    </p:nvPicPr>
                    <p:blipFill>
                      <a:blip r:embed="rId6"/>
                      <a:srcRect/>
                      <a:stretch>
                        <a:fillRect/>
                      </a:stretch>
                    </p:blipFill>
                    <p:spPr bwMode="auto">
                      <a:xfrm>
                        <a:off x="1625600" y="2119397"/>
                        <a:ext cx="127000" cy="12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46" name="Object 2"/>
          <p:cNvGraphicFramePr>
            <a:graphicFrameLocks noChangeAspect="1"/>
          </p:cNvGraphicFramePr>
          <p:nvPr>
            <p:extLst>
              <p:ext uri="{D42A27DB-BD31-4B8C-83A1-F6EECF244321}">
                <p14:modId xmlns:p14="http://schemas.microsoft.com/office/powerpoint/2010/main" val="2719976130"/>
              </p:ext>
            </p:extLst>
          </p:nvPr>
        </p:nvGraphicFramePr>
        <p:xfrm>
          <a:off x="8470240" y="5904212"/>
          <a:ext cx="165100" cy="152400"/>
        </p:xfrm>
        <a:graphic>
          <a:graphicData uri="http://schemas.openxmlformats.org/presentationml/2006/ole">
            <mc:AlternateContent xmlns:mc="http://schemas.openxmlformats.org/markup-compatibility/2006">
              <mc:Choice xmlns:v="urn:schemas-microsoft-com:vml" Requires="v">
                <p:oleObj spid="_x0000_s146401" name="Equation" r:id="rId7" imgW="165100" imgH="152400" progId="Equation.DSMT4">
                  <p:embed/>
                </p:oleObj>
              </mc:Choice>
              <mc:Fallback>
                <p:oleObj name="Equation" r:id="rId7" imgW="165100" imgH="152400" progId="Equation.DSMT4">
                  <p:embed/>
                  <p:pic>
                    <p:nvPicPr>
                      <p:cNvPr id="0" name="Picture 7"/>
                      <p:cNvPicPr>
                        <a:picLocks noChangeAspect="1" noChangeArrowheads="1"/>
                      </p:cNvPicPr>
                      <p:nvPr/>
                    </p:nvPicPr>
                    <p:blipFill>
                      <a:blip r:embed="rId8"/>
                      <a:srcRect/>
                      <a:stretch>
                        <a:fillRect/>
                      </a:stretch>
                    </p:blipFill>
                    <p:spPr bwMode="auto">
                      <a:xfrm>
                        <a:off x="8470240" y="5904212"/>
                        <a:ext cx="1651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47" name="Object 2"/>
          <p:cNvGraphicFramePr>
            <a:graphicFrameLocks noChangeAspect="1"/>
          </p:cNvGraphicFramePr>
          <p:nvPr>
            <p:extLst>
              <p:ext uri="{D42A27DB-BD31-4B8C-83A1-F6EECF244321}">
                <p14:modId xmlns:p14="http://schemas.microsoft.com/office/powerpoint/2010/main" val="1659714255"/>
              </p:ext>
            </p:extLst>
          </p:nvPr>
        </p:nvGraphicFramePr>
        <p:xfrm>
          <a:off x="2501106" y="228600"/>
          <a:ext cx="165100" cy="139700"/>
        </p:xfrm>
        <a:graphic>
          <a:graphicData uri="http://schemas.openxmlformats.org/presentationml/2006/ole">
            <mc:AlternateContent xmlns:mc="http://schemas.openxmlformats.org/markup-compatibility/2006">
              <mc:Choice xmlns:v="urn:schemas-microsoft-com:vml" Requires="v">
                <p:oleObj spid="_x0000_s146402" name="Equation" r:id="rId9" imgW="165100" imgH="139700" progId="Equation.DSMT4">
                  <p:embed/>
                </p:oleObj>
              </mc:Choice>
              <mc:Fallback>
                <p:oleObj name="Equation" r:id="rId9" imgW="165100" imgH="139700" progId="Equation.DSMT4">
                  <p:embed/>
                  <p:pic>
                    <p:nvPicPr>
                      <p:cNvPr id="0" name="Picture 8"/>
                      <p:cNvPicPr>
                        <a:picLocks noChangeAspect="1" noChangeArrowheads="1"/>
                      </p:cNvPicPr>
                      <p:nvPr/>
                    </p:nvPicPr>
                    <p:blipFill>
                      <a:blip r:embed="rId10"/>
                      <a:srcRect/>
                      <a:stretch>
                        <a:fillRect/>
                      </a:stretch>
                    </p:blipFill>
                    <p:spPr bwMode="auto">
                      <a:xfrm>
                        <a:off x="2501106" y="228600"/>
                        <a:ext cx="165100" cy="13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49" name="Object 2"/>
          <p:cNvGraphicFramePr>
            <a:graphicFrameLocks noChangeAspect="1"/>
          </p:cNvGraphicFramePr>
          <p:nvPr>
            <p:extLst>
              <p:ext uri="{D42A27DB-BD31-4B8C-83A1-F6EECF244321}">
                <p14:modId xmlns:p14="http://schemas.microsoft.com/office/powerpoint/2010/main" val="2515474258"/>
              </p:ext>
            </p:extLst>
          </p:nvPr>
        </p:nvGraphicFramePr>
        <p:xfrm>
          <a:off x="6711950" y="436856"/>
          <a:ext cx="203200" cy="152400"/>
        </p:xfrm>
        <a:graphic>
          <a:graphicData uri="http://schemas.openxmlformats.org/presentationml/2006/ole">
            <mc:AlternateContent xmlns:mc="http://schemas.openxmlformats.org/markup-compatibility/2006">
              <mc:Choice xmlns:v="urn:schemas-microsoft-com:vml" Requires="v">
                <p:oleObj spid="_x0000_s146403" name="Equation" r:id="rId11" imgW="203200" imgH="152400" progId="Equation.DSMT4">
                  <p:embed/>
                </p:oleObj>
              </mc:Choice>
              <mc:Fallback>
                <p:oleObj name="Equation" r:id="rId11" imgW="203200" imgH="152400" progId="Equation.DSMT4">
                  <p:embed/>
                  <p:pic>
                    <p:nvPicPr>
                      <p:cNvPr id="0" name="Picture 9"/>
                      <p:cNvPicPr>
                        <a:picLocks noChangeAspect="1" noChangeArrowheads="1"/>
                      </p:cNvPicPr>
                      <p:nvPr/>
                    </p:nvPicPr>
                    <p:blipFill>
                      <a:blip r:embed="rId12"/>
                      <a:srcRect/>
                      <a:stretch>
                        <a:fillRect/>
                      </a:stretch>
                    </p:blipFill>
                    <p:spPr bwMode="auto">
                      <a:xfrm>
                        <a:off x="6711950" y="436856"/>
                        <a:ext cx="2032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8" name="Object 2"/>
          <p:cNvGraphicFramePr>
            <a:graphicFrameLocks noChangeAspect="1"/>
          </p:cNvGraphicFramePr>
          <p:nvPr>
            <p:extLst>
              <p:ext uri="{D42A27DB-BD31-4B8C-83A1-F6EECF244321}">
                <p14:modId xmlns:p14="http://schemas.microsoft.com/office/powerpoint/2010/main" val="3966367146"/>
              </p:ext>
            </p:extLst>
          </p:nvPr>
        </p:nvGraphicFramePr>
        <p:xfrm>
          <a:off x="6781005" y="5858534"/>
          <a:ext cx="457995" cy="140922"/>
        </p:xfrm>
        <a:graphic>
          <a:graphicData uri="http://schemas.openxmlformats.org/presentationml/2006/ole">
            <mc:AlternateContent xmlns:mc="http://schemas.openxmlformats.org/markup-compatibility/2006">
              <mc:Choice xmlns:v="urn:schemas-microsoft-com:vml" Requires="v">
                <p:oleObj spid="_x0000_s146404" name="Equation" r:id="rId13" imgW="495300" imgH="152400" progId="Equation.DSMT4">
                  <p:embed/>
                </p:oleObj>
              </mc:Choice>
              <mc:Fallback>
                <p:oleObj name="Equation" r:id="rId13" imgW="495300" imgH="152400" progId="Equation.DSMT4">
                  <p:embed/>
                  <p:pic>
                    <p:nvPicPr>
                      <p:cNvPr id="0" name="Picture 10"/>
                      <p:cNvPicPr>
                        <a:picLocks noChangeAspect="1" noChangeArrowheads="1"/>
                      </p:cNvPicPr>
                      <p:nvPr/>
                    </p:nvPicPr>
                    <p:blipFill>
                      <a:blip r:embed="rId14"/>
                      <a:srcRect/>
                      <a:stretch>
                        <a:fillRect/>
                      </a:stretch>
                    </p:blipFill>
                    <p:spPr bwMode="auto">
                      <a:xfrm>
                        <a:off x="6781005" y="5858534"/>
                        <a:ext cx="457995" cy="140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9" name="Object 2"/>
          <p:cNvGraphicFramePr>
            <a:graphicFrameLocks noChangeAspect="1"/>
          </p:cNvGraphicFramePr>
          <p:nvPr>
            <p:extLst>
              <p:ext uri="{D42A27DB-BD31-4B8C-83A1-F6EECF244321}">
                <p14:modId xmlns:p14="http://schemas.microsoft.com/office/powerpoint/2010/main" val="3396401930"/>
              </p:ext>
            </p:extLst>
          </p:nvPr>
        </p:nvGraphicFramePr>
        <p:xfrm>
          <a:off x="6697663" y="4398963"/>
          <a:ext cx="471487" cy="141287"/>
        </p:xfrm>
        <a:graphic>
          <a:graphicData uri="http://schemas.openxmlformats.org/presentationml/2006/ole">
            <mc:AlternateContent xmlns:mc="http://schemas.openxmlformats.org/markup-compatibility/2006">
              <mc:Choice xmlns:v="urn:schemas-microsoft-com:vml" Requires="v">
                <p:oleObj spid="_x0000_s146405" name="Equation" r:id="rId15" imgW="508000" imgH="152400" progId="Equation.DSMT4">
                  <p:embed/>
                </p:oleObj>
              </mc:Choice>
              <mc:Fallback>
                <p:oleObj name="Equation" r:id="rId15" imgW="508000" imgH="152400" progId="Equation.DSMT4">
                  <p:embed/>
                  <p:pic>
                    <p:nvPicPr>
                      <p:cNvPr id="0" name="Picture 11"/>
                      <p:cNvPicPr>
                        <a:picLocks noChangeAspect="1" noChangeArrowheads="1"/>
                      </p:cNvPicPr>
                      <p:nvPr/>
                    </p:nvPicPr>
                    <p:blipFill>
                      <a:blip r:embed="rId16"/>
                      <a:srcRect/>
                      <a:stretch>
                        <a:fillRect/>
                      </a:stretch>
                    </p:blipFill>
                    <p:spPr bwMode="auto">
                      <a:xfrm>
                        <a:off x="6697663" y="4398963"/>
                        <a:ext cx="471487" cy="141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90" name="Object 2"/>
          <p:cNvGraphicFramePr>
            <a:graphicFrameLocks noChangeAspect="1"/>
          </p:cNvGraphicFramePr>
          <p:nvPr/>
        </p:nvGraphicFramePr>
        <p:xfrm>
          <a:off x="6705600" y="1198856"/>
          <a:ext cx="165100" cy="3175000"/>
        </p:xfrm>
        <a:graphic>
          <a:graphicData uri="http://schemas.openxmlformats.org/presentationml/2006/ole">
            <mc:AlternateContent xmlns:mc="http://schemas.openxmlformats.org/markup-compatibility/2006">
              <mc:Choice xmlns:v="urn:schemas-microsoft-com:vml" Requires="v">
                <p:oleObj spid="_x0000_s146406" name="Equation" r:id="rId17" imgW="165100" imgH="3175000" progId="Equation.DSMT4">
                  <p:embed/>
                </p:oleObj>
              </mc:Choice>
              <mc:Fallback>
                <p:oleObj name="Equation" r:id="rId17" imgW="165100" imgH="3175000" progId="Equation.DSMT4">
                  <p:embed/>
                  <p:pic>
                    <p:nvPicPr>
                      <p:cNvPr id="0" name="Picture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05600" y="1198856"/>
                        <a:ext cx="165100" cy="317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26" name="Object 2"/>
          <p:cNvGraphicFramePr>
            <a:graphicFrameLocks noChangeAspect="1"/>
          </p:cNvGraphicFramePr>
          <p:nvPr>
            <p:extLst>
              <p:ext uri="{D42A27DB-BD31-4B8C-83A1-F6EECF244321}">
                <p14:modId xmlns:p14="http://schemas.microsoft.com/office/powerpoint/2010/main" val="36992577"/>
              </p:ext>
            </p:extLst>
          </p:nvPr>
        </p:nvGraphicFramePr>
        <p:xfrm>
          <a:off x="7543800" y="5910556"/>
          <a:ext cx="241300" cy="165100"/>
        </p:xfrm>
        <a:graphic>
          <a:graphicData uri="http://schemas.openxmlformats.org/presentationml/2006/ole">
            <mc:AlternateContent xmlns:mc="http://schemas.openxmlformats.org/markup-compatibility/2006">
              <mc:Choice xmlns:v="urn:schemas-microsoft-com:vml" Requires="v">
                <p:oleObj spid="_x0000_s146407" name="Equation" r:id="rId19" imgW="241300" imgH="165100" progId="Equation.DSMT4">
                  <p:embed/>
                </p:oleObj>
              </mc:Choice>
              <mc:Fallback>
                <p:oleObj name="Equation" r:id="rId19" imgW="241300" imgH="165100" progId="Equation.DSMT4">
                  <p:embed/>
                  <p:pic>
                    <p:nvPicPr>
                      <p:cNvPr id="0" name="Picture 13"/>
                      <p:cNvPicPr>
                        <a:picLocks noChangeAspect="1" noChangeArrowheads="1"/>
                      </p:cNvPicPr>
                      <p:nvPr/>
                    </p:nvPicPr>
                    <p:blipFill>
                      <a:blip r:embed="rId20"/>
                      <a:srcRect/>
                      <a:stretch>
                        <a:fillRect/>
                      </a:stretch>
                    </p:blipFill>
                    <p:spPr bwMode="auto">
                      <a:xfrm>
                        <a:off x="7543800" y="5910556"/>
                        <a:ext cx="2413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177" name="Straight Connector 176"/>
          <p:cNvCxnSpPr/>
          <p:nvPr/>
        </p:nvCxnSpPr>
        <p:spPr>
          <a:xfrm rot="5400000" flipH="1" flipV="1">
            <a:off x="6870700" y="3256256"/>
            <a:ext cx="1588" cy="1588"/>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88" name="Object 2"/>
          <p:cNvGraphicFramePr>
            <a:graphicFrameLocks noChangeAspect="1"/>
          </p:cNvGraphicFramePr>
          <p:nvPr/>
        </p:nvGraphicFramePr>
        <p:xfrm>
          <a:off x="2425700" y="3637256"/>
          <a:ext cx="165100" cy="1803400"/>
        </p:xfrm>
        <a:graphic>
          <a:graphicData uri="http://schemas.openxmlformats.org/presentationml/2006/ole">
            <mc:AlternateContent xmlns:mc="http://schemas.openxmlformats.org/markup-compatibility/2006">
              <mc:Choice xmlns:v="urn:schemas-microsoft-com:vml" Requires="v">
                <p:oleObj spid="_x0000_s146408" name="Equation" r:id="rId21" imgW="165100" imgH="1803400" progId="Equation.DSMT4">
                  <p:embed/>
                </p:oleObj>
              </mc:Choice>
              <mc:Fallback>
                <p:oleObj name="Equation" r:id="rId21" imgW="165100" imgH="1803400" progId="Equation.DSMT4">
                  <p:embed/>
                  <p:pic>
                    <p:nvPicPr>
                      <p:cNvPr id="0" name="Picture 2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425700" y="3637256"/>
                        <a:ext cx="165100" cy="180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67" name="Straight Connector 66"/>
          <p:cNvCxnSpPr/>
          <p:nvPr/>
        </p:nvCxnSpPr>
        <p:spPr>
          <a:xfrm flipV="1">
            <a:off x="6316104" y="5436686"/>
            <a:ext cx="999096" cy="3970"/>
          </a:xfrm>
          <a:prstGeom prst="line">
            <a:avLst/>
          </a:prstGeom>
          <a:ln w="127000"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3" name="Freeform 72"/>
          <p:cNvSpPr/>
          <p:nvPr/>
        </p:nvSpPr>
        <p:spPr>
          <a:xfrm>
            <a:off x="2552700" y="5181600"/>
            <a:ext cx="4076700" cy="533400"/>
          </a:xfrm>
          <a:custGeom>
            <a:avLst/>
            <a:gdLst>
              <a:gd name="connsiteX0" fmla="*/ 4070350 w 4076700"/>
              <a:gd name="connsiteY0" fmla="*/ 12700 h 431800"/>
              <a:gd name="connsiteX1" fmla="*/ 4070350 w 4076700"/>
              <a:gd name="connsiteY1" fmla="*/ 107950 h 431800"/>
              <a:gd name="connsiteX2" fmla="*/ 114300 w 4076700"/>
              <a:gd name="connsiteY2" fmla="*/ 88900 h 431800"/>
              <a:gd name="connsiteX3" fmla="*/ 114300 w 4076700"/>
              <a:gd name="connsiteY3" fmla="*/ 311150 h 431800"/>
              <a:gd name="connsiteX4" fmla="*/ 4076700 w 4076700"/>
              <a:gd name="connsiteY4" fmla="*/ 311150 h 431800"/>
              <a:gd name="connsiteX5" fmla="*/ 4076700 w 4076700"/>
              <a:gd name="connsiteY5" fmla="*/ 431800 h 431800"/>
              <a:gd name="connsiteX6" fmla="*/ 0 w 4076700"/>
              <a:gd name="connsiteY6" fmla="*/ 419100 h 431800"/>
              <a:gd name="connsiteX7" fmla="*/ 6350 w 4076700"/>
              <a:gd name="connsiteY7" fmla="*/ 0 h 431800"/>
              <a:gd name="connsiteX8" fmla="*/ 4070350 w 4076700"/>
              <a:gd name="connsiteY8" fmla="*/ 12700 h 43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6700" h="431800">
                <a:moveTo>
                  <a:pt x="4070350" y="12700"/>
                </a:moveTo>
                <a:lnTo>
                  <a:pt x="4070350" y="107950"/>
                </a:lnTo>
                <a:lnTo>
                  <a:pt x="114300" y="88900"/>
                </a:lnTo>
                <a:lnTo>
                  <a:pt x="114300" y="311150"/>
                </a:lnTo>
                <a:lnTo>
                  <a:pt x="4076700" y="311150"/>
                </a:lnTo>
                <a:lnTo>
                  <a:pt x="4076700" y="431800"/>
                </a:lnTo>
                <a:lnTo>
                  <a:pt x="0" y="419100"/>
                </a:lnTo>
                <a:cubicBezTo>
                  <a:pt x="2117" y="279400"/>
                  <a:pt x="6350" y="0"/>
                  <a:pt x="6350" y="0"/>
                </a:cubicBezTo>
                <a:lnTo>
                  <a:pt x="4070350" y="12700"/>
                </a:lnTo>
                <a:close/>
              </a:path>
            </a:pathLst>
          </a:cu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38" name="Object 2"/>
          <p:cNvGraphicFramePr>
            <a:graphicFrameLocks noChangeAspect="1"/>
          </p:cNvGraphicFramePr>
          <p:nvPr/>
        </p:nvGraphicFramePr>
        <p:xfrm>
          <a:off x="6750050" y="5334000"/>
          <a:ext cx="279400" cy="165100"/>
        </p:xfrm>
        <a:graphic>
          <a:graphicData uri="http://schemas.openxmlformats.org/presentationml/2006/ole">
            <mc:AlternateContent xmlns:mc="http://schemas.openxmlformats.org/markup-compatibility/2006">
              <mc:Choice xmlns:v="urn:schemas-microsoft-com:vml" Requires="v">
                <p:oleObj spid="_x0000_s146409" name="Equation" r:id="rId23" imgW="279400" imgH="165100" progId="Equation.DSMT4">
                  <p:embed/>
                </p:oleObj>
              </mc:Choice>
              <mc:Fallback>
                <p:oleObj name="Equation" r:id="rId23" imgW="279400" imgH="165100" progId="Equation.DSMT4">
                  <p:embed/>
                  <p:pic>
                    <p:nvPicPr>
                      <p:cNvPr id="0" name="Picture 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750050" y="5334000"/>
                        <a:ext cx="2794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1" name="Object 2"/>
          <p:cNvGraphicFramePr>
            <a:graphicFrameLocks noChangeAspect="1"/>
          </p:cNvGraphicFramePr>
          <p:nvPr/>
        </p:nvGraphicFramePr>
        <p:xfrm>
          <a:off x="3810000" y="5562600"/>
          <a:ext cx="1270000" cy="203200"/>
        </p:xfrm>
        <a:graphic>
          <a:graphicData uri="http://schemas.openxmlformats.org/presentationml/2006/ole">
            <mc:AlternateContent xmlns:mc="http://schemas.openxmlformats.org/markup-compatibility/2006">
              <mc:Choice xmlns:v="urn:schemas-microsoft-com:vml" Requires="v">
                <p:oleObj spid="_x0000_s146410" name="Equation" r:id="rId25" imgW="1270000" imgH="203200" progId="Equation.DSMT4">
                  <p:embed/>
                </p:oleObj>
              </mc:Choice>
              <mc:Fallback>
                <p:oleObj name="Equation" r:id="rId25" imgW="1270000" imgH="203200" progId="Equation.DSMT4">
                  <p:embed/>
                  <p:pic>
                    <p:nvPicPr>
                      <p:cNvPr id="0" name="Picture 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810000" y="5562600"/>
                        <a:ext cx="1270000" cy="20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75" name="Straight Arrow Connector 74"/>
          <p:cNvCxnSpPr>
            <a:stCxn id="73" idx="0"/>
          </p:cNvCxnSpPr>
          <p:nvPr/>
        </p:nvCxnSpPr>
        <p:spPr>
          <a:xfrm flipV="1">
            <a:off x="6623050" y="4800600"/>
            <a:ext cx="4762" cy="3966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V="1">
            <a:off x="2666206" y="4784912"/>
            <a:ext cx="4762" cy="3966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rot="16200000" flipV="1">
            <a:off x="5955578" y="5049673"/>
            <a:ext cx="407486" cy="31356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rot="16200000" flipV="1">
            <a:off x="6887241" y="4999960"/>
            <a:ext cx="407486" cy="31356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66" name="Group 82">
            <a:extLst>
              <a:ext uri="{FF2B5EF4-FFF2-40B4-BE49-F238E27FC236}">
                <a16:creationId xmlns:a16="http://schemas.microsoft.com/office/drawing/2014/main" id="{B99D5DDF-E421-3549-8DC1-EB714DB13431}"/>
              </a:ext>
            </a:extLst>
          </p:cNvPr>
          <p:cNvGrpSpPr/>
          <p:nvPr/>
        </p:nvGrpSpPr>
        <p:grpSpPr>
          <a:xfrm>
            <a:off x="8488959" y="269143"/>
            <a:ext cx="393870" cy="131566"/>
            <a:chOff x="7106949" y="968772"/>
            <a:chExt cx="774660" cy="258763"/>
          </a:xfrm>
        </p:grpSpPr>
        <p:cxnSp>
          <p:nvCxnSpPr>
            <p:cNvPr id="68" name="Straight Arrow Connector 67">
              <a:extLst>
                <a:ext uri="{FF2B5EF4-FFF2-40B4-BE49-F238E27FC236}">
                  <a16:creationId xmlns:a16="http://schemas.microsoft.com/office/drawing/2014/main" id="{8A90F5DF-C3AF-3A4F-BEB3-66077345EA41}"/>
                </a:ext>
              </a:extLst>
            </p:cNvPr>
            <p:cNvCxnSpPr/>
            <p:nvPr/>
          </p:nvCxnSpPr>
          <p:spPr>
            <a:xfrm rot="10800000" flipV="1">
              <a:off x="7106949" y="1225947"/>
              <a:ext cx="705953"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69" name="Object 2">
              <a:extLst>
                <a:ext uri="{FF2B5EF4-FFF2-40B4-BE49-F238E27FC236}">
                  <a16:creationId xmlns:a16="http://schemas.microsoft.com/office/drawing/2014/main" id="{B115EB4C-EEC8-7846-9740-918D9B8DC36A}"/>
                </a:ext>
              </a:extLst>
            </p:cNvPr>
            <p:cNvGraphicFramePr>
              <a:graphicFrameLocks noChangeAspect="1"/>
            </p:cNvGraphicFramePr>
            <p:nvPr/>
          </p:nvGraphicFramePr>
          <p:xfrm>
            <a:off x="7259309" y="968772"/>
            <a:ext cx="622300" cy="203200"/>
          </p:xfrm>
          <a:graphic>
            <a:graphicData uri="http://schemas.openxmlformats.org/presentationml/2006/ole">
              <mc:AlternateContent xmlns:mc="http://schemas.openxmlformats.org/markup-compatibility/2006">
                <mc:Choice xmlns:v="urn:schemas-microsoft-com:vml" Requires="v">
                  <p:oleObj spid="_x0000_s146411" name="Equation" r:id="rId27" imgW="622300" imgH="203200" progId="Equation.DSMT4">
                    <p:embed/>
                  </p:oleObj>
                </mc:Choice>
                <mc:Fallback>
                  <p:oleObj name="Equation" r:id="rId27" imgW="622300" imgH="203200" progId="Equation.DSMT4">
                    <p:embed/>
                    <p:pic>
                      <p:nvPicPr>
                        <p:cNvPr id="134" name="Object 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259309" y="968772"/>
                          <a:ext cx="622300" cy="20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graphicFrame>
        <p:nvGraphicFramePr>
          <p:cNvPr id="71" name="Object 2">
            <a:extLst>
              <a:ext uri="{FF2B5EF4-FFF2-40B4-BE49-F238E27FC236}">
                <a16:creationId xmlns:a16="http://schemas.microsoft.com/office/drawing/2014/main" id="{E71989C2-9E4E-8C4A-BF0E-3DFDA79B6524}"/>
              </a:ext>
            </a:extLst>
          </p:cNvPr>
          <p:cNvGraphicFramePr>
            <a:graphicFrameLocks noChangeAspect="1"/>
          </p:cNvGraphicFramePr>
          <p:nvPr/>
        </p:nvGraphicFramePr>
        <p:xfrm>
          <a:off x="8089565" y="1098089"/>
          <a:ext cx="245374" cy="77487"/>
        </p:xfrm>
        <a:graphic>
          <a:graphicData uri="http://schemas.openxmlformats.org/presentationml/2006/ole">
            <mc:AlternateContent xmlns:mc="http://schemas.openxmlformats.org/markup-compatibility/2006">
              <mc:Choice xmlns:v="urn:schemas-microsoft-com:vml" Requires="v">
                <p:oleObj spid="_x0000_s146412" name="Equation" r:id="rId29" imgW="482600" imgH="152400" progId="Equation.DSMT4">
                  <p:embed/>
                </p:oleObj>
              </mc:Choice>
              <mc:Fallback>
                <p:oleObj name="Equation" r:id="rId29" imgW="482600" imgH="152400" progId="Equation.DSMT4">
                  <p:embed/>
                  <p:pic>
                    <p:nvPicPr>
                      <p:cNvPr id="140" name="Object 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089565" y="1098089"/>
                        <a:ext cx="245374" cy="77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2" name="Object 2">
            <a:extLst>
              <a:ext uri="{FF2B5EF4-FFF2-40B4-BE49-F238E27FC236}">
                <a16:creationId xmlns:a16="http://schemas.microsoft.com/office/drawing/2014/main" id="{7071B221-D2A7-CD4D-BEA7-FDB0B6912B4F}"/>
              </a:ext>
            </a:extLst>
          </p:cNvPr>
          <p:cNvGraphicFramePr>
            <a:graphicFrameLocks noChangeAspect="1"/>
          </p:cNvGraphicFramePr>
          <p:nvPr/>
        </p:nvGraphicFramePr>
        <p:xfrm>
          <a:off x="7638367" y="1175575"/>
          <a:ext cx="1078356" cy="167888"/>
        </p:xfrm>
        <a:graphic>
          <a:graphicData uri="http://schemas.openxmlformats.org/presentationml/2006/ole">
            <mc:AlternateContent xmlns:mc="http://schemas.openxmlformats.org/markup-compatibility/2006">
              <mc:Choice xmlns:v="urn:schemas-microsoft-com:vml" Requires="v">
                <p:oleObj spid="_x0000_s146413" name="Equation" r:id="rId31" imgW="2120900" imgH="330200" progId="Equation.DSMT4">
                  <p:embed/>
                </p:oleObj>
              </mc:Choice>
              <mc:Fallback>
                <p:oleObj name="Equation" r:id="rId31" imgW="2120900" imgH="330200" progId="Equation.DSMT4">
                  <p:embed/>
                  <p:pic>
                    <p:nvPicPr>
                      <p:cNvPr id="145" name="Object 2"/>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638367" y="1175575"/>
                        <a:ext cx="1078356" cy="16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4" name="Object 2">
            <a:extLst>
              <a:ext uri="{FF2B5EF4-FFF2-40B4-BE49-F238E27FC236}">
                <a16:creationId xmlns:a16="http://schemas.microsoft.com/office/drawing/2014/main" id="{15633896-E514-7645-A3B0-EB7D78F0FE45}"/>
              </a:ext>
            </a:extLst>
          </p:cNvPr>
          <p:cNvGraphicFramePr>
            <a:graphicFrameLocks noChangeAspect="1"/>
          </p:cNvGraphicFramePr>
          <p:nvPr/>
        </p:nvGraphicFramePr>
        <p:xfrm>
          <a:off x="8290664" y="3228971"/>
          <a:ext cx="258289" cy="77487"/>
        </p:xfrm>
        <a:graphic>
          <a:graphicData uri="http://schemas.openxmlformats.org/presentationml/2006/ole">
            <mc:AlternateContent xmlns:mc="http://schemas.openxmlformats.org/markup-compatibility/2006">
              <mc:Choice xmlns:v="urn:schemas-microsoft-com:vml" Requires="v">
                <p:oleObj spid="_x0000_s146414" name="Equation" r:id="rId33" imgW="508000" imgH="152400" progId="Equation.DSMT4">
                  <p:embed/>
                </p:oleObj>
              </mc:Choice>
              <mc:Fallback>
                <p:oleObj name="Equation" r:id="rId33" imgW="508000" imgH="152400" progId="Equation.DSMT4">
                  <p:embed/>
                  <p:pic>
                    <p:nvPicPr>
                      <p:cNvPr id="148" name="Object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290664" y="3228971"/>
                        <a:ext cx="258289" cy="77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7" name="Object 2">
            <a:extLst>
              <a:ext uri="{FF2B5EF4-FFF2-40B4-BE49-F238E27FC236}">
                <a16:creationId xmlns:a16="http://schemas.microsoft.com/office/drawing/2014/main" id="{63BA33C6-70A7-FE4D-8688-9300813BEC2B}"/>
              </a:ext>
            </a:extLst>
          </p:cNvPr>
          <p:cNvGraphicFramePr>
            <a:graphicFrameLocks noChangeAspect="1"/>
          </p:cNvGraphicFramePr>
          <p:nvPr/>
        </p:nvGraphicFramePr>
        <p:xfrm>
          <a:off x="7733729" y="3322164"/>
          <a:ext cx="1181671" cy="167888"/>
        </p:xfrm>
        <a:graphic>
          <a:graphicData uri="http://schemas.openxmlformats.org/presentationml/2006/ole">
            <mc:AlternateContent xmlns:mc="http://schemas.openxmlformats.org/markup-compatibility/2006">
              <mc:Choice xmlns:v="urn:schemas-microsoft-com:vml" Requires="v">
                <p:oleObj spid="_x0000_s146415" name="Equation" r:id="rId35" imgW="2324100" imgH="330200" progId="Equation.DSMT4">
                  <p:embed/>
                </p:oleObj>
              </mc:Choice>
              <mc:Fallback>
                <p:oleObj name="Equation" r:id="rId35" imgW="2324100" imgH="330200" progId="Equation.DSMT4">
                  <p:embed/>
                  <p:pic>
                    <p:nvPicPr>
                      <p:cNvPr id="151" name="Object 2"/>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733729" y="3322164"/>
                        <a:ext cx="1181671" cy="16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2" name="Object 2">
            <a:extLst>
              <a:ext uri="{FF2B5EF4-FFF2-40B4-BE49-F238E27FC236}">
                <a16:creationId xmlns:a16="http://schemas.microsoft.com/office/drawing/2014/main" id="{AA95DEA8-FBF5-5C4D-B28C-8FCDAB519C46}"/>
              </a:ext>
            </a:extLst>
          </p:cNvPr>
          <p:cNvGraphicFramePr>
            <a:graphicFrameLocks noChangeAspect="1"/>
          </p:cNvGraphicFramePr>
          <p:nvPr/>
        </p:nvGraphicFramePr>
        <p:xfrm>
          <a:off x="8000401" y="2182901"/>
          <a:ext cx="251832" cy="77487"/>
        </p:xfrm>
        <a:graphic>
          <a:graphicData uri="http://schemas.openxmlformats.org/presentationml/2006/ole">
            <mc:AlternateContent xmlns:mc="http://schemas.openxmlformats.org/markup-compatibility/2006">
              <mc:Choice xmlns:v="urn:schemas-microsoft-com:vml" Requires="v">
                <p:oleObj spid="_x0000_s146416" name="Equation" r:id="rId37" imgW="495300" imgH="152400" progId="Equation.DSMT4">
                  <p:embed/>
                </p:oleObj>
              </mc:Choice>
              <mc:Fallback>
                <p:oleObj name="Equation" r:id="rId37" imgW="495300" imgH="152400" progId="Equation.DSMT4">
                  <p:embed/>
                  <p:pic>
                    <p:nvPicPr>
                      <p:cNvPr id="152" name="Object 2"/>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8000401" y="2182901"/>
                        <a:ext cx="251832" cy="77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6" name="Object 2">
            <a:extLst>
              <a:ext uri="{FF2B5EF4-FFF2-40B4-BE49-F238E27FC236}">
                <a16:creationId xmlns:a16="http://schemas.microsoft.com/office/drawing/2014/main" id="{C55E1351-BC20-2349-B87A-992B5174BCC5}"/>
              </a:ext>
            </a:extLst>
          </p:cNvPr>
          <p:cNvGraphicFramePr>
            <a:graphicFrameLocks noChangeAspect="1"/>
          </p:cNvGraphicFramePr>
          <p:nvPr/>
        </p:nvGraphicFramePr>
        <p:xfrm>
          <a:off x="7768995" y="2286217"/>
          <a:ext cx="807152" cy="167888"/>
        </p:xfrm>
        <a:graphic>
          <a:graphicData uri="http://schemas.openxmlformats.org/presentationml/2006/ole">
            <mc:AlternateContent xmlns:mc="http://schemas.openxmlformats.org/markup-compatibility/2006">
              <mc:Choice xmlns:v="urn:schemas-microsoft-com:vml" Requires="v">
                <p:oleObj spid="_x0000_s146417" name="Equation" r:id="rId39" imgW="1587500" imgH="330200" progId="Equation.DSMT4">
                  <p:embed/>
                </p:oleObj>
              </mc:Choice>
              <mc:Fallback>
                <p:oleObj name="Equation" r:id="rId39" imgW="1587500" imgH="330200" progId="Equation.DSMT4">
                  <p:embed/>
                  <p:pic>
                    <p:nvPicPr>
                      <p:cNvPr id="153" name="Object 2"/>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7768995" y="2286217"/>
                        <a:ext cx="807152" cy="16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7" name="Freeform 86">
            <a:extLst>
              <a:ext uri="{FF2B5EF4-FFF2-40B4-BE49-F238E27FC236}">
                <a16:creationId xmlns:a16="http://schemas.microsoft.com/office/drawing/2014/main" id="{749D953F-0CA2-EC45-9C50-E80495B6922F}"/>
              </a:ext>
            </a:extLst>
          </p:cNvPr>
          <p:cNvSpPr/>
          <p:nvPr/>
        </p:nvSpPr>
        <p:spPr>
          <a:xfrm>
            <a:off x="7616574" y="538844"/>
            <a:ext cx="880494" cy="482852"/>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1" name="Group 16">
            <a:extLst>
              <a:ext uri="{FF2B5EF4-FFF2-40B4-BE49-F238E27FC236}">
                <a16:creationId xmlns:a16="http://schemas.microsoft.com/office/drawing/2014/main" id="{50437241-583A-884F-AF61-D820348A8EE0}"/>
              </a:ext>
            </a:extLst>
          </p:cNvPr>
          <p:cNvGrpSpPr/>
          <p:nvPr/>
        </p:nvGrpSpPr>
        <p:grpSpPr>
          <a:xfrm>
            <a:off x="8494701" y="425232"/>
            <a:ext cx="347937" cy="681673"/>
            <a:chOff x="7239000" y="3505200"/>
            <a:chExt cx="1600200" cy="1828800"/>
          </a:xfrm>
          <a:effectLst/>
        </p:grpSpPr>
        <p:sp>
          <p:nvSpPr>
            <p:cNvPr id="92" name="Rectangle 91">
              <a:extLst>
                <a:ext uri="{FF2B5EF4-FFF2-40B4-BE49-F238E27FC236}">
                  <a16:creationId xmlns:a16="http://schemas.microsoft.com/office/drawing/2014/main" id="{B06F127D-CB88-784F-A3C9-E81074FAD627}"/>
                </a:ext>
              </a:extLst>
            </p:cNvPr>
            <p:cNvSpPr/>
            <p:nvPr/>
          </p:nvSpPr>
          <p:spPr>
            <a:xfrm>
              <a:off x="7924800" y="3505200"/>
              <a:ext cx="914400" cy="18288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A2595173-DB41-B749-AEBF-16649A445BC4}"/>
                </a:ext>
              </a:extLst>
            </p:cNvPr>
            <p:cNvSpPr/>
            <p:nvPr/>
          </p:nvSpPr>
          <p:spPr>
            <a:xfrm>
              <a:off x="7239000" y="4343400"/>
              <a:ext cx="685800" cy="228600"/>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94" name="Straight Connector 93">
            <a:extLst>
              <a:ext uri="{FF2B5EF4-FFF2-40B4-BE49-F238E27FC236}">
                <a16:creationId xmlns:a16="http://schemas.microsoft.com/office/drawing/2014/main" id="{BDC06C6F-DD7E-2E49-8663-F3F8BBDF88AC}"/>
              </a:ext>
            </a:extLst>
          </p:cNvPr>
          <p:cNvCxnSpPr>
            <a:stCxn id="87" idx="1"/>
            <a:endCxn id="87" idx="2"/>
          </p:cNvCxnSpPr>
          <p:nvPr/>
        </p:nvCxnSpPr>
        <p:spPr>
          <a:xfrm>
            <a:off x="8497068" y="538844"/>
            <a:ext cx="807" cy="160950"/>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B82EF784-A4A2-1A40-88D9-B2A859D28EA8}"/>
              </a:ext>
            </a:extLst>
          </p:cNvPr>
          <p:cNvCxnSpPr/>
          <p:nvPr/>
        </p:nvCxnSpPr>
        <p:spPr>
          <a:xfrm rot="16200000" flipH="1">
            <a:off x="8413877" y="939723"/>
            <a:ext cx="160950" cy="807"/>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76D59DCC-E25C-0045-A642-0F97FF56C396}"/>
              </a:ext>
            </a:extLst>
          </p:cNvPr>
          <p:cNvCxnSpPr>
            <a:stCxn id="93" idx="1"/>
            <a:endCxn id="93" idx="1"/>
          </p:cNvCxnSpPr>
          <p:nvPr/>
        </p:nvCxnSpPr>
        <p:spPr>
          <a:xfrm rot="10800000">
            <a:off x="8494701" y="780271"/>
            <a:ext cx="807" cy="807"/>
          </a:xfrm>
          <a:prstGeom prst="line">
            <a:avLst/>
          </a:prstGeom>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4828C086-6372-4D4B-81A4-AEFD0FFCFAB5}"/>
              </a:ext>
            </a:extLst>
          </p:cNvPr>
          <p:cNvCxnSpPr/>
          <p:nvPr/>
        </p:nvCxnSpPr>
        <p:spPr>
          <a:xfrm rot="5400000">
            <a:off x="8449265" y="783181"/>
            <a:ext cx="78580" cy="80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00" name="Freeform 99">
            <a:extLst>
              <a:ext uri="{FF2B5EF4-FFF2-40B4-BE49-F238E27FC236}">
                <a16:creationId xmlns:a16="http://schemas.microsoft.com/office/drawing/2014/main" id="{6581FE8B-4E8E-1A4D-B2AE-A8CE3AC80EE0}"/>
              </a:ext>
            </a:extLst>
          </p:cNvPr>
          <p:cNvSpPr/>
          <p:nvPr/>
        </p:nvSpPr>
        <p:spPr>
          <a:xfrm>
            <a:off x="7627744" y="1653584"/>
            <a:ext cx="880494" cy="482851"/>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3" name="Straight Connector 102">
            <a:extLst>
              <a:ext uri="{FF2B5EF4-FFF2-40B4-BE49-F238E27FC236}">
                <a16:creationId xmlns:a16="http://schemas.microsoft.com/office/drawing/2014/main" id="{A16FD705-8D67-5548-A6BE-B30195B66E28}"/>
              </a:ext>
            </a:extLst>
          </p:cNvPr>
          <p:cNvCxnSpPr/>
          <p:nvPr/>
        </p:nvCxnSpPr>
        <p:spPr>
          <a:xfrm rot="10800000">
            <a:off x="8505871" y="1895010"/>
            <a:ext cx="807" cy="807"/>
          </a:xfrm>
          <a:prstGeom prst="line">
            <a:avLst/>
          </a:prstGeom>
        </p:spPr>
        <p:style>
          <a:lnRef idx="2">
            <a:schemeClr val="accent1"/>
          </a:lnRef>
          <a:fillRef idx="0">
            <a:schemeClr val="accent1"/>
          </a:fillRef>
          <a:effectRef idx="1">
            <a:schemeClr val="accent1"/>
          </a:effectRef>
          <a:fontRef idx="minor">
            <a:schemeClr val="tx1"/>
          </a:fontRef>
        </p:style>
      </p:cxnSp>
      <p:sp>
        <p:nvSpPr>
          <p:cNvPr id="104" name="Rectangle 103">
            <a:extLst>
              <a:ext uri="{FF2B5EF4-FFF2-40B4-BE49-F238E27FC236}">
                <a16:creationId xmlns:a16="http://schemas.microsoft.com/office/drawing/2014/main" id="{9A958CCC-CB6F-674A-B398-DFF822CFBA29}"/>
              </a:ext>
            </a:extLst>
          </p:cNvPr>
          <p:cNvSpPr/>
          <p:nvPr/>
        </p:nvSpPr>
        <p:spPr>
          <a:xfrm>
            <a:off x="8499261" y="1539972"/>
            <a:ext cx="198821" cy="681673"/>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BAA133C1-CA8C-FC42-951E-FE75695CFE24}"/>
              </a:ext>
            </a:extLst>
          </p:cNvPr>
          <p:cNvSpPr/>
          <p:nvPr/>
        </p:nvSpPr>
        <p:spPr>
          <a:xfrm>
            <a:off x="8350145" y="1852405"/>
            <a:ext cx="149116" cy="85209"/>
          </a:xfrm>
          <a:prstGeom prst="rect">
            <a:avLst/>
          </a:prstGeom>
          <a:solidFill>
            <a:srgbClr val="33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B8DF2BC7-3B67-7144-A81D-A12F163A7FAD}"/>
              </a:ext>
            </a:extLst>
          </p:cNvPr>
          <p:cNvCxnSpPr/>
          <p:nvPr/>
        </p:nvCxnSpPr>
        <p:spPr>
          <a:xfrm>
            <a:off x="8504311" y="1653584"/>
            <a:ext cx="807" cy="160950"/>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38803B47-84B8-134D-96F9-6B411BA9E729}"/>
              </a:ext>
            </a:extLst>
          </p:cNvPr>
          <p:cNvCxnSpPr/>
          <p:nvPr/>
        </p:nvCxnSpPr>
        <p:spPr>
          <a:xfrm rot="16200000" flipH="1">
            <a:off x="8424239" y="2054463"/>
            <a:ext cx="160950" cy="807"/>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08" name="Freeform 107">
            <a:extLst>
              <a:ext uri="{FF2B5EF4-FFF2-40B4-BE49-F238E27FC236}">
                <a16:creationId xmlns:a16="http://schemas.microsoft.com/office/drawing/2014/main" id="{A94976A8-1DF7-7546-8C62-F244E857E7D4}"/>
              </a:ext>
            </a:extLst>
          </p:cNvPr>
          <p:cNvSpPr/>
          <p:nvPr/>
        </p:nvSpPr>
        <p:spPr>
          <a:xfrm>
            <a:off x="7628496" y="2683947"/>
            <a:ext cx="880494" cy="482851"/>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CBC66956-D7E4-FB4B-A2C5-B78A13DD25A4}"/>
              </a:ext>
            </a:extLst>
          </p:cNvPr>
          <p:cNvSpPr/>
          <p:nvPr/>
        </p:nvSpPr>
        <p:spPr>
          <a:xfrm>
            <a:off x="8001455" y="2882768"/>
            <a:ext cx="149116" cy="85209"/>
          </a:xfrm>
          <a:prstGeom prst="rect">
            <a:avLst/>
          </a:prstGeom>
          <a:solidFill>
            <a:srgbClr val="33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C869652A-C993-214F-96D9-F15A684A2896}"/>
              </a:ext>
            </a:extLst>
          </p:cNvPr>
          <p:cNvCxnSpPr/>
          <p:nvPr/>
        </p:nvCxnSpPr>
        <p:spPr>
          <a:xfrm rot="16200000" flipH="1">
            <a:off x="7921384" y="2915632"/>
            <a:ext cx="160950" cy="807"/>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11" name="Freeform 110">
            <a:extLst>
              <a:ext uri="{FF2B5EF4-FFF2-40B4-BE49-F238E27FC236}">
                <a16:creationId xmlns:a16="http://schemas.microsoft.com/office/drawing/2014/main" id="{8ECA44A0-DA95-5249-A800-5F625138680A}"/>
              </a:ext>
            </a:extLst>
          </p:cNvPr>
          <p:cNvSpPr/>
          <p:nvPr/>
        </p:nvSpPr>
        <p:spPr>
          <a:xfrm>
            <a:off x="8135443" y="2872210"/>
            <a:ext cx="32286" cy="114616"/>
          </a:xfrm>
          <a:custGeom>
            <a:avLst/>
            <a:gdLst>
              <a:gd name="connsiteX0" fmla="*/ 63500 w 63500"/>
              <a:gd name="connsiteY0" fmla="*/ 0 h 225425"/>
              <a:gd name="connsiteX1" fmla="*/ 0 w 63500"/>
              <a:gd name="connsiteY1" fmla="*/ 0 h 225425"/>
              <a:gd name="connsiteX2" fmla="*/ 15875 w 63500"/>
              <a:gd name="connsiteY2" fmla="*/ 38100 h 225425"/>
              <a:gd name="connsiteX3" fmla="*/ 15875 w 63500"/>
              <a:gd name="connsiteY3" fmla="*/ 225425 h 225425"/>
              <a:gd name="connsiteX4" fmla="*/ 47625 w 63500"/>
              <a:gd name="connsiteY4" fmla="*/ 200025 h 225425"/>
              <a:gd name="connsiteX5" fmla="*/ 63500 w 63500"/>
              <a:gd name="connsiteY5" fmla="*/ 0 h 22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0" h="225425">
                <a:moveTo>
                  <a:pt x="63500" y="0"/>
                </a:moveTo>
                <a:lnTo>
                  <a:pt x="0" y="0"/>
                </a:lnTo>
                <a:lnTo>
                  <a:pt x="15875" y="38100"/>
                </a:lnTo>
                <a:lnTo>
                  <a:pt x="15875" y="225425"/>
                </a:lnTo>
                <a:lnTo>
                  <a:pt x="47625" y="200025"/>
                </a:lnTo>
                <a:lnTo>
                  <a:pt x="63500" y="0"/>
                </a:lnTo>
                <a:close/>
              </a:path>
            </a:pathLst>
          </a:cu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Freeform 111">
            <a:extLst>
              <a:ext uri="{FF2B5EF4-FFF2-40B4-BE49-F238E27FC236}">
                <a16:creationId xmlns:a16="http://schemas.microsoft.com/office/drawing/2014/main" id="{9E0A25BD-5620-294A-892E-668A0B8D8DEE}"/>
              </a:ext>
            </a:extLst>
          </p:cNvPr>
          <p:cNvSpPr/>
          <p:nvPr/>
        </p:nvSpPr>
        <p:spPr>
          <a:xfrm>
            <a:off x="8130600" y="2881895"/>
            <a:ext cx="33900" cy="95244"/>
          </a:xfrm>
          <a:custGeom>
            <a:avLst/>
            <a:gdLst>
              <a:gd name="connsiteX0" fmla="*/ 38100 w 66675"/>
              <a:gd name="connsiteY0" fmla="*/ 0 h 187325"/>
              <a:gd name="connsiteX1" fmla="*/ 6350 w 66675"/>
              <a:gd name="connsiteY1" fmla="*/ 31750 h 187325"/>
              <a:gd name="connsiteX2" fmla="*/ 41275 w 66675"/>
              <a:gd name="connsiteY2" fmla="*/ 57150 h 187325"/>
              <a:gd name="connsiteX3" fmla="*/ 0 w 66675"/>
              <a:gd name="connsiteY3" fmla="*/ 73025 h 187325"/>
              <a:gd name="connsiteX4" fmla="*/ 34925 w 66675"/>
              <a:gd name="connsiteY4" fmla="*/ 98425 h 187325"/>
              <a:gd name="connsiteX5" fmla="*/ 6350 w 66675"/>
              <a:gd name="connsiteY5" fmla="*/ 120650 h 187325"/>
              <a:gd name="connsiteX6" fmla="*/ 44450 w 66675"/>
              <a:gd name="connsiteY6" fmla="*/ 152400 h 187325"/>
              <a:gd name="connsiteX7" fmla="*/ 9525 w 66675"/>
              <a:gd name="connsiteY7" fmla="*/ 184150 h 187325"/>
              <a:gd name="connsiteX8" fmla="*/ 66675 w 66675"/>
              <a:gd name="connsiteY8" fmla="*/ 187325 h 187325"/>
              <a:gd name="connsiteX9" fmla="*/ 38100 w 66675"/>
              <a:gd name="connsiteY9" fmla="*/ 0 h 1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187325">
                <a:moveTo>
                  <a:pt x="38100" y="0"/>
                </a:moveTo>
                <a:lnTo>
                  <a:pt x="6350" y="31750"/>
                </a:lnTo>
                <a:lnTo>
                  <a:pt x="41275" y="57150"/>
                </a:lnTo>
                <a:lnTo>
                  <a:pt x="0" y="73025"/>
                </a:lnTo>
                <a:lnTo>
                  <a:pt x="34925" y="98425"/>
                </a:lnTo>
                <a:lnTo>
                  <a:pt x="6350" y="120650"/>
                </a:lnTo>
                <a:lnTo>
                  <a:pt x="44450" y="152400"/>
                </a:lnTo>
                <a:lnTo>
                  <a:pt x="9525" y="184150"/>
                </a:lnTo>
                <a:lnTo>
                  <a:pt x="66675" y="187325"/>
                </a:lnTo>
                <a:lnTo>
                  <a:pt x="3810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3" name="Straight Connector 112">
            <a:extLst>
              <a:ext uri="{FF2B5EF4-FFF2-40B4-BE49-F238E27FC236}">
                <a16:creationId xmlns:a16="http://schemas.microsoft.com/office/drawing/2014/main" id="{F3631C25-6919-3A46-AEBF-3987195951A9}"/>
              </a:ext>
            </a:extLst>
          </p:cNvPr>
          <p:cNvCxnSpPr/>
          <p:nvPr/>
        </p:nvCxnSpPr>
        <p:spPr>
          <a:xfrm>
            <a:off x="8501859" y="1852405"/>
            <a:ext cx="2451" cy="71042"/>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Straight Connector 69"/>
          <p:cNvCxnSpPr/>
          <p:nvPr/>
        </p:nvCxnSpPr>
        <p:spPr>
          <a:xfrm rot="16200000" flipV="1">
            <a:off x="1832650" y="1151901"/>
            <a:ext cx="5910505" cy="4546604"/>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rot="16200000" flipV="1">
            <a:off x="3939054" y="3309110"/>
            <a:ext cx="5379104" cy="1588"/>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rot="5400000">
            <a:off x="311887" y="3492736"/>
            <a:ext cx="4710227" cy="1588"/>
          </a:xfrm>
          <a:prstGeom prst="line">
            <a:avLst/>
          </a:prstGeom>
          <a:ln w="38100"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1371600" y="5851026"/>
            <a:ext cx="7118187" cy="1588"/>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117" name="Object 2"/>
          <p:cNvGraphicFramePr>
            <a:graphicFrameLocks noChangeAspect="1"/>
          </p:cNvGraphicFramePr>
          <p:nvPr>
            <p:extLst>
              <p:ext uri="{D42A27DB-BD31-4B8C-83A1-F6EECF244321}">
                <p14:modId xmlns:p14="http://schemas.microsoft.com/office/powerpoint/2010/main" val="849218041"/>
              </p:ext>
            </p:extLst>
          </p:nvPr>
        </p:nvGraphicFramePr>
        <p:xfrm>
          <a:off x="2522538" y="5948656"/>
          <a:ext cx="292100" cy="165100"/>
        </p:xfrm>
        <a:graphic>
          <a:graphicData uri="http://schemas.openxmlformats.org/presentationml/2006/ole">
            <mc:AlternateContent xmlns:mc="http://schemas.openxmlformats.org/markup-compatibility/2006">
              <mc:Choice xmlns:v="urn:schemas-microsoft-com:vml" Requires="v">
                <p:oleObj spid="_x0000_s178040" name="Equation" r:id="rId3" imgW="292100" imgH="165100" progId="Equation.DSMT4">
                  <p:embed/>
                </p:oleObj>
              </mc:Choice>
              <mc:Fallback>
                <p:oleObj name="Equation" r:id="rId3" imgW="292100" imgH="165100" progId="Equation.DSMT4">
                  <p:embed/>
                  <p:pic>
                    <p:nvPicPr>
                      <p:cNvPr id="0" name="Picture 2"/>
                      <p:cNvPicPr>
                        <a:picLocks noChangeAspect="1" noChangeArrowheads="1"/>
                      </p:cNvPicPr>
                      <p:nvPr/>
                    </p:nvPicPr>
                    <p:blipFill>
                      <a:blip r:embed="rId4"/>
                      <a:srcRect/>
                      <a:stretch>
                        <a:fillRect/>
                      </a:stretch>
                    </p:blipFill>
                    <p:spPr bwMode="auto">
                      <a:xfrm>
                        <a:off x="2522538" y="5948656"/>
                        <a:ext cx="2921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101" name="Straight Connector 100"/>
          <p:cNvCxnSpPr/>
          <p:nvPr/>
        </p:nvCxnSpPr>
        <p:spPr>
          <a:xfrm flipH="1" flipV="1">
            <a:off x="1752600" y="2061661"/>
            <a:ext cx="4878388" cy="3759994"/>
          </a:xfrm>
          <a:prstGeom prst="line">
            <a:avLst/>
          </a:prstGeom>
          <a:ln w="9525"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rot="16200000" flipV="1">
            <a:off x="2482848" y="1738605"/>
            <a:ext cx="4978398" cy="3848103"/>
          </a:xfrm>
          <a:prstGeom prst="line">
            <a:avLst/>
          </a:prstGeom>
          <a:ln w="57150"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rot="16200000" flipV="1">
            <a:off x="3733801" y="2011654"/>
            <a:ext cx="4648201" cy="3581402"/>
          </a:xfrm>
          <a:prstGeom prst="line">
            <a:avLst/>
          </a:prstGeom>
          <a:ln w="57150"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rot="5400000" flipH="1" flipV="1">
            <a:off x="4277902" y="3495558"/>
            <a:ext cx="4701408" cy="1588"/>
          </a:xfrm>
          <a:prstGeom prst="line">
            <a:avLst/>
          </a:prstGeom>
          <a:ln w="38100"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8610600" y="6477000"/>
            <a:ext cx="426168" cy="276999"/>
          </a:xfrm>
          <a:prstGeom prst="rect">
            <a:avLst/>
          </a:prstGeom>
          <a:noFill/>
        </p:spPr>
        <p:txBody>
          <a:bodyPr wrap="none" rtlCol="0">
            <a:spAutoFit/>
          </a:bodyPr>
          <a:lstStyle/>
          <a:p>
            <a:r>
              <a:rPr lang="en-US" sz="1200" dirty="0"/>
              <a:t>35.)</a:t>
            </a:r>
          </a:p>
        </p:txBody>
      </p:sp>
      <p:sp>
        <p:nvSpPr>
          <p:cNvPr id="135" name="TextBox 134"/>
          <p:cNvSpPr txBox="1"/>
          <p:nvPr/>
        </p:nvSpPr>
        <p:spPr>
          <a:xfrm rot="3148909" flipH="1">
            <a:off x="3313576" y="2152783"/>
            <a:ext cx="1556836" cy="276999"/>
          </a:xfrm>
          <a:prstGeom prst="rect">
            <a:avLst/>
          </a:prstGeom>
          <a:noFill/>
        </p:spPr>
        <p:txBody>
          <a:bodyPr wrap="none" rtlCol="0">
            <a:spAutoFit/>
          </a:bodyPr>
          <a:lstStyle/>
          <a:p>
            <a:r>
              <a:rPr lang="en-US" sz="1200" dirty="0"/>
              <a:t>world line  of nub end</a:t>
            </a:r>
          </a:p>
        </p:txBody>
      </p:sp>
      <p:sp>
        <p:nvSpPr>
          <p:cNvPr id="136" name="TextBox 135"/>
          <p:cNvSpPr txBox="1"/>
          <p:nvPr/>
        </p:nvSpPr>
        <p:spPr>
          <a:xfrm rot="3148909" flipH="1">
            <a:off x="4353439" y="2427040"/>
            <a:ext cx="1913279" cy="276999"/>
          </a:xfrm>
          <a:prstGeom prst="rect">
            <a:avLst/>
          </a:prstGeom>
          <a:noFill/>
        </p:spPr>
        <p:txBody>
          <a:bodyPr wrap="none" rtlCol="0">
            <a:spAutoFit/>
          </a:bodyPr>
          <a:lstStyle/>
          <a:p>
            <a:r>
              <a:rPr lang="en-US" sz="1200" dirty="0"/>
              <a:t>world line  of front of bomb</a:t>
            </a:r>
          </a:p>
        </p:txBody>
      </p:sp>
      <p:graphicFrame>
        <p:nvGraphicFramePr>
          <p:cNvPr id="144" name="Object 2"/>
          <p:cNvGraphicFramePr>
            <a:graphicFrameLocks noChangeAspect="1"/>
          </p:cNvGraphicFramePr>
          <p:nvPr>
            <p:extLst>
              <p:ext uri="{D42A27DB-BD31-4B8C-83A1-F6EECF244321}">
                <p14:modId xmlns:p14="http://schemas.microsoft.com/office/powerpoint/2010/main" val="2828597667"/>
              </p:ext>
            </p:extLst>
          </p:nvPr>
        </p:nvGraphicFramePr>
        <p:xfrm>
          <a:off x="1625600" y="2119397"/>
          <a:ext cx="127000" cy="127000"/>
        </p:xfrm>
        <a:graphic>
          <a:graphicData uri="http://schemas.openxmlformats.org/presentationml/2006/ole">
            <mc:AlternateContent xmlns:mc="http://schemas.openxmlformats.org/markup-compatibility/2006">
              <mc:Choice xmlns:v="urn:schemas-microsoft-com:vml" Requires="v">
                <p:oleObj spid="_x0000_s178041" name="Equation" r:id="rId5" imgW="127000" imgH="127000" progId="Equation.DSMT4">
                  <p:embed/>
                </p:oleObj>
              </mc:Choice>
              <mc:Fallback>
                <p:oleObj name="Equation" r:id="rId5" imgW="127000" imgH="127000" progId="Equation.DSMT4">
                  <p:embed/>
                  <p:pic>
                    <p:nvPicPr>
                      <p:cNvPr id="0" name="Picture 5"/>
                      <p:cNvPicPr>
                        <a:picLocks noChangeAspect="1" noChangeArrowheads="1"/>
                      </p:cNvPicPr>
                      <p:nvPr/>
                    </p:nvPicPr>
                    <p:blipFill>
                      <a:blip r:embed="rId6"/>
                      <a:srcRect/>
                      <a:stretch>
                        <a:fillRect/>
                      </a:stretch>
                    </p:blipFill>
                    <p:spPr bwMode="auto">
                      <a:xfrm>
                        <a:off x="1625600" y="2119397"/>
                        <a:ext cx="127000" cy="12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46" name="Object 2"/>
          <p:cNvGraphicFramePr>
            <a:graphicFrameLocks noChangeAspect="1"/>
          </p:cNvGraphicFramePr>
          <p:nvPr>
            <p:extLst>
              <p:ext uri="{D42A27DB-BD31-4B8C-83A1-F6EECF244321}">
                <p14:modId xmlns:p14="http://schemas.microsoft.com/office/powerpoint/2010/main" val="1516013482"/>
              </p:ext>
            </p:extLst>
          </p:nvPr>
        </p:nvGraphicFramePr>
        <p:xfrm>
          <a:off x="8470240" y="5904212"/>
          <a:ext cx="165100" cy="152400"/>
        </p:xfrm>
        <a:graphic>
          <a:graphicData uri="http://schemas.openxmlformats.org/presentationml/2006/ole">
            <mc:AlternateContent xmlns:mc="http://schemas.openxmlformats.org/markup-compatibility/2006">
              <mc:Choice xmlns:v="urn:schemas-microsoft-com:vml" Requires="v">
                <p:oleObj spid="_x0000_s178042" name="Equation" r:id="rId7" imgW="165100" imgH="152400" progId="Equation.DSMT4">
                  <p:embed/>
                </p:oleObj>
              </mc:Choice>
              <mc:Fallback>
                <p:oleObj name="Equation" r:id="rId7" imgW="165100" imgH="152400" progId="Equation.DSMT4">
                  <p:embed/>
                  <p:pic>
                    <p:nvPicPr>
                      <p:cNvPr id="0" name="Picture 6"/>
                      <p:cNvPicPr>
                        <a:picLocks noChangeAspect="1" noChangeArrowheads="1"/>
                      </p:cNvPicPr>
                      <p:nvPr/>
                    </p:nvPicPr>
                    <p:blipFill>
                      <a:blip r:embed="rId8"/>
                      <a:srcRect/>
                      <a:stretch>
                        <a:fillRect/>
                      </a:stretch>
                    </p:blipFill>
                    <p:spPr bwMode="auto">
                      <a:xfrm>
                        <a:off x="8470240" y="5904212"/>
                        <a:ext cx="1651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47" name="Object 2"/>
          <p:cNvGraphicFramePr>
            <a:graphicFrameLocks noChangeAspect="1"/>
          </p:cNvGraphicFramePr>
          <p:nvPr>
            <p:extLst>
              <p:ext uri="{D42A27DB-BD31-4B8C-83A1-F6EECF244321}">
                <p14:modId xmlns:p14="http://schemas.microsoft.com/office/powerpoint/2010/main" val="3683866056"/>
              </p:ext>
            </p:extLst>
          </p:nvPr>
        </p:nvGraphicFramePr>
        <p:xfrm>
          <a:off x="2501106" y="228600"/>
          <a:ext cx="165100" cy="139700"/>
        </p:xfrm>
        <a:graphic>
          <a:graphicData uri="http://schemas.openxmlformats.org/presentationml/2006/ole">
            <mc:AlternateContent xmlns:mc="http://schemas.openxmlformats.org/markup-compatibility/2006">
              <mc:Choice xmlns:v="urn:schemas-microsoft-com:vml" Requires="v">
                <p:oleObj spid="_x0000_s178043" name="Equation" r:id="rId9" imgW="165100" imgH="139700" progId="Equation.DSMT4">
                  <p:embed/>
                </p:oleObj>
              </mc:Choice>
              <mc:Fallback>
                <p:oleObj name="Equation" r:id="rId9" imgW="165100" imgH="139700" progId="Equation.DSMT4">
                  <p:embed/>
                  <p:pic>
                    <p:nvPicPr>
                      <p:cNvPr id="0" name="Picture 7"/>
                      <p:cNvPicPr>
                        <a:picLocks noChangeAspect="1" noChangeArrowheads="1"/>
                      </p:cNvPicPr>
                      <p:nvPr/>
                    </p:nvPicPr>
                    <p:blipFill>
                      <a:blip r:embed="rId10"/>
                      <a:srcRect/>
                      <a:stretch>
                        <a:fillRect/>
                      </a:stretch>
                    </p:blipFill>
                    <p:spPr bwMode="auto">
                      <a:xfrm>
                        <a:off x="2501106" y="228600"/>
                        <a:ext cx="165100" cy="13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49" name="Object 2"/>
          <p:cNvGraphicFramePr>
            <a:graphicFrameLocks noChangeAspect="1"/>
          </p:cNvGraphicFramePr>
          <p:nvPr>
            <p:extLst>
              <p:ext uri="{D42A27DB-BD31-4B8C-83A1-F6EECF244321}">
                <p14:modId xmlns:p14="http://schemas.microsoft.com/office/powerpoint/2010/main" val="51976584"/>
              </p:ext>
            </p:extLst>
          </p:nvPr>
        </p:nvGraphicFramePr>
        <p:xfrm>
          <a:off x="6711950" y="436856"/>
          <a:ext cx="203200" cy="152400"/>
        </p:xfrm>
        <a:graphic>
          <a:graphicData uri="http://schemas.openxmlformats.org/presentationml/2006/ole">
            <mc:AlternateContent xmlns:mc="http://schemas.openxmlformats.org/markup-compatibility/2006">
              <mc:Choice xmlns:v="urn:schemas-microsoft-com:vml" Requires="v">
                <p:oleObj spid="_x0000_s178044" name="Equation" r:id="rId11" imgW="203200" imgH="152400" progId="Equation.DSMT4">
                  <p:embed/>
                </p:oleObj>
              </mc:Choice>
              <mc:Fallback>
                <p:oleObj name="Equation" r:id="rId11" imgW="203200" imgH="152400" progId="Equation.DSMT4">
                  <p:embed/>
                  <p:pic>
                    <p:nvPicPr>
                      <p:cNvPr id="0" name="Picture 8"/>
                      <p:cNvPicPr>
                        <a:picLocks noChangeAspect="1" noChangeArrowheads="1"/>
                      </p:cNvPicPr>
                      <p:nvPr/>
                    </p:nvPicPr>
                    <p:blipFill>
                      <a:blip r:embed="rId12"/>
                      <a:srcRect/>
                      <a:stretch>
                        <a:fillRect/>
                      </a:stretch>
                    </p:blipFill>
                    <p:spPr bwMode="auto">
                      <a:xfrm>
                        <a:off x="6711950" y="436856"/>
                        <a:ext cx="2032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8" name="Object 2"/>
          <p:cNvGraphicFramePr>
            <a:graphicFrameLocks noChangeAspect="1"/>
          </p:cNvGraphicFramePr>
          <p:nvPr>
            <p:extLst>
              <p:ext uri="{D42A27DB-BD31-4B8C-83A1-F6EECF244321}">
                <p14:modId xmlns:p14="http://schemas.microsoft.com/office/powerpoint/2010/main" val="2435897509"/>
              </p:ext>
            </p:extLst>
          </p:nvPr>
        </p:nvGraphicFramePr>
        <p:xfrm>
          <a:off x="6705600" y="5638800"/>
          <a:ext cx="457995" cy="140922"/>
        </p:xfrm>
        <a:graphic>
          <a:graphicData uri="http://schemas.openxmlformats.org/presentationml/2006/ole">
            <mc:AlternateContent xmlns:mc="http://schemas.openxmlformats.org/markup-compatibility/2006">
              <mc:Choice xmlns:v="urn:schemas-microsoft-com:vml" Requires="v">
                <p:oleObj spid="_x0000_s178045" name="Equation" r:id="rId13" imgW="495300" imgH="152400" progId="Equation.DSMT4">
                  <p:embed/>
                </p:oleObj>
              </mc:Choice>
              <mc:Fallback>
                <p:oleObj name="Equation" r:id="rId13" imgW="495300" imgH="152400" progId="Equation.DSMT4">
                  <p:embed/>
                  <p:pic>
                    <p:nvPicPr>
                      <p:cNvPr id="0" name="Picture 9"/>
                      <p:cNvPicPr>
                        <a:picLocks noChangeAspect="1" noChangeArrowheads="1"/>
                      </p:cNvPicPr>
                      <p:nvPr/>
                    </p:nvPicPr>
                    <p:blipFill>
                      <a:blip r:embed="rId14"/>
                      <a:srcRect/>
                      <a:stretch>
                        <a:fillRect/>
                      </a:stretch>
                    </p:blipFill>
                    <p:spPr bwMode="auto">
                      <a:xfrm>
                        <a:off x="6705600" y="5638800"/>
                        <a:ext cx="457995" cy="140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9" name="Object 2"/>
          <p:cNvGraphicFramePr>
            <a:graphicFrameLocks noChangeAspect="1"/>
          </p:cNvGraphicFramePr>
          <p:nvPr>
            <p:extLst>
              <p:ext uri="{D42A27DB-BD31-4B8C-83A1-F6EECF244321}">
                <p14:modId xmlns:p14="http://schemas.microsoft.com/office/powerpoint/2010/main" val="956955078"/>
              </p:ext>
            </p:extLst>
          </p:nvPr>
        </p:nvGraphicFramePr>
        <p:xfrm>
          <a:off x="6697663" y="4398963"/>
          <a:ext cx="471487" cy="141287"/>
        </p:xfrm>
        <a:graphic>
          <a:graphicData uri="http://schemas.openxmlformats.org/presentationml/2006/ole">
            <mc:AlternateContent xmlns:mc="http://schemas.openxmlformats.org/markup-compatibility/2006">
              <mc:Choice xmlns:v="urn:schemas-microsoft-com:vml" Requires="v">
                <p:oleObj spid="_x0000_s178046" name="Equation" r:id="rId15" imgW="508000" imgH="152400" progId="Equation.DSMT4">
                  <p:embed/>
                </p:oleObj>
              </mc:Choice>
              <mc:Fallback>
                <p:oleObj name="Equation" r:id="rId15" imgW="508000" imgH="152400" progId="Equation.DSMT4">
                  <p:embed/>
                  <p:pic>
                    <p:nvPicPr>
                      <p:cNvPr id="0" name="Picture 10"/>
                      <p:cNvPicPr>
                        <a:picLocks noChangeAspect="1" noChangeArrowheads="1"/>
                      </p:cNvPicPr>
                      <p:nvPr/>
                    </p:nvPicPr>
                    <p:blipFill>
                      <a:blip r:embed="rId16"/>
                      <a:srcRect/>
                      <a:stretch>
                        <a:fillRect/>
                      </a:stretch>
                    </p:blipFill>
                    <p:spPr bwMode="auto">
                      <a:xfrm>
                        <a:off x="6697663" y="4398963"/>
                        <a:ext cx="471487" cy="141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90" name="Object 2"/>
          <p:cNvGraphicFramePr>
            <a:graphicFrameLocks noChangeAspect="1"/>
          </p:cNvGraphicFramePr>
          <p:nvPr/>
        </p:nvGraphicFramePr>
        <p:xfrm>
          <a:off x="6705600" y="1198856"/>
          <a:ext cx="165100" cy="3175000"/>
        </p:xfrm>
        <a:graphic>
          <a:graphicData uri="http://schemas.openxmlformats.org/presentationml/2006/ole">
            <mc:AlternateContent xmlns:mc="http://schemas.openxmlformats.org/markup-compatibility/2006">
              <mc:Choice xmlns:v="urn:schemas-microsoft-com:vml" Requires="v">
                <p:oleObj spid="_x0000_s178047" name="Equation" r:id="rId17" imgW="165100" imgH="3175000" progId="Equation.DSMT4">
                  <p:embed/>
                </p:oleObj>
              </mc:Choice>
              <mc:Fallback>
                <p:oleObj name="Equation" r:id="rId17" imgW="165100" imgH="3175000" progId="Equation.DSMT4">
                  <p:embed/>
                  <p:pic>
                    <p:nvPicPr>
                      <p:cNvPr id="0"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05600" y="1198856"/>
                        <a:ext cx="165100" cy="317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26" name="Object 2"/>
          <p:cNvGraphicFramePr>
            <a:graphicFrameLocks noChangeAspect="1"/>
          </p:cNvGraphicFramePr>
          <p:nvPr>
            <p:extLst>
              <p:ext uri="{D42A27DB-BD31-4B8C-83A1-F6EECF244321}">
                <p14:modId xmlns:p14="http://schemas.microsoft.com/office/powerpoint/2010/main" val="4043421221"/>
              </p:ext>
            </p:extLst>
          </p:nvPr>
        </p:nvGraphicFramePr>
        <p:xfrm>
          <a:off x="7543800" y="5910556"/>
          <a:ext cx="241300" cy="165100"/>
        </p:xfrm>
        <a:graphic>
          <a:graphicData uri="http://schemas.openxmlformats.org/presentationml/2006/ole">
            <mc:AlternateContent xmlns:mc="http://schemas.openxmlformats.org/markup-compatibility/2006">
              <mc:Choice xmlns:v="urn:schemas-microsoft-com:vml" Requires="v">
                <p:oleObj spid="_x0000_s178048" name="Equation" r:id="rId19" imgW="241300" imgH="165100" progId="Equation.DSMT4">
                  <p:embed/>
                </p:oleObj>
              </mc:Choice>
              <mc:Fallback>
                <p:oleObj name="Equation" r:id="rId19" imgW="241300" imgH="165100" progId="Equation.DSMT4">
                  <p:embed/>
                  <p:pic>
                    <p:nvPicPr>
                      <p:cNvPr id="0" name="Picture 12"/>
                      <p:cNvPicPr>
                        <a:picLocks noChangeAspect="1" noChangeArrowheads="1"/>
                      </p:cNvPicPr>
                      <p:nvPr/>
                    </p:nvPicPr>
                    <p:blipFill>
                      <a:blip r:embed="rId20"/>
                      <a:srcRect/>
                      <a:stretch>
                        <a:fillRect/>
                      </a:stretch>
                    </p:blipFill>
                    <p:spPr bwMode="auto">
                      <a:xfrm>
                        <a:off x="7543800" y="5910556"/>
                        <a:ext cx="2413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2" name="Group 82"/>
          <p:cNvGrpSpPr/>
          <p:nvPr/>
        </p:nvGrpSpPr>
        <p:grpSpPr>
          <a:xfrm>
            <a:off x="8488959" y="269143"/>
            <a:ext cx="393870" cy="131566"/>
            <a:chOff x="7106949" y="968772"/>
            <a:chExt cx="774660" cy="258763"/>
          </a:xfrm>
        </p:grpSpPr>
        <p:cxnSp>
          <p:nvCxnSpPr>
            <p:cNvPr id="132" name="Straight Arrow Connector 131"/>
            <p:cNvCxnSpPr/>
            <p:nvPr/>
          </p:nvCxnSpPr>
          <p:spPr>
            <a:xfrm rot="10800000" flipV="1">
              <a:off x="7106949" y="1225947"/>
              <a:ext cx="705953"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134" name="Object 2"/>
            <p:cNvGraphicFramePr>
              <a:graphicFrameLocks noChangeAspect="1"/>
            </p:cNvGraphicFramePr>
            <p:nvPr/>
          </p:nvGraphicFramePr>
          <p:xfrm>
            <a:off x="7259309" y="968772"/>
            <a:ext cx="622300" cy="203200"/>
          </p:xfrm>
          <a:graphic>
            <a:graphicData uri="http://schemas.openxmlformats.org/presentationml/2006/ole">
              <mc:AlternateContent xmlns:mc="http://schemas.openxmlformats.org/markup-compatibility/2006">
                <mc:Choice xmlns:v="urn:schemas-microsoft-com:vml" Requires="v">
                  <p:oleObj spid="_x0000_s178049" name="Equation" r:id="rId21" imgW="622300" imgH="203200" progId="Equation.DSMT4">
                    <p:embed/>
                  </p:oleObj>
                </mc:Choice>
                <mc:Fallback>
                  <p:oleObj name="Equation" r:id="rId21" imgW="622300" imgH="203200" progId="Equation.DSMT4">
                    <p:embed/>
                    <p:pic>
                      <p:nvPicPr>
                        <p:cNvPr id="0" name="Picture 1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259309" y="968772"/>
                          <a:ext cx="622300" cy="20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graphicFrame>
        <p:nvGraphicFramePr>
          <p:cNvPr id="140" name="Object 2"/>
          <p:cNvGraphicFramePr>
            <a:graphicFrameLocks noChangeAspect="1"/>
          </p:cNvGraphicFramePr>
          <p:nvPr/>
        </p:nvGraphicFramePr>
        <p:xfrm>
          <a:off x="8089565" y="1098089"/>
          <a:ext cx="245374" cy="77487"/>
        </p:xfrm>
        <a:graphic>
          <a:graphicData uri="http://schemas.openxmlformats.org/presentationml/2006/ole">
            <mc:AlternateContent xmlns:mc="http://schemas.openxmlformats.org/markup-compatibility/2006">
              <mc:Choice xmlns:v="urn:schemas-microsoft-com:vml" Requires="v">
                <p:oleObj spid="_x0000_s178050" name="Equation" r:id="rId23" imgW="482600" imgH="152400" progId="Equation.DSMT4">
                  <p:embed/>
                </p:oleObj>
              </mc:Choice>
              <mc:Fallback>
                <p:oleObj name="Equation" r:id="rId23" imgW="482600" imgH="152400" progId="Equation.DSMT4">
                  <p:embed/>
                  <p:pic>
                    <p:nvPicPr>
                      <p:cNvPr id="0" name="Picture 1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089565" y="1098089"/>
                        <a:ext cx="245374" cy="77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45" name="Object 2"/>
          <p:cNvGraphicFramePr>
            <a:graphicFrameLocks noChangeAspect="1"/>
          </p:cNvGraphicFramePr>
          <p:nvPr/>
        </p:nvGraphicFramePr>
        <p:xfrm>
          <a:off x="7638367" y="1175575"/>
          <a:ext cx="1078356" cy="167888"/>
        </p:xfrm>
        <a:graphic>
          <a:graphicData uri="http://schemas.openxmlformats.org/presentationml/2006/ole">
            <mc:AlternateContent xmlns:mc="http://schemas.openxmlformats.org/markup-compatibility/2006">
              <mc:Choice xmlns:v="urn:schemas-microsoft-com:vml" Requires="v">
                <p:oleObj spid="_x0000_s178051" name="Equation" r:id="rId25" imgW="2120900" imgH="330200" progId="Equation.DSMT4">
                  <p:embed/>
                </p:oleObj>
              </mc:Choice>
              <mc:Fallback>
                <p:oleObj name="Equation" r:id="rId25" imgW="2120900" imgH="330200" progId="Equation.DSMT4">
                  <p:embed/>
                  <p:pic>
                    <p:nvPicPr>
                      <p:cNvPr id="0" name="Picture 1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638367" y="1175575"/>
                        <a:ext cx="1078356" cy="16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48" name="Object 2"/>
          <p:cNvGraphicFramePr>
            <a:graphicFrameLocks noChangeAspect="1"/>
          </p:cNvGraphicFramePr>
          <p:nvPr/>
        </p:nvGraphicFramePr>
        <p:xfrm>
          <a:off x="8290664" y="3228971"/>
          <a:ext cx="258289" cy="77487"/>
        </p:xfrm>
        <a:graphic>
          <a:graphicData uri="http://schemas.openxmlformats.org/presentationml/2006/ole">
            <mc:AlternateContent xmlns:mc="http://schemas.openxmlformats.org/markup-compatibility/2006">
              <mc:Choice xmlns:v="urn:schemas-microsoft-com:vml" Requires="v">
                <p:oleObj spid="_x0000_s178052" name="Equation" r:id="rId27" imgW="508000" imgH="152400" progId="Equation.DSMT4">
                  <p:embed/>
                </p:oleObj>
              </mc:Choice>
              <mc:Fallback>
                <p:oleObj name="Equation" r:id="rId27" imgW="508000" imgH="152400" progId="Equation.DSMT4">
                  <p:embed/>
                  <p:pic>
                    <p:nvPicPr>
                      <p:cNvPr id="0" name="Picture 1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290664" y="3228971"/>
                        <a:ext cx="258289" cy="77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51" name="Object 2"/>
          <p:cNvGraphicFramePr>
            <a:graphicFrameLocks noChangeAspect="1"/>
          </p:cNvGraphicFramePr>
          <p:nvPr/>
        </p:nvGraphicFramePr>
        <p:xfrm>
          <a:off x="7733729" y="3322164"/>
          <a:ext cx="1181671" cy="167888"/>
        </p:xfrm>
        <a:graphic>
          <a:graphicData uri="http://schemas.openxmlformats.org/presentationml/2006/ole">
            <mc:AlternateContent xmlns:mc="http://schemas.openxmlformats.org/markup-compatibility/2006">
              <mc:Choice xmlns:v="urn:schemas-microsoft-com:vml" Requires="v">
                <p:oleObj spid="_x0000_s178053" name="Equation" r:id="rId29" imgW="2324100" imgH="330200" progId="Equation.DSMT4">
                  <p:embed/>
                </p:oleObj>
              </mc:Choice>
              <mc:Fallback>
                <p:oleObj name="Equation" r:id="rId29" imgW="2324100" imgH="330200" progId="Equation.DSMT4">
                  <p:embed/>
                  <p:pic>
                    <p:nvPicPr>
                      <p:cNvPr id="0" name="Picture 1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733729" y="3322164"/>
                        <a:ext cx="1181671" cy="16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52" name="Object 2"/>
          <p:cNvGraphicFramePr>
            <a:graphicFrameLocks noChangeAspect="1"/>
          </p:cNvGraphicFramePr>
          <p:nvPr/>
        </p:nvGraphicFramePr>
        <p:xfrm>
          <a:off x="8000401" y="2182901"/>
          <a:ext cx="251832" cy="77487"/>
        </p:xfrm>
        <a:graphic>
          <a:graphicData uri="http://schemas.openxmlformats.org/presentationml/2006/ole">
            <mc:AlternateContent xmlns:mc="http://schemas.openxmlformats.org/markup-compatibility/2006">
              <mc:Choice xmlns:v="urn:schemas-microsoft-com:vml" Requires="v">
                <p:oleObj spid="_x0000_s178054" name="Equation" r:id="rId31" imgW="495300" imgH="152400" progId="Equation.DSMT4">
                  <p:embed/>
                </p:oleObj>
              </mc:Choice>
              <mc:Fallback>
                <p:oleObj name="Equation" r:id="rId31" imgW="495300" imgH="152400" progId="Equation.DSMT4">
                  <p:embed/>
                  <p:pic>
                    <p:nvPicPr>
                      <p:cNvPr id="0" name="Picture 18"/>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000401" y="2182901"/>
                        <a:ext cx="251832" cy="77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53" name="Object 2"/>
          <p:cNvGraphicFramePr>
            <a:graphicFrameLocks noChangeAspect="1"/>
          </p:cNvGraphicFramePr>
          <p:nvPr/>
        </p:nvGraphicFramePr>
        <p:xfrm>
          <a:off x="7768995" y="2286217"/>
          <a:ext cx="807152" cy="167888"/>
        </p:xfrm>
        <a:graphic>
          <a:graphicData uri="http://schemas.openxmlformats.org/presentationml/2006/ole">
            <mc:AlternateContent xmlns:mc="http://schemas.openxmlformats.org/markup-compatibility/2006">
              <mc:Choice xmlns:v="urn:schemas-microsoft-com:vml" Requires="v">
                <p:oleObj spid="_x0000_s178055" name="Equation" r:id="rId33" imgW="1587500" imgH="330200" progId="Equation.DSMT4">
                  <p:embed/>
                </p:oleObj>
              </mc:Choice>
              <mc:Fallback>
                <p:oleObj name="Equation" r:id="rId33" imgW="1587500" imgH="330200" progId="Equation.DSMT4">
                  <p:embed/>
                  <p:pic>
                    <p:nvPicPr>
                      <p:cNvPr id="0" name="Picture 19"/>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768995" y="2286217"/>
                        <a:ext cx="807152" cy="16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55" name="Freeform 154"/>
          <p:cNvSpPr/>
          <p:nvPr/>
        </p:nvSpPr>
        <p:spPr>
          <a:xfrm>
            <a:off x="7616574" y="538844"/>
            <a:ext cx="880494" cy="482852"/>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16"/>
          <p:cNvGrpSpPr/>
          <p:nvPr/>
        </p:nvGrpSpPr>
        <p:grpSpPr>
          <a:xfrm>
            <a:off x="8494701" y="425232"/>
            <a:ext cx="347937" cy="681673"/>
            <a:chOff x="7239000" y="3505200"/>
            <a:chExt cx="1600200" cy="1828800"/>
          </a:xfrm>
          <a:effectLst/>
        </p:grpSpPr>
        <p:sp>
          <p:nvSpPr>
            <p:cNvPr id="157" name="Rectangle 156"/>
            <p:cNvSpPr/>
            <p:nvPr/>
          </p:nvSpPr>
          <p:spPr>
            <a:xfrm>
              <a:off x="7924800" y="3505200"/>
              <a:ext cx="914400" cy="18288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Rectangle 157"/>
            <p:cNvSpPr/>
            <p:nvPr/>
          </p:nvSpPr>
          <p:spPr>
            <a:xfrm>
              <a:off x="7239000" y="4343400"/>
              <a:ext cx="685800" cy="228600"/>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59" name="Straight Connector 158"/>
          <p:cNvCxnSpPr>
            <a:stCxn id="155" idx="1"/>
            <a:endCxn id="155" idx="2"/>
          </p:cNvCxnSpPr>
          <p:nvPr/>
        </p:nvCxnSpPr>
        <p:spPr>
          <a:xfrm>
            <a:off x="8497068" y="538844"/>
            <a:ext cx="807" cy="160950"/>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rot="16200000" flipH="1">
            <a:off x="8413877" y="939723"/>
            <a:ext cx="160950" cy="807"/>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1" name="Straight Connector 160"/>
          <p:cNvCxnSpPr>
            <a:stCxn id="158" idx="1"/>
            <a:endCxn id="158" idx="1"/>
          </p:cNvCxnSpPr>
          <p:nvPr/>
        </p:nvCxnSpPr>
        <p:spPr>
          <a:xfrm rot="10800000">
            <a:off x="8494701" y="780271"/>
            <a:ext cx="807" cy="807"/>
          </a:xfrm>
          <a:prstGeom prst="line">
            <a:avLst/>
          </a:prstGeom>
        </p:spPr>
        <p:style>
          <a:lnRef idx="2">
            <a:schemeClr val="accent1"/>
          </a:lnRef>
          <a:fillRef idx="0">
            <a:schemeClr val="accent1"/>
          </a:fillRef>
          <a:effectRef idx="1">
            <a:schemeClr val="accent1"/>
          </a:effectRef>
          <a:fontRef idx="minor">
            <a:schemeClr val="tx1"/>
          </a:fontRef>
        </p:style>
      </p:cxnSp>
      <p:cxnSp>
        <p:nvCxnSpPr>
          <p:cNvPr id="162" name="Straight Connector 161"/>
          <p:cNvCxnSpPr/>
          <p:nvPr/>
        </p:nvCxnSpPr>
        <p:spPr>
          <a:xfrm rot="5400000">
            <a:off x="8449265" y="783181"/>
            <a:ext cx="78580" cy="80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63" name="Freeform 162"/>
          <p:cNvSpPr/>
          <p:nvPr/>
        </p:nvSpPr>
        <p:spPr>
          <a:xfrm>
            <a:off x="7627744" y="1653584"/>
            <a:ext cx="880494" cy="482851"/>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4" name="Straight Connector 163"/>
          <p:cNvCxnSpPr/>
          <p:nvPr/>
        </p:nvCxnSpPr>
        <p:spPr>
          <a:xfrm rot="10800000">
            <a:off x="8505871" y="1895010"/>
            <a:ext cx="807" cy="807"/>
          </a:xfrm>
          <a:prstGeom prst="line">
            <a:avLst/>
          </a:prstGeom>
        </p:spPr>
        <p:style>
          <a:lnRef idx="2">
            <a:schemeClr val="accent1"/>
          </a:lnRef>
          <a:fillRef idx="0">
            <a:schemeClr val="accent1"/>
          </a:fillRef>
          <a:effectRef idx="1">
            <a:schemeClr val="accent1"/>
          </a:effectRef>
          <a:fontRef idx="minor">
            <a:schemeClr val="tx1"/>
          </a:fontRef>
        </p:style>
      </p:cxnSp>
      <p:sp>
        <p:nvSpPr>
          <p:cNvPr id="166" name="Rectangle 165"/>
          <p:cNvSpPr/>
          <p:nvPr/>
        </p:nvSpPr>
        <p:spPr>
          <a:xfrm>
            <a:off x="8499261" y="1539972"/>
            <a:ext cx="198821" cy="681673"/>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Rectangle 166"/>
          <p:cNvSpPr/>
          <p:nvPr/>
        </p:nvSpPr>
        <p:spPr>
          <a:xfrm>
            <a:off x="8350145" y="1852405"/>
            <a:ext cx="149116" cy="85209"/>
          </a:xfrm>
          <a:prstGeom prst="rect">
            <a:avLst/>
          </a:prstGeom>
          <a:solidFill>
            <a:srgbClr val="33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8" name="Straight Connector 167"/>
          <p:cNvCxnSpPr/>
          <p:nvPr/>
        </p:nvCxnSpPr>
        <p:spPr>
          <a:xfrm>
            <a:off x="8504311" y="1653584"/>
            <a:ext cx="807" cy="160950"/>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p:nvCxnSpPr>
        <p:spPr>
          <a:xfrm rot="16200000" flipH="1">
            <a:off x="8424239" y="2054463"/>
            <a:ext cx="160950" cy="807"/>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70" name="Freeform 169"/>
          <p:cNvSpPr/>
          <p:nvPr/>
        </p:nvSpPr>
        <p:spPr>
          <a:xfrm>
            <a:off x="7628496" y="2683947"/>
            <a:ext cx="880494" cy="482851"/>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Rectangle 170"/>
          <p:cNvSpPr/>
          <p:nvPr/>
        </p:nvSpPr>
        <p:spPr>
          <a:xfrm>
            <a:off x="8001455" y="2882768"/>
            <a:ext cx="149116" cy="85209"/>
          </a:xfrm>
          <a:prstGeom prst="rect">
            <a:avLst/>
          </a:prstGeom>
          <a:solidFill>
            <a:srgbClr val="33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2" name="Straight Connector 171"/>
          <p:cNvCxnSpPr/>
          <p:nvPr/>
        </p:nvCxnSpPr>
        <p:spPr>
          <a:xfrm rot="16200000" flipH="1">
            <a:off x="7921384" y="2915632"/>
            <a:ext cx="160950" cy="807"/>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73" name="Freeform 172"/>
          <p:cNvSpPr/>
          <p:nvPr/>
        </p:nvSpPr>
        <p:spPr>
          <a:xfrm>
            <a:off x="8135443" y="2872210"/>
            <a:ext cx="32286" cy="114616"/>
          </a:xfrm>
          <a:custGeom>
            <a:avLst/>
            <a:gdLst>
              <a:gd name="connsiteX0" fmla="*/ 63500 w 63500"/>
              <a:gd name="connsiteY0" fmla="*/ 0 h 225425"/>
              <a:gd name="connsiteX1" fmla="*/ 0 w 63500"/>
              <a:gd name="connsiteY1" fmla="*/ 0 h 225425"/>
              <a:gd name="connsiteX2" fmla="*/ 15875 w 63500"/>
              <a:gd name="connsiteY2" fmla="*/ 38100 h 225425"/>
              <a:gd name="connsiteX3" fmla="*/ 15875 w 63500"/>
              <a:gd name="connsiteY3" fmla="*/ 225425 h 225425"/>
              <a:gd name="connsiteX4" fmla="*/ 47625 w 63500"/>
              <a:gd name="connsiteY4" fmla="*/ 200025 h 225425"/>
              <a:gd name="connsiteX5" fmla="*/ 63500 w 63500"/>
              <a:gd name="connsiteY5" fmla="*/ 0 h 22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0" h="225425">
                <a:moveTo>
                  <a:pt x="63500" y="0"/>
                </a:moveTo>
                <a:lnTo>
                  <a:pt x="0" y="0"/>
                </a:lnTo>
                <a:lnTo>
                  <a:pt x="15875" y="38100"/>
                </a:lnTo>
                <a:lnTo>
                  <a:pt x="15875" y="225425"/>
                </a:lnTo>
                <a:lnTo>
                  <a:pt x="47625" y="200025"/>
                </a:lnTo>
                <a:lnTo>
                  <a:pt x="63500" y="0"/>
                </a:lnTo>
                <a:close/>
              </a:path>
            </a:pathLst>
          </a:cu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Freeform 173"/>
          <p:cNvSpPr/>
          <p:nvPr/>
        </p:nvSpPr>
        <p:spPr>
          <a:xfrm>
            <a:off x="8130600" y="2881895"/>
            <a:ext cx="33900" cy="95244"/>
          </a:xfrm>
          <a:custGeom>
            <a:avLst/>
            <a:gdLst>
              <a:gd name="connsiteX0" fmla="*/ 38100 w 66675"/>
              <a:gd name="connsiteY0" fmla="*/ 0 h 187325"/>
              <a:gd name="connsiteX1" fmla="*/ 6350 w 66675"/>
              <a:gd name="connsiteY1" fmla="*/ 31750 h 187325"/>
              <a:gd name="connsiteX2" fmla="*/ 41275 w 66675"/>
              <a:gd name="connsiteY2" fmla="*/ 57150 h 187325"/>
              <a:gd name="connsiteX3" fmla="*/ 0 w 66675"/>
              <a:gd name="connsiteY3" fmla="*/ 73025 h 187325"/>
              <a:gd name="connsiteX4" fmla="*/ 34925 w 66675"/>
              <a:gd name="connsiteY4" fmla="*/ 98425 h 187325"/>
              <a:gd name="connsiteX5" fmla="*/ 6350 w 66675"/>
              <a:gd name="connsiteY5" fmla="*/ 120650 h 187325"/>
              <a:gd name="connsiteX6" fmla="*/ 44450 w 66675"/>
              <a:gd name="connsiteY6" fmla="*/ 152400 h 187325"/>
              <a:gd name="connsiteX7" fmla="*/ 9525 w 66675"/>
              <a:gd name="connsiteY7" fmla="*/ 184150 h 187325"/>
              <a:gd name="connsiteX8" fmla="*/ 66675 w 66675"/>
              <a:gd name="connsiteY8" fmla="*/ 187325 h 187325"/>
              <a:gd name="connsiteX9" fmla="*/ 38100 w 66675"/>
              <a:gd name="connsiteY9" fmla="*/ 0 h 1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187325">
                <a:moveTo>
                  <a:pt x="38100" y="0"/>
                </a:moveTo>
                <a:lnTo>
                  <a:pt x="6350" y="31750"/>
                </a:lnTo>
                <a:lnTo>
                  <a:pt x="41275" y="57150"/>
                </a:lnTo>
                <a:lnTo>
                  <a:pt x="0" y="73025"/>
                </a:lnTo>
                <a:lnTo>
                  <a:pt x="34925" y="98425"/>
                </a:lnTo>
                <a:lnTo>
                  <a:pt x="6350" y="120650"/>
                </a:lnTo>
                <a:lnTo>
                  <a:pt x="44450" y="152400"/>
                </a:lnTo>
                <a:lnTo>
                  <a:pt x="9525" y="184150"/>
                </a:lnTo>
                <a:lnTo>
                  <a:pt x="66675" y="187325"/>
                </a:lnTo>
                <a:lnTo>
                  <a:pt x="3810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7" name="Straight Connector 176"/>
          <p:cNvCxnSpPr/>
          <p:nvPr/>
        </p:nvCxnSpPr>
        <p:spPr>
          <a:xfrm rot="5400000" flipH="1" flipV="1">
            <a:off x="6870700" y="3256256"/>
            <a:ext cx="1588" cy="1588"/>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88" name="Object 2"/>
          <p:cNvGraphicFramePr>
            <a:graphicFrameLocks noChangeAspect="1"/>
          </p:cNvGraphicFramePr>
          <p:nvPr/>
        </p:nvGraphicFramePr>
        <p:xfrm>
          <a:off x="2425700" y="3637256"/>
          <a:ext cx="165100" cy="1803400"/>
        </p:xfrm>
        <a:graphic>
          <a:graphicData uri="http://schemas.openxmlformats.org/presentationml/2006/ole">
            <mc:AlternateContent xmlns:mc="http://schemas.openxmlformats.org/markup-compatibility/2006">
              <mc:Choice xmlns:v="urn:schemas-microsoft-com:vml" Requires="v">
                <p:oleObj spid="_x0000_s178056" name="Equation" r:id="rId35" imgW="165100" imgH="1803400" progId="Equation.DSMT4">
                  <p:embed/>
                </p:oleObj>
              </mc:Choice>
              <mc:Fallback>
                <p:oleObj name="Equation" r:id="rId35" imgW="165100" imgH="1803400" progId="Equation.DSMT4">
                  <p:embed/>
                  <p:pic>
                    <p:nvPicPr>
                      <p:cNvPr id="0" name="Picture 20"/>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425700" y="3637256"/>
                        <a:ext cx="165100" cy="180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5" name="TextBox 64"/>
          <p:cNvSpPr txBox="1"/>
          <p:nvPr/>
        </p:nvSpPr>
        <p:spPr>
          <a:xfrm>
            <a:off x="152400" y="259140"/>
            <a:ext cx="1473200" cy="2554545"/>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In bare-bones form (the way you would normally see it in a textbook, or where ever):</a:t>
            </a:r>
          </a:p>
        </p:txBody>
      </p:sp>
      <p:cxnSp>
        <p:nvCxnSpPr>
          <p:cNvPr id="56" name="Straight Connector 55"/>
          <p:cNvCxnSpPr/>
          <p:nvPr/>
        </p:nvCxnSpPr>
        <p:spPr>
          <a:xfrm>
            <a:off x="8501859" y="1852405"/>
            <a:ext cx="2451" cy="71042"/>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82940"/>
            <a:ext cx="6019800" cy="5632311"/>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Here comes the fun stuff: It seems reasonable to assume that when the </a:t>
            </a:r>
            <a:r>
              <a:rPr lang="en-US" sz="2000" i="1" dirty="0">
                <a:latin typeface="Times New Roman" panose="02020603050405020304" pitchFamily="18" charset="0"/>
                <a:cs typeface="Times New Roman" panose="02020603050405020304" pitchFamily="18" charset="0"/>
              </a:rPr>
              <a:t>front of the bomb </a:t>
            </a:r>
            <a:r>
              <a:rPr lang="en-US" sz="2000" dirty="0">
                <a:latin typeface="Times New Roman" panose="02020603050405020304" pitchFamily="18" charset="0"/>
                <a:cs typeface="Times New Roman" panose="02020603050405020304" pitchFamily="18" charset="0"/>
              </a:rPr>
              <a:t>hits </a:t>
            </a:r>
            <a:r>
              <a:rPr lang="en-US" sz="2000" i="1" dirty="0">
                <a:latin typeface="Times New Roman" panose="02020603050405020304" pitchFamily="18" charset="0"/>
                <a:cs typeface="Times New Roman" panose="02020603050405020304" pitchFamily="18" charset="0"/>
              </a:rPr>
              <a:t>the front of the activator-well </a:t>
            </a:r>
            <a:r>
              <a:rPr lang="en-US" sz="2000" dirty="0">
                <a:latin typeface="Times New Roman" panose="02020603050405020304" pitchFamily="18" charset="0"/>
                <a:cs typeface="Times New Roman" panose="02020603050405020304" pitchFamily="18" charset="0"/>
              </a:rPr>
              <a:t>(</a:t>
            </a:r>
            <a:r>
              <a:rPr lang="en-US" sz="2000" dirty="0">
                <a:solidFill>
                  <a:srgbClr val="FF0000"/>
                </a:solidFill>
                <a:latin typeface="Times New Roman" panose="02020603050405020304" pitchFamily="18" charset="0"/>
                <a:cs typeface="Times New Roman" panose="02020603050405020304" pitchFamily="18" charset="0"/>
              </a:rPr>
              <a:t>event 2</a:t>
            </a:r>
            <a:r>
              <a:rPr lang="en-US" sz="2000" dirty="0">
                <a:latin typeface="Times New Roman" panose="02020603050405020304" pitchFamily="18" charset="0"/>
                <a:cs typeface="Times New Roman" panose="02020603050405020304" pitchFamily="18" charset="0"/>
              </a:rPr>
              <a:t>), the bomb and nub will crumple together the same way the hood of a stationary car and the hood of a speed car will crumple together if the speeding car rams into the stationary car.  What’s more, the </a:t>
            </a:r>
            <a:r>
              <a:rPr lang="en-US" sz="2000" i="1" dirty="0">
                <a:latin typeface="Times New Roman" panose="02020603050405020304" pitchFamily="18" charset="0"/>
                <a:cs typeface="Times New Roman" panose="02020603050405020304" pitchFamily="18" charset="0"/>
              </a:rPr>
              <a:t>sketch </a:t>
            </a:r>
            <a:r>
              <a:rPr lang="en-US" sz="2000" dirty="0">
                <a:latin typeface="Times New Roman" panose="02020603050405020304" pitchFamily="18" charset="0"/>
                <a:cs typeface="Times New Roman" panose="02020603050405020304" pitchFamily="18" charset="0"/>
              </a:rPr>
              <a:t>of our activator/nub situation makes it look as though those two crumpled surfaces will bring the activator to a stop long before </a:t>
            </a:r>
            <a:r>
              <a:rPr lang="en-US" sz="2000" dirty="0">
                <a:solidFill>
                  <a:srgbClr val="FF0000"/>
                </a:solidFill>
                <a:latin typeface="Times New Roman" panose="02020603050405020304" pitchFamily="18" charset="0"/>
                <a:cs typeface="Times New Roman" panose="02020603050405020304" pitchFamily="18" charset="0"/>
              </a:rPr>
              <a:t>event 3</a:t>
            </a:r>
            <a:r>
              <a:rPr lang="en-US" sz="2000" dirty="0">
                <a:latin typeface="Times New Roman" panose="02020603050405020304" pitchFamily="18" charset="0"/>
                <a:cs typeface="Times New Roman" panose="02020603050405020304" pitchFamily="18" charset="0"/>
              </a:rPr>
              <a:t> can come to pass (that is, it looks as though the </a:t>
            </a:r>
            <a:r>
              <a:rPr lang="en-US" sz="2000" i="1" dirty="0">
                <a:latin typeface="Times New Roman" panose="02020603050405020304" pitchFamily="18" charset="0"/>
                <a:cs typeface="Times New Roman" panose="02020603050405020304" pitchFamily="18" charset="0"/>
              </a:rPr>
              <a:t>nub-end</a:t>
            </a:r>
            <a:r>
              <a:rPr lang="en-US" sz="2000" dirty="0">
                <a:latin typeface="Times New Roman" panose="02020603050405020304" pitchFamily="18" charset="0"/>
                <a:cs typeface="Times New Roman" panose="02020603050405020304" pitchFamily="18" charset="0"/>
              </a:rPr>
              <a:t> will never reach the </a:t>
            </a:r>
            <a:r>
              <a:rPr lang="en-US" sz="2000" i="1" dirty="0">
                <a:latin typeface="Times New Roman" panose="02020603050405020304" pitchFamily="18" charset="0"/>
                <a:cs typeface="Times New Roman" panose="02020603050405020304" pitchFamily="18" charset="0"/>
              </a:rPr>
              <a:t>bottom of the well </a:t>
            </a:r>
            <a:r>
              <a:rPr lang="en-US" sz="2000" dirty="0">
                <a:latin typeface="Times New Roman" panose="02020603050405020304" pitchFamily="18" charset="0"/>
                <a:cs typeface="Times New Roman" panose="02020603050405020304" pitchFamily="18" charset="0"/>
              </a:rPr>
              <a:t>so the bomb will never be activated).</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 have only one word in response to that.</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OH, CONTRARE!  (well, OK, maybe two words)</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But how can I make such an outrageous statement?</a:t>
            </a:r>
          </a:p>
        </p:txBody>
      </p:sp>
      <p:sp>
        <p:nvSpPr>
          <p:cNvPr id="84" name="Rectangle 8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8610600" y="6400800"/>
            <a:ext cx="426168" cy="276999"/>
          </a:xfrm>
          <a:prstGeom prst="rect">
            <a:avLst/>
          </a:prstGeom>
          <a:noFill/>
        </p:spPr>
        <p:txBody>
          <a:bodyPr wrap="none" rtlCol="0">
            <a:spAutoFit/>
          </a:bodyPr>
          <a:lstStyle/>
          <a:p>
            <a:r>
              <a:rPr lang="en-US" sz="1200" dirty="0"/>
              <a:t>36.)</a:t>
            </a:r>
          </a:p>
        </p:txBody>
      </p:sp>
      <p:grpSp>
        <p:nvGrpSpPr>
          <p:cNvPr id="69" name="Group 82"/>
          <p:cNvGrpSpPr/>
          <p:nvPr/>
        </p:nvGrpSpPr>
        <p:grpSpPr>
          <a:xfrm>
            <a:off x="8247474" y="374649"/>
            <a:ext cx="629824" cy="212657"/>
            <a:chOff x="7106949" y="968251"/>
            <a:chExt cx="767919" cy="259284"/>
          </a:xfrm>
        </p:grpSpPr>
        <p:cxnSp>
          <p:nvCxnSpPr>
            <p:cNvPr id="71" name="Straight Arrow Connector 70"/>
            <p:cNvCxnSpPr/>
            <p:nvPr/>
          </p:nvCxnSpPr>
          <p:spPr>
            <a:xfrm rot="10800000" flipV="1">
              <a:off x="7106949" y="1225947"/>
              <a:ext cx="705953"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76" name="Object 2"/>
            <p:cNvGraphicFramePr>
              <a:graphicFrameLocks noChangeAspect="1"/>
            </p:cNvGraphicFramePr>
            <p:nvPr>
              <p:extLst>
                <p:ext uri="{D42A27DB-BD31-4B8C-83A1-F6EECF244321}">
                  <p14:modId xmlns:p14="http://schemas.microsoft.com/office/powerpoint/2010/main" val="2541092565"/>
                </p:ext>
              </p:extLst>
            </p:nvPr>
          </p:nvGraphicFramePr>
          <p:xfrm>
            <a:off x="7265163" y="968251"/>
            <a:ext cx="609705" cy="203236"/>
          </p:xfrm>
          <a:graphic>
            <a:graphicData uri="http://schemas.openxmlformats.org/presentationml/2006/ole">
              <mc:AlternateContent xmlns:mc="http://schemas.openxmlformats.org/markup-compatibility/2006">
                <mc:Choice xmlns:v="urn:schemas-microsoft-com:vml" Requires="v">
                  <p:oleObj spid="_x0000_s29109" name="Equation" r:id="rId3" imgW="609600" imgH="203200" progId="Equation.DSMT4">
                    <p:embed/>
                  </p:oleObj>
                </mc:Choice>
                <mc:Fallback>
                  <p:oleObj name="Equation" r:id="rId3" imgW="609600" imgH="203200" progId="Equation.DSMT4">
                    <p:embed/>
                    <p:pic>
                      <p:nvPicPr>
                        <p:cNvPr id="0" name="Picture 21"/>
                        <p:cNvPicPr>
                          <a:picLocks noChangeAspect="1" noChangeArrowheads="1"/>
                        </p:cNvPicPr>
                        <p:nvPr/>
                      </p:nvPicPr>
                      <p:blipFill>
                        <a:blip r:embed="rId4"/>
                        <a:srcRect/>
                        <a:stretch>
                          <a:fillRect/>
                        </a:stretch>
                      </p:blipFill>
                      <p:spPr bwMode="auto">
                        <a:xfrm>
                          <a:off x="7265163" y="968251"/>
                          <a:ext cx="609705" cy="203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graphicFrame>
        <p:nvGraphicFramePr>
          <p:cNvPr id="77" name="Object 2"/>
          <p:cNvGraphicFramePr>
            <a:graphicFrameLocks noChangeAspect="1"/>
          </p:cNvGraphicFramePr>
          <p:nvPr>
            <p:extLst>
              <p:ext uri="{D42A27DB-BD31-4B8C-83A1-F6EECF244321}">
                <p14:modId xmlns:p14="http://schemas.microsoft.com/office/powerpoint/2010/main" val="3704038615"/>
              </p:ext>
            </p:extLst>
          </p:nvPr>
        </p:nvGraphicFramePr>
        <p:xfrm>
          <a:off x="7603212" y="1712252"/>
          <a:ext cx="395814" cy="124995"/>
        </p:xfrm>
        <a:graphic>
          <a:graphicData uri="http://schemas.openxmlformats.org/presentationml/2006/ole">
            <mc:AlternateContent xmlns:mc="http://schemas.openxmlformats.org/markup-compatibility/2006">
              <mc:Choice xmlns:v="urn:schemas-microsoft-com:vml" Requires="v">
                <p:oleObj spid="_x0000_s29110" name="Equation" r:id="rId5" imgW="482600" imgH="152400" progId="Equation.DSMT4">
                  <p:embed/>
                </p:oleObj>
              </mc:Choice>
              <mc:Fallback>
                <p:oleObj name="Equation" r:id="rId5" imgW="482600" imgH="152400" progId="Equation.DSMT4">
                  <p:embed/>
                  <p:pic>
                    <p:nvPicPr>
                      <p:cNvPr id="0" name="Picture 22"/>
                      <p:cNvPicPr>
                        <a:picLocks noChangeAspect="1" noChangeArrowheads="1"/>
                      </p:cNvPicPr>
                      <p:nvPr/>
                    </p:nvPicPr>
                    <p:blipFill>
                      <a:blip r:embed="rId6"/>
                      <a:srcRect/>
                      <a:stretch>
                        <a:fillRect/>
                      </a:stretch>
                    </p:blipFill>
                    <p:spPr bwMode="auto">
                      <a:xfrm>
                        <a:off x="7603212" y="1712252"/>
                        <a:ext cx="395814" cy="124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8" name="Object 2"/>
          <p:cNvGraphicFramePr>
            <a:graphicFrameLocks noChangeAspect="1"/>
          </p:cNvGraphicFramePr>
          <p:nvPr>
            <p:extLst>
              <p:ext uri="{D42A27DB-BD31-4B8C-83A1-F6EECF244321}">
                <p14:modId xmlns:p14="http://schemas.microsoft.com/office/powerpoint/2010/main" val="3222133187"/>
              </p:ext>
            </p:extLst>
          </p:nvPr>
        </p:nvGraphicFramePr>
        <p:xfrm>
          <a:off x="6477000" y="1837245"/>
          <a:ext cx="1739500" cy="270821"/>
        </p:xfrm>
        <a:graphic>
          <a:graphicData uri="http://schemas.openxmlformats.org/presentationml/2006/ole">
            <mc:AlternateContent xmlns:mc="http://schemas.openxmlformats.org/markup-compatibility/2006">
              <mc:Choice xmlns:v="urn:schemas-microsoft-com:vml" Requires="v">
                <p:oleObj spid="_x0000_s29111" name="Equation" r:id="rId7" imgW="2120900" imgH="330200" progId="Equation.DSMT4">
                  <p:embed/>
                </p:oleObj>
              </mc:Choice>
              <mc:Fallback>
                <p:oleObj name="Equation" r:id="rId7" imgW="2120900" imgH="330200" progId="Equation.DSMT4">
                  <p:embed/>
                  <p:pic>
                    <p:nvPicPr>
                      <p:cNvPr id="0" name="Picture 23"/>
                      <p:cNvPicPr>
                        <a:picLocks noChangeAspect="1" noChangeArrowheads="1"/>
                      </p:cNvPicPr>
                      <p:nvPr/>
                    </p:nvPicPr>
                    <p:blipFill>
                      <a:blip r:embed="rId8"/>
                      <a:srcRect/>
                      <a:stretch>
                        <a:fillRect/>
                      </a:stretch>
                    </p:blipFill>
                    <p:spPr bwMode="auto">
                      <a:xfrm>
                        <a:off x="6477000" y="1837245"/>
                        <a:ext cx="1739500" cy="270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9" name="Object 2"/>
          <p:cNvGraphicFramePr>
            <a:graphicFrameLocks noChangeAspect="1"/>
          </p:cNvGraphicFramePr>
          <p:nvPr>
            <p:extLst>
              <p:ext uri="{D42A27DB-BD31-4B8C-83A1-F6EECF244321}">
                <p14:modId xmlns:p14="http://schemas.microsoft.com/office/powerpoint/2010/main" val="1661878292"/>
              </p:ext>
            </p:extLst>
          </p:nvPr>
        </p:nvGraphicFramePr>
        <p:xfrm>
          <a:off x="7540625" y="5149850"/>
          <a:ext cx="406400" cy="125413"/>
        </p:xfrm>
        <a:graphic>
          <a:graphicData uri="http://schemas.openxmlformats.org/presentationml/2006/ole">
            <mc:AlternateContent xmlns:mc="http://schemas.openxmlformats.org/markup-compatibility/2006">
              <mc:Choice xmlns:v="urn:schemas-microsoft-com:vml" Requires="v">
                <p:oleObj spid="_x0000_s29112" name="Equation" r:id="rId9" imgW="495300" imgH="152400" progId="Equation.DSMT4">
                  <p:embed/>
                </p:oleObj>
              </mc:Choice>
              <mc:Fallback>
                <p:oleObj name="Equation" r:id="rId9" imgW="495300" imgH="152400" progId="Equation.DSMT4">
                  <p:embed/>
                  <p:pic>
                    <p:nvPicPr>
                      <p:cNvPr id="0" name="Picture 24"/>
                      <p:cNvPicPr>
                        <a:picLocks noChangeAspect="1" noChangeArrowheads="1"/>
                      </p:cNvPicPr>
                      <p:nvPr/>
                    </p:nvPicPr>
                    <p:blipFill>
                      <a:blip r:embed="rId10"/>
                      <a:srcRect/>
                      <a:stretch>
                        <a:fillRect/>
                      </a:stretch>
                    </p:blipFill>
                    <p:spPr bwMode="auto">
                      <a:xfrm>
                        <a:off x="7540625" y="5149850"/>
                        <a:ext cx="406400" cy="125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2" name="Object 2"/>
          <p:cNvGraphicFramePr>
            <a:graphicFrameLocks noChangeAspect="1"/>
          </p:cNvGraphicFramePr>
          <p:nvPr>
            <p:extLst>
              <p:ext uri="{D42A27DB-BD31-4B8C-83A1-F6EECF244321}">
                <p14:modId xmlns:p14="http://schemas.microsoft.com/office/powerpoint/2010/main" val="18015673"/>
              </p:ext>
            </p:extLst>
          </p:nvPr>
        </p:nvGraphicFramePr>
        <p:xfrm>
          <a:off x="6845755" y="5323198"/>
          <a:ext cx="1208698" cy="391802"/>
        </p:xfrm>
        <a:graphic>
          <a:graphicData uri="http://schemas.openxmlformats.org/presentationml/2006/ole">
            <mc:AlternateContent xmlns:mc="http://schemas.openxmlformats.org/markup-compatibility/2006">
              <mc:Choice xmlns:v="urn:schemas-microsoft-com:vml" Requires="v">
                <p:oleObj spid="_x0000_s29113" name="Equation" r:id="rId11" imgW="1473200" imgH="482600" progId="Equation.DSMT4">
                  <p:embed/>
                </p:oleObj>
              </mc:Choice>
              <mc:Fallback>
                <p:oleObj name="Equation" r:id="rId11" imgW="1473200" imgH="482600" progId="Equation.DSMT4">
                  <p:embed/>
                  <p:pic>
                    <p:nvPicPr>
                      <p:cNvPr id="0" name="Picture 25"/>
                      <p:cNvPicPr>
                        <a:picLocks noChangeAspect="1" noChangeArrowheads="1"/>
                      </p:cNvPicPr>
                      <p:nvPr/>
                    </p:nvPicPr>
                    <p:blipFill>
                      <a:blip r:embed="rId12"/>
                      <a:srcRect/>
                      <a:stretch>
                        <a:fillRect/>
                      </a:stretch>
                    </p:blipFill>
                    <p:spPr bwMode="auto">
                      <a:xfrm>
                        <a:off x="6845755" y="5323198"/>
                        <a:ext cx="1208698" cy="391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6" name="Object 2"/>
          <p:cNvGraphicFramePr>
            <a:graphicFrameLocks noChangeAspect="1"/>
          </p:cNvGraphicFramePr>
          <p:nvPr>
            <p:extLst>
              <p:ext uri="{D42A27DB-BD31-4B8C-83A1-F6EECF244321}">
                <p14:modId xmlns:p14="http://schemas.microsoft.com/office/powerpoint/2010/main" val="1870389714"/>
              </p:ext>
            </p:extLst>
          </p:nvPr>
        </p:nvGraphicFramePr>
        <p:xfrm>
          <a:off x="7454900" y="3462338"/>
          <a:ext cx="417513" cy="125412"/>
        </p:xfrm>
        <a:graphic>
          <a:graphicData uri="http://schemas.openxmlformats.org/presentationml/2006/ole">
            <mc:AlternateContent xmlns:mc="http://schemas.openxmlformats.org/markup-compatibility/2006">
              <mc:Choice xmlns:v="urn:schemas-microsoft-com:vml" Requires="v">
                <p:oleObj spid="_x0000_s29114" name="Equation" r:id="rId13" imgW="508000" imgH="152400" progId="Equation.DSMT4">
                  <p:embed/>
                </p:oleObj>
              </mc:Choice>
              <mc:Fallback>
                <p:oleObj name="Equation" r:id="rId13" imgW="508000" imgH="152400" progId="Equation.DSMT4">
                  <p:embed/>
                  <p:pic>
                    <p:nvPicPr>
                      <p:cNvPr id="0" name="Picture 26"/>
                      <p:cNvPicPr>
                        <a:picLocks noChangeAspect="1" noChangeArrowheads="1"/>
                      </p:cNvPicPr>
                      <p:nvPr/>
                    </p:nvPicPr>
                    <p:blipFill>
                      <a:blip r:embed="rId14"/>
                      <a:srcRect/>
                      <a:stretch>
                        <a:fillRect/>
                      </a:stretch>
                    </p:blipFill>
                    <p:spPr bwMode="auto">
                      <a:xfrm>
                        <a:off x="7454900" y="3462338"/>
                        <a:ext cx="417513" cy="125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7" name="Object 2"/>
          <p:cNvGraphicFramePr>
            <a:graphicFrameLocks noChangeAspect="1"/>
          </p:cNvGraphicFramePr>
          <p:nvPr>
            <p:extLst>
              <p:ext uri="{D42A27DB-BD31-4B8C-83A1-F6EECF244321}">
                <p14:modId xmlns:p14="http://schemas.microsoft.com/office/powerpoint/2010/main" val="4093425673"/>
              </p:ext>
            </p:extLst>
          </p:nvPr>
        </p:nvGraphicFramePr>
        <p:xfrm>
          <a:off x="6845755" y="3628825"/>
          <a:ext cx="1302020" cy="270821"/>
        </p:xfrm>
        <a:graphic>
          <a:graphicData uri="http://schemas.openxmlformats.org/presentationml/2006/ole">
            <mc:AlternateContent xmlns:mc="http://schemas.openxmlformats.org/markup-compatibility/2006">
              <mc:Choice xmlns:v="urn:schemas-microsoft-com:vml" Requires="v">
                <p:oleObj spid="_x0000_s29115" name="Equation" r:id="rId15" imgW="1587500" imgH="330200" progId="Equation.DSMT4">
                  <p:embed/>
                </p:oleObj>
              </mc:Choice>
              <mc:Fallback>
                <p:oleObj name="Equation" r:id="rId15" imgW="1587500" imgH="330200" progId="Equation.DSMT4">
                  <p:embed/>
                  <p:pic>
                    <p:nvPicPr>
                      <p:cNvPr id="0" name="Picture 27"/>
                      <p:cNvPicPr>
                        <a:picLocks noChangeAspect="1" noChangeArrowheads="1"/>
                      </p:cNvPicPr>
                      <p:nvPr/>
                    </p:nvPicPr>
                    <p:blipFill>
                      <a:blip r:embed="rId16"/>
                      <a:srcRect/>
                      <a:stretch>
                        <a:fillRect/>
                      </a:stretch>
                    </p:blipFill>
                    <p:spPr bwMode="auto">
                      <a:xfrm>
                        <a:off x="6845755" y="3628825"/>
                        <a:ext cx="1302020" cy="270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3" name="Freeform 92"/>
          <p:cNvSpPr/>
          <p:nvPr/>
        </p:nvSpPr>
        <p:spPr>
          <a:xfrm>
            <a:off x="6840229" y="810132"/>
            <a:ext cx="1420328" cy="778890"/>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4" name="Group 16"/>
          <p:cNvGrpSpPr/>
          <p:nvPr/>
        </p:nvGrpSpPr>
        <p:grpSpPr>
          <a:xfrm>
            <a:off x="8256739" y="626864"/>
            <a:ext cx="561258" cy="1099609"/>
            <a:chOff x="7239000" y="3505200"/>
            <a:chExt cx="1600200" cy="1828800"/>
          </a:xfrm>
          <a:effectLst/>
        </p:grpSpPr>
        <p:sp>
          <p:nvSpPr>
            <p:cNvPr id="96" name="Rectangle 95"/>
            <p:cNvSpPr/>
            <p:nvPr/>
          </p:nvSpPr>
          <p:spPr>
            <a:xfrm>
              <a:off x="7924800" y="3505200"/>
              <a:ext cx="914400" cy="18288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a:off x="7239000" y="4343400"/>
              <a:ext cx="685800" cy="228600"/>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99" name="Straight Connector 98"/>
          <p:cNvCxnSpPr>
            <a:stCxn id="93" idx="1"/>
            <a:endCxn id="93" idx="2"/>
          </p:cNvCxnSpPr>
          <p:nvPr/>
        </p:nvCxnSpPr>
        <p:spPr>
          <a:xfrm>
            <a:off x="8260557" y="810132"/>
            <a:ext cx="1302" cy="259629"/>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rot="16200000" flipH="1">
            <a:off x="8126361" y="1456792"/>
            <a:ext cx="259629" cy="1302"/>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1" name="Straight Connector 100"/>
          <p:cNvCxnSpPr>
            <a:stCxn id="98" idx="1"/>
            <a:endCxn id="98" idx="1"/>
          </p:cNvCxnSpPr>
          <p:nvPr/>
        </p:nvCxnSpPr>
        <p:spPr>
          <a:xfrm rot="10800000">
            <a:off x="8256738" y="1199579"/>
            <a:ext cx="1302" cy="1302"/>
          </a:xfrm>
          <a:prstGeom prst="line">
            <a:avLst/>
          </a:prstGeom>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rot="5400000">
            <a:off x="8183445" y="1204273"/>
            <a:ext cx="126758" cy="130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04" name="Freeform 103"/>
          <p:cNvSpPr/>
          <p:nvPr/>
        </p:nvSpPr>
        <p:spPr>
          <a:xfrm>
            <a:off x="6858247" y="2608323"/>
            <a:ext cx="1420328" cy="778889"/>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5" name="Straight Connector 104"/>
          <p:cNvCxnSpPr/>
          <p:nvPr/>
        </p:nvCxnSpPr>
        <p:spPr>
          <a:xfrm rot="10800000">
            <a:off x="8274757" y="2997768"/>
            <a:ext cx="1302" cy="1302"/>
          </a:xfrm>
          <a:prstGeom prst="line">
            <a:avLst/>
          </a:prstGeom>
        </p:spPr>
        <p:style>
          <a:lnRef idx="2">
            <a:schemeClr val="accent1"/>
          </a:lnRef>
          <a:fillRef idx="0">
            <a:schemeClr val="accent1"/>
          </a:fillRef>
          <a:effectRef idx="1">
            <a:schemeClr val="accent1"/>
          </a:effectRef>
          <a:fontRef idx="minor">
            <a:schemeClr val="tx1"/>
          </a:fontRef>
        </p:style>
      </p:cxnSp>
      <p:sp>
        <p:nvSpPr>
          <p:cNvPr id="107" name="Rectangle 106"/>
          <p:cNvSpPr/>
          <p:nvPr/>
        </p:nvSpPr>
        <p:spPr>
          <a:xfrm>
            <a:off x="8264094" y="2425055"/>
            <a:ext cx="320719" cy="1099609"/>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a:xfrm>
            <a:off x="8023555" y="2929042"/>
            <a:ext cx="240539" cy="137451"/>
          </a:xfrm>
          <a:prstGeom prst="rect">
            <a:avLst/>
          </a:prstGeom>
          <a:solidFill>
            <a:srgbClr val="33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9" name="Straight Connector 108"/>
          <p:cNvCxnSpPr/>
          <p:nvPr/>
        </p:nvCxnSpPr>
        <p:spPr>
          <a:xfrm>
            <a:off x="8272240" y="2608323"/>
            <a:ext cx="1302" cy="259629"/>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rot="16200000" flipH="1">
            <a:off x="8143076" y="3254982"/>
            <a:ext cx="259629" cy="1302"/>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11" name="Freeform 110"/>
          <p:cNvSpPr/>
          <p:nvPr/>
        </p:nvSpPr>
        <p:spPr>
          <a:xfrm>
            <a:off x="6859460" y="4270405"/>
            <a:ext cx="1420328" cy="778889"/>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a:off x="7461082" y="4591124"/>
            <a:ext cx="240540" cy="137451"/>
          </a:xfrm>
          <a:prstGeom prst="rect">
            <a:avLst/>
          </a:prstGeom>
          <a:solidFill>
            <a:srgbClr val="33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3" name="Straight Connector 112"/>
          <p:cNvCxnSpPr/>
          <p:nvPr/>
        </p:nvCxnSpPr>
        <p:spPr>
          <a:xfrm rot="16200000" flipH="1">
            <a:off x="7331919" y="4644137"/>
            <a:ext cx="259629" cy="1302"/>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14" name="Freeform 113"/>
          <p:cNvSpPr/>
          <p:nvPr/>
        </p:nvSpPr>
        <p:spPr>
          <a:xfrm>
            <a:off x="7677218" y="4574093"/>
            <a:ext cx="52081" cy="184887"/>
          </a:xfrm>
          <a:custGeom>
            <a:avLst/>
            <a:gdLst>
              <a:gd name="connsiteX0" fmla="*/ 63500 w 63500"/>
              <a:gd name="connsiteY0" fmla="*/ 0 h 225425"/>
              <a:gd name="connsiteX1" fmla="*/ 0 w 63500"/>
              <a:gd name="connsiteY1" fmla="*/ 0 h 225425"/>
              <a:gd name="connsiteX2" fmla="*/ 15875 w 63500"/>
              <a:gd name="connsiteY2" fmla="*/ 38100 h 225425"/>
              <a:gd name="connsiteX3" fmla="*/ 15875 w 63500"/>
              <a:gd name="connsiteY3" fmla="*/ 225425 h 225425"/>
              <a:gd name="connsiteX4" fmla="*/ 47625 w 63500"/>
              <a:gd name="connsiteY4" fmla="*/ 200025 h 225425"/>
              <a:gd name="connsiteX5" fmla="*/ 63500 w 63500"/>
              <a:gd name="connsiteY5" fmla="*/ 0 h 22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0" h="225425">
                <a:moveTo>
                  <a:pt x="63500" y="0"/>
                </a:moveTo>
                <a:lnTo>
                  <a:pt x="0" y="0"/>
                </a:lnTo>
                <a:lnTo>
                  <a:pt x="15875" y="38100"/>
                </a:lnTo>
                <a:lnTo>
                  <a:pt x="15875" y="225425"/>
                </a:lnTo>
                <a:lnTo>
                  <a:pt x="47625" y="200025"/>
                </a:lnTo>
                <a:lnTo>
                  <a:pt x="63500" y="0"/>
                </a:lnTo>
                <a:close/>
              </a:path>
            </a:pathLst>
          </a:cu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Freeform 115"/>
          <p:cNvSpPr/>
          <p:nvPr/>
        </p:nvSpPr>
        <p:spPr>
          <a:xfrm>
            <a:off x="7669406" y="4589715"/>
            <a:ext cx="54684" cy="153638"/>
          </a:xfrm>
          <a:custGeom>
            <a:avLst/>
            <a:gdLst>
              <a:gd name="connsiteX0" fmla="*/ 38100 w 66675"/>
              <a:gd name="connsiteY0" fmla="*/ 0 h 187325"/>
              <a:gd name="connsiteX1" fmla="*/ 6350 w 66675"/>
              <a:gd name="connsiteY1" fmla="*/ 31750 h 187325"/>
              <a:gd name="connsiteX2" fmla="*/ 41275 w 66675"/>
              <a:gd name="connsiteY2" fmla="*/ 57150 h 187325"/>
              <a:gd name="connsiteX3" fmla="*/ 0 w 66675"/>
              <a:gd name="connsiteY3" fmla="*/ 73025 h 187325"/>
              <a:gd name="connsiteX4" fmla="*/ 34925 w 66675"/>
              <a:gd name="connsiteY4" fmla="*/ 98425 h 187325"/>
              <a:gd name="connsiteX5" fmla="*/ 6350 w 66675"/>
              <a:gd name="connsiteY5" fmla="*/ 120650 h 187325"/>
              <a:gd name="connsiteX6" fmla="*/ 44450 w 66675"/>
              <a:gd name="connsiteY6" fmla="*/ 152400 h 187325"/>
              <a:gd name="connsiteX7" fmla="*/ 9525 w 66675"/>
              <a:gd name="connsiteY7" fmla="*/ 184150 h 187325"/>
              <a:gd name="connsiteX8" fmla="*/ 66675 w 66675"/>
              <a:gd name="connsiteY8" fmla="*/ 187325 h 187325"/>
              <a:gd name="connsiteX9" fmla="*/ 38100 w 66675"/>
              <a:gd name="connsiteY9" fmla="*/ 0 h 1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187325">
                <a:moveTo>
                  <a:pt x="38100" y="0"/>
                </a:moveTo>
                <a:lnTo>
                  <a:pt x="6350" y="31750"/>
                </a:lnTo>
                <a:lnTo>
                  <a:pt x="41275" y="57150"/>
                </a:lnTo>
                <a:lnTo>
                  <a:pt x="0" y="73025"/>
                </a:lnTo>
                <a:lnTo>
                  <a:pt x="34925" y="98425"/>
                </a:lnTo>
                <a:lnTo>
                  <a:pt x="6350" y="120650"/>
                </a:lnTo>
                <a:lnTo>
                  <a:pt x="44450" y="152400"/>
                </a:lnTo>
                <a:lnTo>
                  <a:pt x="9525" y="184150"/>
                </a:lnTo>
                <a:lnTo>
                  <a:pt x="66675" y="187325"/>
                </a:lnTo>
                <a:lnTo>
                  <a:pt x="3810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8" name="Straight Connector 117"/>
          <p:cNvCxnSpPr/>
          <p:nvPr/>
        </p:nvCxnSpPr>
        <p:spPr>
          <a:xfrm rot="5400000">
            <a:off x="5646394" y="2697497"/>
            <a:ext cx="5204836" cy="2562"/>
          </a:xfrm>
          <a:prstGeom prst="line">
            <a:avLst/>
          </a:prstGeom>
          <a:ln w="9525"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119" name="Object 2"/>
          <p:cNvGraphicFramePr>
            <a:graphicFrameLocks noChangeAspect="1"/>
          </p:cNvGraphicFramePr>
          <p:nvPr>
            <p:extLst>
              <p:ext uri="{D42A27DB-BD31-4B8C-83A1-F6EECF244321}">
                <p14:modId xmlns:p14="http://schemas.microsoft.com/office/powerpoint/2010/main" val="662073186"/>
              </p:ext>
            </p:extLst>
          </p:nvPr>
        </p:nvGraphicFramePr>
        <p:xfrm>
          <a:off x="8147050" y="5349875"/>
          <a:ext cx="292100" cy="122238"/>
        </p:xfrm>
        <a:graphic>
          <a:graphicData uri="http://schemas.openxmlformats.org/presentationml/2006/ole">
            <mc:AlternateContent xmlns:mc="http://schemas.openxmlformats.org/markup-compatibility/2006">
              <mc:Choice xmlns:v="urn:schemas-microsoft-com:vml" Requires="v">
                <p:oleObj spid="_x0000_s29116" name="Equation" r:id="rId17" imgW="355600" imgH="152400" progId="Equation.DSMT4">
                  <p:embed/>
                </p:oleObj>
              </mc:Choice>
              <mc:Fallback>
                <p:oleObj name="Equation" r:id="rId17" imgW="355600" imgH="152400" progId="Equation.DSMT4">
                  <p:embed/>
                  <p:pic>
                    <p:nvPicPr>
                      <p:cNvPr id="0" name="Picture 28"/>
                      <p:cNvPicPr>
                        <a:picLocks noChangeAspect="1" noChangeArrowheads="1"/>
                      </p:cNvPicPr>
                      <p:nvPr/>
                    </p:nvPicPr>
                    <p:blipFill>
                      <a:blip r:embed="rId18"/>
                      <a:srcRect/>
                      <a:stretch>
                        <a:fillRect/>
                      </a:stretch>
                    </p:blipFill>
                    <p:spPr bwMode="auto">
                      <a:xfrm>
                        <a:off x="8147050" y="5349875"/>
                        <a:ext cx="292100" cy="122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37" name="Straight Connector 36"/>
          <p:cNvCxnSpPr/>
          <p:nvPr/>
        </p:nvCxnSpPr>
        <p:spPr>
          <a:xfrm rot="16200000" flipH="1">
            <a:off x="8200235" y="2994488"/>
            <a:ext cx="136657" cy="7351"/>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1551" y="104656"/>
            <a:ext cx="8613447" cy="3477875"/>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When </a:t>
            </a:r>
            <a:r>
              <a:rPr lang="en-US" sz="2000" dirty="0">
                <a:solidFill>
                  <a:srgbClr val="FF0000"/>
                </a:solidFill>
                <a:latin typeface="Times New Roman" panose="02020603050405020304" pitchFamily="18" charset="0"/>
                <a:cs typeface="Times New Roman" panose="02020603050405020304" pitchFamily="18" charset="0"/>
              </a:rPr>
              <a:t>event 2</a:t>
            </a:r>
            <a:r>
              <a:rPr lang="en-US" sz="2000" dirty="0">
                <a:latin typeface="Times New Roman" panose="02020603050405020304" pitchFamily="18" charset="0"/>
                <a:cs typeface="Times New Roman" panose="02020603050405020304" pitchFamily="18" charset="0"/>
              </a:rPr>
              <a:t> occurs, the </a:t>
            </a:r>
            <a:r>
              <a:rPr lang="en-US" sz="2000" i="1" dirty="0">
                <a:latin typeface="Times New Roman" panose="02020603050405020304" pitchFamily="18" charset="0"/>
                <a:cs typeface="Times New Roman" panose="02020603050405020304" pitchFamily="18" charset="0"/>
              </a:rPr>
              <a:t>bomb’s front end </a:t>
            </a:r>
            <a:r>
              <a:rPr lang="en-US" sz="2000" dirty="0">
                <a:latin typeface="Times New Roman" panose="02020603050405020304" pitchFamily="18" charset="0"/>
                <a:cs typeface="Times New Roman" panose="02020603050405020304" pitchFamily="18" charset="0"/>
              </a:rPr>
              <a:t>and the </a:t>
            </a:r>
            <a:r>
              <a:rPr lang="en-US" sz="2000" i="1" dirty="0">
                <a:latin typeface="Times New Roman" panose="02020603050405020304" pitchFamily="18" charset="0"/>
                <a:cs typeface="Times New Roman" panose="02020603050405020304" pitchFamily="18" charset="0"/>
              </a:rPr>
              <a:t>activator’s front surface </a:t>
            </a:r>
            <a:r>
              <a:rPr lang="en-US" sz="2000" dirty="0">
                <a:latin typeface="Times New Roman" panose="02020603050405020304" pitchFamily="18" charset="0"/>
                <a:cs typeface="Times New Roman" panose="02020603050405020304" pitchFamily="18" charset="0"/>
              </a:rPr>
              <a:t>immediately begin to slow toward rest with respect to one another.  That’s all fine and well for those two surfaces, but how does the left-end of the nub located “</a:t>
            </a:r>
            <a:r>
              <a:rPr lang="en-US" sz="2000" dirty="0" err="1">
                <a:latin typeface="Times New Roman" panose="02020603050405020304" pitchFamily="18" charset="0"/>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 units from the bomb’s front end know it’s supposed to stop? That is, what is the physical mechanism that brings the nub’s end to a halt? </a:t>
            </a:r>
          </a:p>
          <a:p>
            <a:r>
              <a:rPr lang="en-US" sz="2000" dirty="0">
                <a:latin typeface="Times New Roman" panose="02020603050405020304" pitchFamily="18" charset="0"/>
                <a:cs typeface="Times New Roman" panose="02020603050405020304" pitchFamily="18" charset="0"/>
              </a:rPr>
              <a:t>     That mechanism is the consequence of a kind of domino effect.  Molecules at the collision surface slow thereby pulling back on the molecules next to them.  Those molecules slow pulling back on the molecules next to them.  In other words, it is as though individual molecules are responding to a signal that propagates through the material, a signal whose speed is governed by the elastic nature of the molecular bonding of the structure. </a:t>
            </a:r>
          </a:p>
        </p:txBody>
      </p:sp>
      <p:sp>
        <p:nvSpPr>
          <p:cNvPr id="84" name="Rectangle 8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8610600" y="6400800"/>
            <a:ext cx="426168" cy="276999"/>
          </a:xfrm>
          <a:prstGeom prst="rect">
            <a:avLst/>
          </a:prstGeom>
          <a:noFill/>
        </p:spPr>
        <p:txBody>
          <a:bodyPr wrap="none" rtlCol="0">
            <a:spAutoFit/>
          </a:bodyPr>
          <a:lstStyle/>
          <a:p>
            <a:r>
              <a:rPr lang="en-US" sz="1200" dirty="0"/>
              <a:t>37.)</a:t>
            </a:r>
          </a:p>
        </p:txBody>
      </p:sp>
      <p:cxnSp>
        <p:nvCxnSpPr>
          <p:cNvPr id="71" name="Straight Arrow Connector 70"/>
          <p:cNvCxnSpPr/>
          <p:nvPr/>
        </p:nvCxnSpPr>
        <p:spPr>
          <a:xfrm rot="10800000" flipV="1">
            <a:off x="4488276" y="5546727"/>
            <a:ext cx="1009038" cy="227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76" name="Object 2"/>
          <p:cNvGraphicFramePr>
            <a:graphicFrameLocks noChangeAspect="1"/>
          </p:cNvGraphicFramePr>
          <p:nvPr>
            <p:extLst>
              <p:ext uri="{D42A27DB-BD31-4B8C-83A1-F6EECF244321}">
                <p14:modId xmlns:p14="http://schemas.microsoft.com/office/powerpoint/2010/main" val="3633169426"/>
              </p:ext>
            </p:extLst>
          </p:nvPr>
        </p:nvGraphicFramePr>
        <p:xfrm>
          <a:off x="4714872" y="5253036"/>
          <a:ext cx="871538" cy="290512"/>
        </p:xfrm>
        <a:graphic>
          <a:graphicData uri="http://schemas.openxmlformats.org/presentationml/2006/ole">
            <mc:AlternateContent xmlns:mc="http://schemas.openxmlformats.org/markup-compatibility/2006">
              <mc:Choice xmlns:v="urn:schemas-microsoft-com:vml" Requires="v">
                <p:oleObj spid="_x0000_s31798" name="Equation" r:id="rId3" imgW="609600" imgH="203200" progId="Equation.DSMT4">
                  <p:embed/>
                </p:oleObj>
              </mc:Choice>
              <mc:Fallback>
                <p:oleObj name="Equation" r:id="rId3" imgW="609600" imgH="203200" progId="Equation.DSMT4">
                  <p:embed/>
                  <p:pic>
                    <p:nvPicPr>
                      <p:cNvPr id="0" name="Picture 2"/>
                      <p:cNvPicPr>
                        <a:picLocks noChangeAspect="1" noChangeArrowheads="1"/>
                      </p:cNvPicPr>
                      <p:nvPr/>
                    </p:nvPicPr>
                    <p:blipFill>
                      <a:blip r:embed="rId4"/>
                      <a:srcRect/>
                      <a:stretch>
                        <a:fillRect/>
                      </a:stretch>
                    </p:blipFill>
                    <p:spPr bwMode="auto">
                      <a:xfrm>
                        <a:off x="4714872" y="5253036"/>
                        <a:ext cx="871538" cy="290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4" name="Freeform 103"/>
          <p:cNvSpPr/>
          <p:nvPr/>
        </p:nvSpPr>
        <p:spPr>
          <a:xfrm>
            <a:off x="1828800" y="4511971"/>
            <a:ext cx="4438277" cy="1799812"/>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5" name="Straight Connector 104"/>
          <p:cNvCxnSpPr/>
          <p:nvPr/>
        </p:nvCxnSpPr>
        <p:spPr>
          <a:xfrm rot="10800000">
            <a:off x="6255146" y="5411878"/>
            <a:ext cx="4069" cy="3009"/>
          </a:xfrm>
          <a:prstGeom prst="line">
            <a:avLst/>
          </a:prstGeom>
        </p:spPr>
        <p:style>
          <a:lnRef idx="2">
            <a:schemeClr val="accent1"/>
          </a:lnRef>
          <a:fillRef idx="0">
            <a:schemeClr val="accent1"/>
          </a:fillRef>
          <a:effectRef idx="1">
            <a:schemeClr val="accent1"/>
          </a:effectRef>
          <a:fontRef idx="minor">
            <a:schemeClr val="tx1"/>
          </a:fontRef>
        </p:style>
      </p:cxnSp>
      <p:sp>
        <p:nvSpPr>
          <p:cNvPr id="107" name="Rectangle 106"/>
          <p:cNvSpPr/>
          <p:nvPr/>
        </p:nvSpPr>
        <p:spPr>
          <a:xfrm>
            <a:off x="6221827" y="4088486"/>
            <a:ext cx="1002190" cy="2540914"/>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a:xfrm>
            <a:off x="5470184" y="5253072"/>
            <a:ext cx="751643" cy="317614"/>
          </a:xfrm>
          <a:prstGeom prst="rect">
            <a:avLst/>
          </a:prstGeom>
          <a:solidFill>
            <a:srgbClr val="33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9" name="Straight Connector 108"/>
          <p:cNvCxnSpPr/>
          <p:nvPr/>
        </p:nvCxnSpPr>
        <p:spPr>
          <a:xfrm>
            <a:off x="6247281" y="4511971"/>
            <a:ext cx="4069" cy="599936"/>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rot="16200000" flipH="1">
            <a:off x="5949346" y="6005704"/>
            <a:ext cx="599936" cy="4069"/>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3924300" y="3587512"/>
            <a:ext cx="2667000" cy="307777"/>
          </a:xfrm>
          <a:prstGeom prst="rect">
            <a:avLst/>
          </a:prstGeom>
          <a:noFill/>
        </p:spPr>
        <p:txBody>
          <a:bodyPr wrap="square" rtlCol="0">
            <a:spAutoFit/>
          </a:bodyPr>
          <a:lstStyle/>
          <a:p>
            <a:r>
              <a:rPr lang="en-US" sz="1400" dirty="0"/>
              <a:t>this surface stops upon contact</a:t>
            </a:r>
          </a:p>
        </p:txBody>
      </p:sp>
      <p:sp>
        <p:nvSpPr>
          <p:cNvPr id="40" name="TextBox 39"/>
          <p:cNvSpPr txBox="1"/>
          <p:nvPr/>
        </p:nvSpPr>
        <p:spPr>
          <a:xfrm>
            <a:off x="1143000" y="4044712"/>
            <a:ext cx="3200400" cy="307777"/>
          </a:xfrm>
          <a:prstGeom prst="rect">
            <a:avLst/>
          </a:prstGeom>
          <a:noFill/>
        </p:spPr>
        <p:txBody>
          <a:bodyPr wrap="square" rtlCol="0">
            <a:spAutoFit/>
          </a:bodyPr>
          <a:lstStyle/>
          <a:p>
            <a:r>
              <a:rPr lang="en-US" sz="1400" dirty="0"/>
              <a:t>this surface continues to move for a while</a:t>
            </a:r>
          </a:p>
        </p:txBody>
      </p:sp>
      <p:sp>
        <p:nvSpPr>
          <p:cNvPr id="49" name="Freeform 48"/>
          <p:cNvSpPr/>
          <p:nvPr/>
        </p:nvSpPr>
        <p:spPr>
          <a:xfrm>
            <a:off x="5143500" y="3895289"/>
            <a:ext cx="1104900" cy="914400"/>
          </a:xfrm>
          <a:custGeom>
            <a:avLst/>
            <a:gdLst>
              <a:gd name="connsiteX0" fmla="*/ 0 w 1104900"/>
              <a:gd name="connsiteY0" fmla="*/ 0 h 914400"/>
              <a:gd name="connsiteX1" fmla="*/ 406400 w 1104900"/>
              <a:gd name="connsiteY1" fmla="*/ 584200 h 914400"/>
              <a:gd name="connsiteX2" fmla="*/ 1104900 w 1104900"/>
              <a:gd name="connsiteY2" fmla="*/ 914400 h 914400"/>
            </a:gdLst>
            <a:ahLst/>
            <a:cxnLst>
              <a:cxn ang="0">
                <a:pos x="connsiteX0" y="connsiteY0"/>
              </a:cxn>
              <a:cxn ang="0">
                <a:pos x="connsiteX1" y="connsiteY1"/>
              </a:cxn>
              <a:cxn ang="0">
                <a:pos x="connsiteX2" y="connsiteY2"/>
              </a:cxn>
            </a:cxnLst>
            <a:rect l="l" t="t" r="r" b="b"/>
            <a:pathLst>
              <a:path w="1104900" h="914400">
                <a:moveTo>
                  <a:pt x="0" y="0"/>
                </a:moveTo>
                <a:cubicBezTo>
                  <a:pt x="111125" y="215900"/>
                  <a:pt x="222250" y="431800"/>
                  <a:pt x="406400" y="584200"/>
                </a:cubicBezTo>
                <a:cubicBezTo>
                  <a:pt x="590550" y="736600"/>
                  <a:pt x="847725" y="825500"/>
                  <a:pt x="1104900" y="914400"/>
                </a:cubicBezTo>
              </a:path>
            </a:pathLst>
          </a:custGeom>
          <a:ln w="127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Freeform 49"/>
          <p:cNvSpPr/>
          <p:nvPr/>
        </p:nvSpPr>
        <p:spPr>
          <a:xfrm>
            <a:off x="4292600" y="4123889"/>
            <a:ext cx="1104900" cy="1170349"/>
          </a:xfrm>
          <a:custGeom>
            <a:avLst/>
            <a:gdLst>
              <a:gd name="connsiteX0" fmla="*/ 0 w 1104900"/>
              <a:gd name="connsiteY0" fmla="*/ 69850 h 1238250"/>
              <a:gd name="connsiteX1" fmla="*/ 406400 w 1104900"/>
              <a:gd name="connsiteY1" fmla="*/ 158750 h 1238250"/>
              <a:gd name="connsiteX2" fmla="*/ 647700 w 1104900"/>
              <a:gd name="connsiteY2" fmla="*/ 1022350 h 1238250"/>
              <a:gd name="connsiteX3" fmla="*/ 1104900 w 1104900"/>
              <a:gd name="connsiteY3" fmla="*/ 1238250 h 1238250"/>
            </a:gdLst>
            <a:ahLst/>
            <a:cxnLst>
              <a:cxn ang="0">
                <a:pos x="connsiteX0" y="connsiteY0"/>
              </a:cxn>
              <a:cxn ang="0">
                <a:pos x="connsiteX1" y="connsiteY1"/>
              </a:cxn>
              <a:cxn ang="0">
                <a:pos x="connsiteX2" y="connsiteY2"/>
              </a:cxn>
              <a:cxn ang="0">
                <a:pos x="connsiteX3" y="connsiteY3"/>
              </a:cxn>
            </a:cxnLst>
            <a:rect l="l" t="t" r="r" b="b"/>
            <a:pathLst>
              <a:path w="1104900" h="1238250">
                <a:moveTo>
                  <a:pt x="0" y="69850"/>
                </a:moveTo>
                <a:cubicBezTo>
                  <a:pt x="149225" y="34925"/>
                  <a:pt x="298450" y="0"/>
                  <a:pt x="406400" y="158750"/>
                </a:cubicBezTo>
                <a:cubicBezTo>
                  <a:pt x="514350" y="317500"/>
                  <a:pt x="531283" y="842433"/>
                  <a:pt x="647700" y="1022350"/>
                </a:cubicBezTo>
                <a:cubicBezTo>
                  <a:pt x="764117" y="1202267"/>
                  <a:pt x="1104900" y="1238250"/>
                  <a:pt x="1104900" y="1238250"/>
                </a:cubicBezTo>
              </a:path>
            </a:pathLst>
          </a:custGeom>
          <a:ln w="127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3" name="Straight Connector 22"/>
          <p:cNvCxnSpPr/>
          <p:nvPr/>
        </p:nvCxnSpPr>
        <p:spPr>
          <a:xfrm rot="16200000" flipH="1">
            <a:off x="6063020" y="5411877"/>
            <a:ext cx="317613" cy="1"/>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5" name="Straight Connector 94"/>
          <p:cNvCxnSpPr/>
          <p:nvPr/>
        </p:nvCxnSpPr>
        <p:spPr>
          <a:xfrm rot="5400000">
            <a:off x="903961" y="3497140"/>
            <a:ext cx="5505693" cy="1588"/>
          </a:xfrm>
          <a:prstGeom prst="line">
            <a:avLst/>
          </a:prstGeom>
          <a:ln w="12700"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2708247" y="6252370"/>
            <a:ext cx="5781540"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rot="5400000">
            <a:off x="5578872" y="6262291"/>
            <a:ext cx="123034" cy="1589"/>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17" name="Object 2"/>
          <p:cNvGraphicFramePr>
            <a:graphicFrameLocks noChangeAspect="1"/>
          </p:cNvGraphicFramePr>
          <p:nvPr>
            <p:extLst>
              <p:ext uri="{D42A27DB-BD31-4B8C-83A1-F6EECF244321}">
                <p14:modId xmlns:p14="http://schemas.microsoft.com/office/powerpoint/2010/main" val="1483079887"/>
              </p:ext>
            </p:extLst>
          </p:nvPr>
        </p:nvGraphicFramePr>
        <p:xfrm>
          <a:off x="3513138" y="6350000"/>
          <a:ext cx="292100" cy="165100"/>
        </p:xfrm>
        <a:graphic>
          <a:graphicData uri="http://schemas.openxmlformats.org/presentationml/2006/ole">
            <mc:AlternateContent xmlns:mc="http://schemas.openxmlformats.org/markup-compatibility/2006">
              <mc:Choice xmlns:v="urn:schemas-microsoft-com:vml" Requires="v">
                <p:oleObj spid="_x0000_s31242" name="Equation" r:id="rId3" imgW="292100" imgH="165100" progId="Equation.DSMT4">
                  <p:embed/>
                </p:oleObj>
              </mc:Choice>
              <mc:Fallback>
                <p:oleObj name="Equation" r:id="rId3" imgW="292100" imgH="165100" progId="Equation.DSMT4">
                  <p:embed/>
                  <p:pic>
                    <p:nvPicPr>
                      <p:cNvPr id="0" name="Picture 2"/>
                      <p:cNvPicPr>
                        <a:picLocks noChangeAspect="1" noChangeArrowheads="1"/>
                      </p:cNvPicPr>
                      <p:nvPr/>
                    </p:nvPicPr>
                    <p:blipFill>
                      <a:blip r:embed="rId4"/>
                      <a:srcRect/>
                      <a:stretch>
                        <a:fillRect/>
                      </a:stretch>
                    </p:blipFill>
                    <p:spPr bwMode="auto">
                      <a:xfrm>
                        <a:off x="3513138" y="6350000"/>
                        <a:ext cx="2921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63" name="Straight Connector 62"/>
          <p:cNvCxnSpPr/>
          <p:nvPr/>
        </p:nvCxnSpPr>
        <p:spPr>
          <a:xfrm rot="5400000">
            <a:off x="8558375" y="6232923"/>
            <a:ext cx="123034" cy="1589"/>
          </a:xfrm>
          <a:prstGeom prst="line">
            <a:avLst/>
          </a:prstGeom>
          <a:ln w="127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rot="16200000" flipV="1">
            <a:off x="2765440" y="1431940"/>
            <a:ext cx="5772121" cy="4470399"/>
          </a:xfrm>
          <a:prstGeom prst="line">
            <a:avLst/>
          </a:prstGeom>
          <a:ln w="12700"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rot="16200000" flipV="1">
            <a:off x="4724398" y="2412998"/>
            <a:ext cx="4648201" cy="3581402"/>
          </a:xfrm>
          <a:prstGeom prst="line">
            <a:avLst/>
          </a:prstGeom>
          <a:ln w="12700"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81" name="Object 2"/>
          <p:cNvGraphicFramePr>
            <a:graphicFrameLocks noChangeAspect="1"/>
          </p:cNvGraphicFramePr>
          <p:nvPr>
            <p:extLst>
              <p:ext uri="{D42A27DB-BD31-4B8C-83A1-F6EECF244321}">
                <p14:modId xmlns:p14="http://schemas.microsoft.com/office/powerpoint/2010/main" val="3067397206"/>
              </p:ext>
            </p:extLst>
          </p:nvPr>
        </p:nvGraphicFramePr>
        <p:xfrm>
          <a:off x="4959350" y="6330950"/>
          <a:ext cx="1270000" cy="203200"/>
        </p:xfrm>
        <a:graphic>
          <a:graphicData uri="http://schemas.openxmlformats.org/presentationml/2006/ole">
            <mc:AlternateContent xmlns:mc="http://schemas.openxmlformats.org/markup-compatibility/2006">
              <mc:Choice xmlns:v="urn:schemas-microsoft-com:vml" Requires="v">
                <p:oleObj spid="_x0000_s31243" name="Equation" r:id="rId5" imgW="1270000" imgH="203200" progId="Equation.DSMT4">
                  <p:embed/>
                </p:oleObj>
              </mc:Choice>
              <mc:Fallback>
                <p:oleObj name="Equation" r:id="rId5" imgW="1270000" imgH="203200" progId="Equation.DSMT4">
                  <p:embed/>
                  <p:pic>
                    <p:nvPicPr>
                      <p:cNvPr id="0" name="Picture 3"/>
                      <p:cNvPicPr>
                        <a:picLocks noChangeAspect="1" noChangeArrowheads="1"/>
                      </p:cNvPicPr>
                      <p:nvPr/>
                    </p:nvPicPr>
                    <p:blipFill>
                      <a:blip r:embed="rId6"/>
                      <a:srcRect/>
                      <a:stretch>
                        <a:fillRect/>
                      </a:stretch>
                    </p:blipFill>
                    <p:spPr bwMode="auto">
                      <a:xfrm>
                        <a:off x="4959350" y="6330950"/>
                        <a:ext cx="1270000" cy="20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83" name="Straight Connector 82"/>
          <p:cNvCxnSpPr/>
          <p:nvPr/>
        </p:nvCxnSpPr>
        <p:spPr>
          <a:xfrm rot="5400000" flipH="1" flipV="1">
            <a:off x="4905649" y="3535637"/>
            <a:ext cx="5425526" cy="1588"/>
          </a:xfrm>
          <a:prstGeom prst="line">
            <a:avLst/>
          </a:prstGeom>
          <a:ln w="12700"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8610600" y="6477000"/>
            <a:ext cx="426168" cy="276999"/>
          </a:xfrm>
          <a:prstGeom prst="rect">
            <a:avLst/>
          </a:prstGeom>
          <a:noFill/>
        </p:spPr>
        <p:txBody>
          <a:bodyPr wrap="none" rtlCol="0">
            <a:spAutoFit/>
          </a:bodyPr>
          <a:lstStyle/>
          <a:p>
            <a:r>
              <a:rPr lang="en-US" sz="1200" dirty="0"/>
              <a:t>38.)</a:t>
            </a:r>
          </a:p>
        </p:txBody>
      </p:sp>
      <p:cxnSp>
        <p:nvCxnSpPr>
          <p:cNvPr id="133" name="Straight Connector 132"/>
          <p:cNvCxnSpPr/>
          <p:nvPr/>
        </p:nvCxnSpPr>
        <p:spPr>
          <a:xfrm>
            <a:off x="3657600" y="6248400"/>
            <a:ext cx="3962400" cy="1588"/>
          </a:xfrm>
          <a:prstGeom prst="line">
            <a:avLst/>
          </a:prstGeom>
          <a:ln w="57150"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5" name="TextBox 134"/>
          <p:cNvSpPr txBox="1"/>
          <p:nvPr/>
        </p:nvSpPr>
        <p:spPr>
          <a:xfrm rot="3148909" flipH="1">
            <a:off x="4304176" y="2554127"/>
            <a:ext cx="1556836" cy="276999"/>
          </a:xfrm>
          <a:prstGeom prst="rect">
            <a:avLst/>
          </a:prstGeom>
          <a:noFill/>
        </p:spPr>
        <p:txBody>
          <a:bodyPr wrap="none" rtlCol="0">
            <a:spAutoFit/>
          </a:bodyPr>
          <a:lstStyle/>
          <a:p>
            <a:r>
              <a:rPr lang="en-US" sz="1200" dirty="0"/>
              <a:t>world line  of nub end</a:t>
            </a:r>
          </a:p>
        </p:txBody>
      </p:sp>
      <p:sp>
        <p:nvSpPr>
          <p:cNvPr id="136" name="TextBox 135"/>
          <p:cNvSpPr txBox="1"/>
          <p:nvPr/>
        </p:nvSpPr>
        <p:spPr>
          <a:xfrm rot="3148909" flipH="1">
            <a:off x="5344039" y="2828384"/>
            <a:ext cx="1913279" cy="276999"/>
          </a:xfrm>
          <a:prstGeom prst="rect">
            <a:avLst/>
          </a:prstGeom>
          <a:noFill/>
        </p:spPr>
        <p:txBody>
          <a:bodyPr wrap="none" rtlCol="0">
            <a:spAutoFit/>
          </a:bodyPr>
          <a:lstStyle/>
          <a:p>
            <a:r>
              <a:rPr lang="en-US" sz="1200" dirty="0"/>
              <a:t>world line  of front of bomb</a:t>
            </a:r>
          </a:p>
        </p:txBody>
      </p:sp>
      <p:graphicFrame>
        <p:nvGraphicFramePr>
          <p:cNvPr id="138" name="Object 2"/>
          <p:cNvGraphicFramePr>
            <a:graphicFrameLocks noChangeAspect="1"/>
          </p:cNvGraphicFramePr>
          <p:nvPr>
            <p:extLst>
              <p:ext uri="{D42A27DB-BD31-4B8C-83A1-F6EECF244321}">
                <p14:modId xmlns:p14="http://schemas.microsoft.com/office/powerpoint/2010/main" val="2469081539"/>
              </p:ext>
            </p:extLst>
          </p:nvPr>
        </p:nvGraphicFramePr>
        <p:xfrm>
          <a:off x="4978400" y="5784850"/>
          <a:ext cx="279400" cy="165100"/>
        </p:xfrm>
        <a:graphic>
          <a:graphicData uri="http://schemas.openxmlformats.org/presentationml/2006/ole">
            <mc:AlternateContent xmlns:mc="http://schemas.openxmlformats.org/markup-compatibility/2006">
              <mc:Choice xmlns:v="urn:schemas-microsoft-com:vml" Requires="v">
                <p:oleObj spid="_x0000_s31244" name="Equation" r:id="rId7" imgW="279400" imgH="165100" progId="Equation.DSMT4">
                  <p:embed/>
                </p:oleObj>
              </mc:Choice>
              <mc:Fallback>
                <p:oleObj name="Equation" r:id="rId7" imgW="279400" imgH="165100" progId="Equation.DSMT4">
                  <p:embed/>
                  <p:pic>
                    <p:nvPicPr>
                      <p:cNvPr id="0" name="Picture 4"/>
                      <p:cNvPicPr>
                        <a:picLocks noChangeAspect="1" noChangeArrowheads="1"/>
                      </p:cNvPicPr>
                      <p:nvPr/>
                    </p:nvPicPr>
                    <p:blipFill>
                      <a:blip r:embed="rId8"/>
                      <a:srcRect/>
                      <a:stretch>
                        <a:fillRect/>
                      </a:stretch>
                    </p:blipFill>
                    <p:spPr bwMode="auto">
                      <a:xfrm>
                        <a:off x="4978400" y="5784850"/>
                        <a:ext cx="2794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49" name="Object 2"/>
          <p:cNvGraphicFramePr>
            <a:graphicFrameLocks noChangeAspect="1"/>
          </p:cNvGraphicFramePr>
          <p:nvPr>
            <p:extLst>
              <p:ext uri="{D42A27DB-BD31-4B8C-83A1-F6EECF244321}">
                <p14:modId xmlns:p14="http://schemas.microsoft.com/office/powerpoint/2010/main" val="467468395"/>
              </p:ext>
            </p:extLst>
          </p:nvPr>
        </p:nvGraphicFramePr>
        <p:xfrm>
          <a:off x="7702550" y="762000"/>
          <a:ext cx="203200" cy="152400"/>
        </p:xfrm>
        <a:graphic>
          <a:graphicData uri="http://schemas.openxmlformats.org/presentationml/2006/ole">
            <mc:AlternateContent xmlns:mc="http://schemas.openxmlformats.org/markup-compatibility/2006">
              <mc:Choice xmlns:v="urn:schemas-microsoft-com:vml" Requires="v">
                <p:oleObj spid="_x0000_s31245" name="Equation" r:id="rId9" imgW="203200" imgH="152400" progId="Equation.DSMT4">
                  <p:embed/>
                </p:oleObj>
              </mc:Choice>
              <mc:Fallback>
                <p:oleObj name="Equation" r:id="rId9" imgW="203200" imgH="152400" progId="Equation.DSMT4">
                  <p:embed/>
                  <p:pic>
                    <p:nvPicPr>
                      <p:cNvPr id="0" name="Picture 5"/>
                      <p:cNvPicPr>
                        <a:picLocks noChangeAspect="1" noChangeArrowheads="1"/>
                      </p:cNvPicPr>
                      <p:nvPr/>
                    </p:nvPicPr>
                    <p:blipFill>
                      <a:blip r:embed="rId10"/>
                      <a:srcRect/>
                      <a:stretch>
                        <a:fillRect/>
                      </a:stretch>
                    </p:blipFill>
                    <p:spPr bwMode="auto">
                      <a:xfrm>
                        <a:off x="7702550" y="762000"/>
                        <a:ext cx="2032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8" name="Object 2"/>
          <p:cNvGraphicFramePr>
            <a:graphicFrameLocks noChangeAspect="1"/>
          </p:cNvGraphicFramePr>
          <p:nvPr>
            <p:extLst>
              <p:ext uri="{D42A27DB-BD31-4B8C-83A1-F6EECF244321}">
                <p14:modId xmlns:p14="http://schemas.microsoft.com/office/powerpoint/2010/main" val="885024585"/>
              </p:ext>
            </p:extLst>
          </p:nvPr>
        </p:nvGraphicFramePr>
        <p:xfrm>
          <a:off x="7695405" y="6093069"/>
          <a:ext cx="457995" cy="140922"/>
        </p:xfrm>
        <a:graphic>
          <a:graphicData uri="http://schemas.openxmlformats.org/presentationml/2006/ole">
            <mc:AlternateContent xmlns:mc="http://schemas.openxmlformats.org/markup-compatibility/2006">
              <mc:Choice xmlns:v="urn:schemas-microsoft-com:vml" Requires="v">
                <p:oleObj spid="_x0000_s31246" name="Equation" r:id="rId11" imgW="495300" imgH="152400" progId="Equation.DSMT4">
                  <p:embed/>
                </p:oleObj>
              </mc:Choice>
              <mc:Fallback>
                <p:oleObj name="Equation" r:id="rId11" imgW="495300" imgH="152400" progId="Equation.DSMT4">
                  <p:embed/>
                  <p:pic>
                    <p:nvPicPr>
                      <p:cNvPr id="0" name="Picture 6"/>
                      <p:cNvPicPr>
                        <a:picLocks noChangeAspect="1" noChangeArrowheads="1"/>
                      </p:cNvPicPr>
                      <p:nvPr/>
                    </p:nvPicPr>
                    <p:blipFill>
                      <a:blip r:embed="rId12"/>
                      <a:srcRect/>
                      <a:stretch>
                        <a:fillRect/>
                      </a:stretch>
                    </p:blipFill>
                    <p:spPr bwMode="auto">
                      <a:xfrm>
                        <a:off x="7695405" y="6093069"/>
                        <a:ext cx="457995" cy="140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9" name="Object 2"/>
          <p:cNvGraphicFramePr>
            <a:graphicFrameLocks noChangeAspect="1"/>
          </p:cNvGraphicFramePr>
          <p:nvPr>
            <p:extLst>
              <p:ext uri="{D42A27DB-BD31-4B8C-83A1-F6EECF244321}">
                <p14:modId xmlns:p14="http://schemas.microsoft.com/office/powerpoint/2010/main" val="2303337738"/>
              </p:ext>
            </p:extLst>
          </p:nvPr>
        </p:nvGraphicFramePr>
        <p:xfrm>
          <a:off x="7688263" y="4800600"/>
          <a:ext cx="471487" cy="141288"/>
        </p:xfrm>
        <a:graphic>
          <a:graphicData uri="http://schemas.openxmlformats.org/presentationml/2006/ole">
            <mc:AlternateContent xmlns:mc="http://schemas.openxmlformats.org/markup-compatibility/2006">
              <mc:Choice xmlns:v="urn:schemas-microsoft-com:vml" Requires="v">
                <p:oleObj spid="_x0000_s31247" name="Equation" r:id="rId13" imgW="508000" imgH="152400" progId="Equation.DSMT4">
                  <p:embed/>
                </p:oleObj>
              </mc:Choice>
              <mc:Fallback>
                <p:oleObj name="Equation" r:id="rId13" imgW="508000" imgH="152400" progId="Equation.DSMT4">
                  <p:embed/>
                  <p:pic>
                    <p:nvPicPr>
                      <p:cNvPr id="0" name="Picture 7"/>
                      <p:cNvPicPr>
                        <a:picLocks noChangeAspect="1" noChangeArrowheads="1"/>
                      </p:cNvPicPr>
                      <p:nvPr/>
                    </p:nvPicPr>
                    <p:blipFill>
                      <a:blip r:embed="rId14"/>
                      <a:srcRect/>
                      <a:stretch>
                        <a:fillRect/>
                      </a:stretch>
                    </p:blipFill>
                    <p:spPr bwMode="auto">
                      <a:xfrm>
                        <a:off x="7688263" y="4800600"/>
                        <a:ext cx="471487"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91" name="Object 2"/>
          <p:cNvGraphicFramePr>
            <a:graphicFrameLocks noChangeAspect="1"/>
          </p:cNvGraphicFramePr>
          <p:nvPr>
            <p:extLst>
              <p:ext uri="{D42A27DB-BD31-4B8C-83A1-F6EECF244321}">
                <p14:modId xmlns:p14="http://schemas.microsoft.com/office/powerpoint/2010/main" val="533872791"/>
              </p:ext>
            </p:extLst>
          </p:nvPr>
        </p:nvGraphicFramePr>
        <p:xfrm>
          <a:off x="3116263" y="1020763"/>
          <a:ext cx="458787" cy="141287"/>
        </p:xfrm>
        <a:graphic>
          <a:graphicData uri="http://schemas.openxmlformats.org/presentationml/2006/ole">
            <mc:AlternateContent xmlns:mc="http://schemas.openxmlformats.org/markup-compatibility/2006">
              <mc:Choice xmlns:v="urn:schemas-microsoft-com:vml" Requires="v">
                <p:oleObj spid="_x0000_s31248" name="Equation" r:id="rId15" imgW="495300" imgH="152400" progId="Equation.DSMT4">
                  <p:embed/>
                </p:oleObj>
              </mc:Choice>
              <mc:Fallback>
                <p:oleObj name="Equation" r:id="rId15" imgW="495300" imgH="152400" progId="Equation.DSMT4">
                  <p:embed/>
                  <p:pic>
                    <p:nvPicPr>
                      <p:cNvPr id="0" name="Picture 8"/>
                      <p:cNvPicPr>
                        <a:picLocks noChangeAspect="1" noChangeArrowheads="1"/>
                      </p:cNvPicPr>
                      <p:nvPr/>
                    </p:nvPicPr>
                    <p:blipFill>
                      <a:blip r:embed="rId16"/>
                      <a:srcRect/>
                      <a:stretch>
                        <a:fillRect/>
                      </a:stretch>
                    </p:blipFill>
                    <p:spPr bwMode="auto">
                      <a:xfrm>
                        <a:off x="3116263" y="1020763"/>
                        <a:ext cx="458787" cy="141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90" name="Object 2"/>
          <p:cNvGraphicFramePr>
            <a:graphicFrameLocks noChangeAspect="1"/>
          </p:cNvGraphicFramePr>
          <p:nvPr/>
        </p:nvGraphicFramePr>
        <p:xfrm>
          <a:off x="7696200" y="1600200"/>
          <a:ext cx="165100" cy="3175000"/>
        </p:xfrm>
        <a:graphic>
          <a:graphicData uri="http://schemas.openxmlformats.org/presentationml/2006/ole">
            <mc:AlternateContent xmlns:mc="http://schemas.openxmlformats.org/markup-compatibility/2006">
              <mc:Choice xmlns:v="urn:schemas-microsoft-com:vml" Requires="v">
                <p:oleObj spid="_x0000_s31249" name="Equation" r:id="rId17" imgW="165100" imgH="3175000" progId="Equation.DSMT4">
                  <p:embed/>
                </p:oleObj>
              </mc:Choice>
              <mc:Fallback>
                <p:oleObj name="Equation" r:id="rId17" imgW="165100" imgH="317500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696200" y="1600200"/>
                        <a:ext cx="165100" cy="317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26" name="Object 2"/>
          <p:cNvGraphicFramePr>
            <a:graphicFrameLocks noChangeAspect="1"/>
          </p:cNvGraphicFramePr>
          <p:nvPr>
            <p:extLst>
              <p:ext uri="{D42A27DB-BD31-4B8C-83A1-F6EECF244321}">
                <p14:modId xmlns:p14="http://schemas.microsoft.com/office/powerpoint/2010/main" val="485173392"/>
              </p:ext>
            </p:extLst>
          </p:nvPr>
        </p:nvGraphicFramePr>
        <p:xfrm>
          <a:off x="8534400" y="6311900"/>
          <a:ext cx="241300" cy="165100"/>
        </p:xfrm>
        <a:graphic>
          <a:graphicData uri="http://schemas.openxmlformats.org/presentationml/2006/ole">
            <mc:AlternateContent xmlns:mc="http://schemas.openxmlformats.org/markup-compatibility/2006">
              <mc:Choice xmlns:v="urn:schemas-microsoft-com:vml" Requires="v">
                <p:oleObj spid="_x0000_s31250" name="Equation" r:id="rId19" imgW="241300" imgH="165100" progId="Equation.DSMT4">
                  <p:embed/>
                </p:oleObj>
              </mc:Choice>
              <mc:Fallback>
                <p:oleObj name="Equation" r:id="rId19" imgW="241300" imgH="165100" progId="Equation.DSMT4">
                  <p:embed/>
                  <p:pic>
                    <p:nvPicPr>
                      <p:cNvPr id="0" name="Picture 10"/>
                      <p:cNvPicPr>
                        <a:picLocks noChangeAspect="1" noChangeArrowheads="1"/>
                      </p:cNvPicPr>
                      <p:nvPr/>
                    </p:nvPicPr>
                    <p:blipFill>
                      <a:blip r:embed="rId20"/>
                      <a:srcRect/>
                      <a:stretch>
                        <a:fillRect/>
                      </a:stretch>
                    </p:blipFill>
                    <p:spPr bwMode="auto">
                      <a:xfrm>
                        <a:off x="8534400" y="6311900"/>
                        <a:ext cx="2413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177" name="Straight Connector 176"/>
          <p:cNvCxnSpPr/>
          <p:nvPr/>
        </p:nvCxnSpPr>
        <p:spPr>
          <a:xfrm rot="5400000" flipH="1" flipV="1">
            <a:off x="7861300" y="3657600"/>
            <a:ext cx="1588" cy="1588"/>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88" name="Object 2"/>
          <p:cNvGraphicFramePr>
            <a:graphicFrameLocks noChangeAspect="1"/>
          </p:cNvGraphicFramePr>
          <p:nvPr/>
        </p:nvGraphicFramePr>
        <p:xfrm>
          <a:off x="3416300" y="3581400"/>
          <a:ext cx="165100" cy="1803400"/>
        </p:xfrm>
        <a:graphic>
          <a:graphicData uri="http://schemas.openxmlformats.org/presentationml/2006/ole">
            <mc:AlternateContent xmlns:mc="http://schemas.openxmlformats.org/markup-compatibility/2006">
              <mc:Choice xmlns:v="urn:schemas-microsoft-com:vml" Requires="v">
                <p:oleObj spid="_x0000_s31251" name="Equation" r:id="rId21" imgW="165100" imgH="1803400" progId="Equation.DSMT4">
                  <p:embed/>
                </p:oleObj>
              </mc:Choice>
              <mc:Fallback>
                <p:oleObj name="Equation" r:id="rId21" imgW="165100" imgH="1803400" progId="Equation.DSMT4">
                  <p:embed/>
                  <p:pic>
                    <p:nvPicPr>
                      <p:cNvPr id="0" name="Picture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16300" y="3581400"/>
                        <a:ext cx="165100" cy="180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7" name="TextBox 66"/>
          <p:cNvSpPr txBox="1"/>
          <p:nvPr/>
        </p:nvSpPr>
        <p:spPr>
          <a:xfrm>
            <a:off x="2708247" y="1182954"/>
            <a:ext cx="1025553" cy="1954381"/>
          </a:xfrm>
          <a:prstGeom prst="rect">
            <a:avLst/>
          </a:prstGeom>
          <a:noFill/>
        </p:spPr>
        <p:txBody>
          <a:bodyPr wrap="square" rtlCol="0">
            <a:spAutoFit/>
          </a:bodyPr>
          <a:lstStyle/>
          <a:p>
            <a:r>
              <a:rPr lang="en-US" sz="1100" dirty="0"/>
              <a:t>(at this point the nub-end comes in contact with the bottom of the well as the signal to stop has not yet arrived—in other words, BOOM!)</a:t>
            </a:r>
          </a:p>
        </p:txBody>
      </p:sp>
      <p:sp>
        <p:nvSpPr>
          <p:cNvPr id="68" name="TextBox 67"/>
          <p:cNvSpPr txBox="1"/>
          <p:nvPr/>
        </p:nvSpPr>
        <p:spPr>
          <a:xfrm>
            <a:off x="8159695" y="4169023"/>
            <a:ext cx="831905" cy="1615827"/>
          </a:xfrm>
          <a:prstGeom prst="rect">
            <a:avLst/>
          </a:prstGeom>
          <a:noFill/>
        </p:spPr>
        <p:txBody>
          <a:bodyPr wrap="square" rtlCol="0">
            <a:spAutoFit/>
          </a:bodyPr>
          <a:lstStyle/>
          <a:p>
            <a:r>
              <a:rPr lang="en-US" sz="1100" dirty="0"/>
              <a:t>(at this point the bomb’s front end comes in contact with the well’s front end)</a:t>
            </a:r>
          </a:p>
        </p:txBody>
      </p:sp>
      <p:sp>
        <p:nvSpPr>
          <p:cNvPr id="70" name="TextBox 69"/>
          <p:cNvSpPr txBox="1"/>
          <p:nvPr/>
        </p:nvSpPr>
        <p:spPr>
          <a:xfrm>
            <a:off x="7482681" y="6321552"/>
            <a:ext cx="1293018" cy="261610"/>
          </a:xfrm>
          <a:prstGeom prst="rect">
            <a:avLst/>
          </a:prstGeom>
          <a:noFill/>
        </p:spPr>
        <p:txBody>
          <a:bodyPr wrap="square" rtlCol="0">
            <a:spAutoFit/>
          </a:bodyPr>
          <a:lstStyle/>
          <a:p>
            <a:r>
              <a:rPr lang="en-US" sz="1100" dirty="0"/>
              <a:t>(nub enters well)</a:t>
            </a:r>
          </a:p>
        </p:txBody>
      </p:sp>
      <p:cxnSp>
        <p:nvCxnSpPr>
          <p:cNvPr id="74" name="Straight Connector 73"/>
          <p:cNvCxnSpPr/>
          <p:nvPr/>
        </p:nvCxnSpPr>
        <p:spPr>
          <a:xfrm>
            <a:off x="3657600" y="4953000"/>
            <a:ext cx="3962400" cy="1588"/>
          </a:xfrm>
          <a:prstGeom prst="line">
            <a:avLst/>
          </a:prstGeom>
          <a:ln w="57150" cap="flat" cmpd="sng" algn="ctr">
            <a:solidFill>
              <a:srgbClr val="008000"/>
            </a:solidFill>
            <a:prstDash val="lg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3657600" y="1066800"/>
            <a:ext cx="3962400" cy="1588"/>
          </a:xfrm>
          <a:prstGeom prst="line">
            <a:avLst/>
          </a:prstGeom>
          <a:ln w="57150" cap="flat" cmpd="sng" algn="ctr">
            <a:solidFill>
              <a:srgbClr val="008000"/>
            </a:solidFill>
            <a:prstDash val="lg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rot="16200000" flipV="1">
            <a:off x="3278188" y="609600"/>
            <a:ext cx="4343400" cy="4343400"/>
          </a:xfrm>
          <a:prstGeom prst="line">
            <a:avLst/>
          </a:prstGeom>
          <a:ln w="9525" cap="flat" cmpd="sng" algn="ctr">
            <a:solidFill>
              <a:schemeClr val="tx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rot="2693089" flipH="1">
            <a:off x="4137036" y="1461700"/>
            <a:ext cx="723275" cy="276999"/>
          </a:xfrm>
          <a:prstGeom prst="rect">
            <a:avLst/>
          </a:prstGeom>
          <a:noFill/>
        </p:spPr>
        <p:txBody>
          <a:bodyPr wrap="none" rtlCol="0">
            <a:spAutoFit/>
          </a:bodyPr>
          <a:lstStyle/>
          <a:p>
            <a:r>
              <a:rPr lang="en-US" sz="1200" dirty="0"/>
              <a:t>light line</a:t>
            </a:r>
          </a:p>
        </p:txBody>
      </p:sp>
      <p:sp>
        <p:nvSpPr>
          <p:cNvPr id="66" name="TextBox 65"/>
          <p:cNvSpPr txBox="1"/>
          <p:nvPr/>
        </p:nvSpPr>
        <p:spPr>
          <a:xfrm>
            <a:off x="111153" y="556159"/>
            <a:ext cx="2555847" cy="5693865"/>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So let’s assume this signal is emitted when the collision occurs.  Let’s also assume the signal moves at the speed of light (being a mechanical effect, the actual “signal” is nowhere close to that fast, but assume it is).  Putting a light-line on our space-time diagram emanating from </a:t>
            </a:r>
            <a:r>
              <a:rPr lang="en-US" sz="1400" dirty="0">
                <a:solidFill>
                  <a:srgbClr val="FF0000"/>
                </a:solidFill>
                <a:latin typeface="Times New Roman" panose="02020603050405020304" pitchFamily="18" charset="0"/>
                <a:cs typeface="Times New Roman" panose="02020603050405020304" pitchFamily="18" charset="0"/>
              </a:rPr>
              <a:t>event 2</a:t>
            </a:r>
            <a:r>
              <a:rPr lang="en-US" sz="1400" dirty="0">
                <a:latin typeface="Times New Roman" panose="02020603050405020304" pitchFamily="18" charset="0"/>
                <a:cs typeface="Times New Roman" panose="02020603050405020304" pitchFamily="18" charset="0"/>
              </a:rPr>
              <a:t>, we see that the light will arrive at the </a:t>
            </a:r>
            <a:r>
              <a:rPr lang="en-US" sz="1400" i="1" dirty="0">
                <a:latin typeface="Times New Roman" panose="02020603050405020304" pitchFamily="18" charset="0"/>
                <a:cs typeface="Times New Roman" panose="02020603050405020304" pitchFamily="18" charset="0"/>
              </a:rPr>
              <a:t>nub-end </a:t>
            </a:r>
            <a:r>
              <a:rPr lang="en-US" sz="1400" dirty="0">
                <a:latin typeface="Times New Roman" panose="02020603050405020304" pitchFamily="18" charset="0"/>
                <a:cs typeface="Times New Roman" panose="02020603050405020304" pitchFamily="18" charset="0"/>
              </a:rPr>
              <a:t>(the left vertical line on the space-time diagram) AFTER </a:t>
            </a:r>
            <a:r>
              <a:rPr lang="en-US" sz="1400" dirty="0">
                <a:solidFill>
                  <a:srgbClr val="FF0000"/>
                </a:solidFill>
                <a:latin typeface="Times New Roman" panose="02020603050405020304" pitchFamily="18" charset="0"/>
                <a:cs typeface="Times New Roman" panose="02020603050405020304" pitchFamily="18" charset="0"/>
              </a:rPr>
              <a:t>event 3</a:t>
            </a:r>
            <a:r>
              <a:rPr lang="en-US" sz="1400" dirty="0">
                <a:latin typeface="Times New Roman" panose="02020603050405020304" pitchFamily="18" charset="0"/>
                <a:cs typeface="Times New Roman" panose="02020603050405020304" pitchFamily="18" charset="0"/>
              </a:rPr>
              <a:t> occurs (i.e., after the </a:t>
            </a:r>
            <a:r>
              <a:rPr lang="en-US" sz="1400" i="1" dirty="0">
                <a:latin typeface="Times New Roman" panose="02020603050405020304" pitchFamily="18" charset="0"/>
                <a:cs typeface="Times New Roman" panose="02020603050405020304" pitchFamily="18" charset="0"/>
              </a:rPr>
              <a:t>nub-end</a:t>
            </a:r>
            <a:r>
              <a:rPr lang="en-US" sz="1400" dirty="0">
                <a:latin typeface="Times New Roman" panose="02020603050405020304" pitchFamily="18" charset="0"/>
                <a:cs typeface="Times New Roman" panose="02020603050405020304" pitchFamily="18" charset="0"/>
              </a:rPr>
              <a:t> strikes </a:t>
            </a:r>
            <a:r>
              <a:rPr lang="en-US" sz="1400" i="1" dirty="0">
                <a:latin typeface="Times New Roman" panose="02020603050405020304" pitchFamily="18" charset="0"/>
                <a:cs typeface="Times New Roman" panose="02020603050405020304" pitchFamily="18" charset="0"/>
              </a:rPr>
              <a:t>the bottom of the activator-well</a:t>
            </a:r>
            <a:r>
              <a:rPr lang="en-US" sz="1400" dirty="0">
                <a:latin typeface="Times New Roman" panose="02020603050405020304" pitchFamily="18" charset="0"/>
                <a:cs typeface="Times New Roman" panose="02020603050405020304" pitchFamily="18" charset="0"/>
              </a:rPr>
              <a:t>).  In other words, the </a:t>
            </a:r>
            <a:r>
              <a:rPr lang="en-US" sz="1400" i="1" dirty="0">
                <a:latin typeface="Times New Roman" panose="02020603050405020304" pitchFamily="18" charset="0"/>
                <a:cs typeface="Times New Roman" panose="02020603050405020304" pitchFamily="18" charset="0"/>
              </a:rPr>
              <a:t>nub-end </a:t>
            </a:r>
            <a:r>
              <a:rPr lang="en-US" sz="1400" dirty="0">
                <a:latin typeface="Times New Roman" panose="02020603050405020304" pitchFamily="18" charset="0"/>
                <a:cs typeface="Times New Roman" panose="02020603050405020304" pitchFamily="18" charset="0"/>
              </a:rPr>
              <a:t>will set off the bomb BEFORE the light beam signal reaches it signaling that it is time to begin slowing.</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As the actual signal moves much, much slower than light, this effect is even more pronounced and the </a:t>
            </a:r>
            <a:r>
              <a:rPr lang="en-US" sz="1400" i="1" dirty="0">
                <a:latin typeface="Times New Roman" panose="02020603050405020304" pitchFamily="18" charset="0"/>
                <a:cs typeface="Times New Roman" panose="02020603050405020304" pitchFamily="18" charset="0"/>
              </a:rPr>
              <a:t>nub-end</a:t>
            </a:r>
            <a:r>
              <a:rPr lang="en-US" sz="1400" dirty="0">
                <a:latin typeface="Times New Roman" panose="02020603050405020304" pitchFamily="18" charset="0"/>
                <a:cs typeface="Times New Roman" panose="02020603050405020304" pitchFamily="18" charset="0"/>
              </a:rPr>
              <a:t> will positively set off the bomb.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6330" y="125884"/>
            <a:ext cx="8613448"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Put a little differently, during the time it takes the signal to reach the end of the nub, the nub will have apparently GROWN to the length of the well (plus some if the bomb doesn’t go off) and its contact with the well’s bottom will set off the bomb.  Graphically (altering the sketch some to accommodate commentary), this looks like:</a:t>
            </a:r>
          </a:p>
        </p:txBody>
      </p:sp>
      <p:sp>
        <p:nvSpPr>
          <p:cNvPr id="84" name="Rectangle 8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8610600" y="6477000"/>
            <a:ext cx="426168" cy="276999"/>
          </a:xfrm>
          <a:prstGeom prst="rect">
            <a:avLst/>
          </a:prstGeom>
          <a:noFill/>
        </p:spPr>
        <p:txBody>
          <a:bodyPr wrap="none" rtlCol="0">
            <a:spAutoFit/>
          </a:bodyPr>
          <a:lstStyle/>
          <a:p>
            <a:r>
              <a:rPr lang="en-US" sz="1200" dirty="0"/>
              <a:t>39.)</a:t>
            </a:r>
          </a:p>
        </p:txBody>
      </p:sp>
      <p:cxnSp>
        <p:nvCxnSpPr>
          <p:cNvPr id="105" name="Straight Connector 104"/>
          <p:cNvCxnSpPr/>
          <p:nvPr/>
        </p:nvCxnSpPr>
        <p:spPr>
          <a:xfrm rot="10800000">
            <a:off x="2795842" y="3022408"/>
            <a:ext cx="1718" cy="1286"/>
          </a:xfrm>
          <a:prstGeom prst="line">
            <a:avLst/>
          </a:prstGeom>
        </p:spPr>
        <p:style>
          <a:lnRef idx="2">
            <a:schemeClr val="accent1"/>
          </a:lnRef>
          <a:fillRef idx="0">
            <a:schemeClr val="accent1"/>
          </a:fillRef>
          <a:effectRef idx="1">
            <a:schemeClr val="accent1"/>
          </a:effectRef>
          <a:fontRef idx="minor">
            <a:schemeClr val="tx1"/>
          </a:fontRef>
        </p:style>
      </p:cxnSp>
      <p:sp>
        <p:nvSpPr>
          <p:cNvPr id="107" name="Rectangle 106"/>
          <p:cNvSpPr/>
          <p:nvPr/>
        </p:nvSpPr>
        <p:spPr>
          <a:xfrm>
            <a:off x="2781775" y="1625031"/>
            <a:ext cx="423111" cy="2183262"/>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2406947" y="2557243"/>
            <a:ext cx="374828" cy="272908"/>
          </a:xfrm>
          <a:prstGeom prst="rect">
            <a:avLst/>
          </a:prstGeom>
          <a:solidFill>
            <a:srgbClr val="21E7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reeform 28"/>
          <p:cNvSpPr/>
          <p:nvPr/>
        </p:nvSpPr>
        <p:spPr>
          <a:xfrm>
            <a:off x="914400" y="2125490"/>
            <a:ext cx="1873250" cy="1168400"/>
          </a:xfrm>
          <a:custGeom>
            <a:avLst/>
            <a:gdLst>
              <a:gd name="connsiteX0" fmla="*/ 1854200 w 1873250"/>
              <a:gd name="connsiteY0" fmla="*/ 12700 h 1168400"/>
              <a:gd name="connsiteX1" fmla="*/ 1854200 w 1873250"/>
              <a:gd name="connsiteY1" fmla="*/ 247650 h 1168400"/>
              <a:gd name="connsiteX2" fmla="*/ 393700 w 1873250"/>
              <a:gd name="connsiteY2" fmla="*/ 234950 h 1168400"/>
              <a:gd name="connsiteX3" fmla="*/ 393700 w 1873250"/>
              <a:gd name="connsiteY3" fmla="*/ 908050 h 1168400"/>
              <a:gd name="connsiteX4" fmla="*/ 1866900 w 1873250"/>
              <a:gd name="connsiteY4" fmla="*/ 908050 h 1168400"/>
              <a:gd name="connsiteX5" fmla="*/ 1873250 w 1873250"/>
              <a:gd name="connsiteY5" fmla="*/ 1168400 h 1168400"/>
              <a:gd name="connsiteX6" fmla="*/ 0 w 1873250"/>
              <a:gd name="connsiteY6" fmla="*/ 1149350 h 1168400"/>
              <a:gd name="connsiteX7" fmla="*/ 6350 w 1873250"/>
              <a:gd name="connsiteY7" fmla="*/ 0 h 1168400"/>
              <a:gd name="connsiteX8" fmla="*/ 1854200 w 1873250"/>
              <a:gd name="connsiteY8" fmla="*/ 1270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250" h="1168400">
                <a:moveTo>
                  <a:pt x="1854200" y="12700"/>
                </a:moveTo>
                <a:lnTo>
                  <a:pt x="1854200" y="247650"/>
                </a:lnTo>
                <a:lnTo>
                  <a:pt x="393700" y="234950"/>
                </a:lnTo>
                <a:lnTo>
                  <a:pt x="393700" y="908050"/>
                </a:lnTo>
                <a:lnTo>
                  <a:pt x="1866900" y="908050"/>
                </a:lnTo>
                <a:lnTo>
                  <a:pt x="1873250" y="1168400"/>
                </a:lnTo>
                <a:lnTo>
                  <a:pt x="0" y="1149350"/>
                </a:lnTo>
                <a:cubicBezTo>
                  <a:pt x="2117" y="766233"/>
                  <a:pt x="6350" y="0"/>
                  <a:pt x="6350" y="0"/>
                </a:cubicBezTo>
                <a:lnTo>
                  <a:pt x="1854200" y="12700"/>
                </a:lnTo>
                <a:close/>
              </a:path>
            </a:pathLst>
          </a:custGeom>
          <a:solidFill>
            <a:srgbClr val="CCFFC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p:cNvCxnSpPr/>
          <p:nvPr/>
        </p:nvCxnSpPr>
        <p:spPr>
          <a:xfrm rot="10800000">
            <a:off x="2795842" y="5767315"/>
            <a:ext cx="1718" cy="1286"/>
          </a:xfrm>
          <a:prstGeom prst="line">
            <a:avLst/>
          </a:prstGeom>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2781775" y="4369938"/>
            <a:ext cx="423111" cy="2183262"/>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2444572" y="5302150"/>
            <a:ext cx="374828" cy="272908"/>
          </a:xfrm>
          <a:prstGeom prst="rect">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Freeform 32"/>
          <p:cNvSpPr/>
          <p:nvPr/>
        </p:nvSpPr>
        <p:spPr>
          <a:xfrm>
            <a:off x="914400" y="4870397"/>
            <a:ext cx="1873250" cy="1168400"/>
          </a:xfrm>
          <a:custGeom>
            <a:avLst/>
            <a:gdLst>
              <a:gd name="connsiteX0" fmla="*/ 1854200 w 1873250"/>
              <a:gd name="connsiteY0" fmla="*/ 12700 h 1168400"/>
              <a:gd name="connsiteX1" fmla="*/ 1854200 w 1873250"/>
              <a:gd name="connsiteY1" fmla="*/ 247650 h 1168400"/>
              <a:gd name="connsiteX2" fmla="*/ 393700 w 1873250"/>
              <a:gd name="connsiteY2" fmla="*/ 234950 h 1168400"/>
              <a:gd name="connsiteX3" fmla="*/ 393700 w 1873250"/>
              <a:gd name="connsiteY3" fmla="*/ 908050 h 1168400"/>
              <a:gd name="connsiteX4" fmla="*/ 1866900 w 1873250"/>
              <a:gd name="connsiteY4" fmla="*/ 908050 h 1168400"/>
              <a:gd name="connsiteX5" fmla="*/ 1873250 w 1873250"/>
              <a:gd name="connsiteY5" fmla="*/ 1168400 h 1168400"/>
              <a:gd name="connsiteX6" fmla="*/ 0 w 1873250"/>
              <a:gd name="connsiteY6" fmla="*/ 1149350 h 1168400"/>
              <a:gd name="connsiteX7" fmla="*/ 6350 w 1873250"/>
              <a:gd name="connsiteY7" fmla="*/ 0 h 1168400"/>
              <a:gd name="connsiteX8" fmla="*/ 1854200 w 1873250"/>
              <a:gd name="connsiteY8" fmla="*/ 1270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250" h="1168400">
                <a:moveTo>
                  <a:pt x="1854200" y="12700"/>
                </a:moveTo>
                <a:lnTo>
                  <a:pt x="1854200" y="247650"/>
                </a:lnTo>
                <a:lnTo>
                  <a:pt x="393700" y="234950"/>
                </a:lnTo>
                <a:lnTo>
                  <a:pt x="393700" y="908050"/>
                </a:lnTo>
                <a:lnTo>
                  <a:pt x="1866900" y="908050"/>
                </a:lnTo>
                <a:lnTo>
                  <a:pt x="1873250" y="1168400"/>
                </a:lnTo>
                <a:lnTo>
                  <a:pt x="0" y="1149350"/>
                </a:lnTo>
                <a:cubicBezTo>
                  <a:pt x="2117" y="766233"/>
                  <a:pt x="6350" y="0"/>
                  <a:pt x="6350" y="0"/>
                </a:cubicBezTo>
                <a:lnTo>
                  <a:pt x="1854200" y="12700"/>
                </a:lnTo>
                <a:close/>
              </a:path>
            </a:pathLst>
          </a:custGeom>
          <a:solidFill>
            <a:srgbClr val="CCFFC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2057400" y="5302150"/>
            <a:ext cx="603428" cy="272908"/>
          </a:xfrm>
          <a:prstGeom prst="rect">
            <a:avLst/>
          </a:prstGeom>
          <a:solidFill>
            <a:srgbClr val="21E7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2776" name="Object 8"/>
          <p:cNvGraphicFramePr>
            <a:graphicFrameLocks noChangeAspect="1"/>
          </p:cNvGraphicFramePr>
          <p:nvPr>
            <p:extLst>
              <p:ext uri="{D42A27DB-BD31-4B8C-83A1-F6EECF244321}">
                <p14:modId xmlns:p14="http://schemas.microsoft.com/office/powerpoint/2010/main" val="897702982"/>
              </p:ext>
            </p:extLst>
          </p:nvPr>
        </p:nvGraphicFramePr>
        <p:xfrm>
          <a:off x="220663" y="1425575"/>
          <a:ext cx="812800" cy="222250"/>
        </p:xfrm>
        <a:graphic>
          <a:graphicData uri="http://schemas.openxmlformats.org/presentationml/2006/ole">
            <mc:AlternateContent xmlns:mc="http://schemas.openxmlformats.org/markup-compatibility/2006">
              <mc:Choice xmlns:v="urn:schemas-microsoft-com:vml" Requires="v">
                <p:oleObj spid="_x0000_s33348" name="Equation" r:id="rId3" imgW="698500" imgH="190500" progId="Equation.DSMT4">
                  <p:embed/>
                </p:oleObj>
              </mc:Choice>
              <mc:Fallback>
                <p:oleObj name="Equation" r:id="rId3" imgW="698500" imgH="190500" progId="Equation.DSMT4">
                  <p:embed/>
                  <p:pic>
                    <p:nvPicPr>
                      <p:cNvPr id="0" name="Picture 8"/>
                      <p:cNvPicPr>
                        <a:picLocks noChangeAspect="1" noChangeArrowheads="1"/>
                      </p:cNvPicPr>
                      <p:nvPr/>
                    </p:nvPicPr>
                    <p:blipFill>
                      <a:blip r:embed="rId4"/>
                      <a:srcRect/>
                      <a:stretch>
                        <a:fillRect/>
                      </a:stretch>
                    </p:blipFill>
                    <p:spPr bwMode="auto">
                      <a:xfrm>
                        <a:off x="220663" y="1425575"/>
                        <a:ext cx="812800" cy="22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6" name="TextBox 35"/>
          <p:cNvSpPr txBox="1"/>
          <p:nvPr/>
        </p:nvSpPr>
        <p:spPr>
          <a:xfrm>
            <a:off x="457200" y="1600200"/>
            <a:ext cx="1746428" cy="523220"/>
          </a:xfrm>
          <a:prstGeom prst="rect">
            <a:avLst/>
          </a:prstGeom>
          <a:noFill/>
        </p:spPr>
        <p:txBody>
          <a:bodyPr wrap="square" rtlCol="0">
            <a:spAutoFit/>
          </a:bodyPr>
          <a:lstStyle/>
          <a:p>
            <a:r>
              <a:rPr lang="en-US" sz="1400" dirty="0"/>
              <a:t>(blue bomb stopped, nub-end still moving)</a:t>
            </a:r>
          </a:p>
        </p:txBody>
      </p:sp>
      <p:graphicFrame>
        <p:nvGraphicFramePr>
          <p:cNvPr id="37" name="Object 8"/>
          <p:cNvGraphicFramePr>
            <a:graphicFrameLocks noChangeAspect="1"/>
          </p:cNvGraphicFramePr>
          <p:nvPr>
            <p:extLst>
              <p:ext uri="{D42A27DB-BD31-4B8C-83A1-F6EECF244321}">
                <p14:modId xmlns:p14="http://schemas.microsoft.com/office/powerpoint/2010/main" val="3563033018"/>
              </p:ext>
            </p:extLst>
          </p:nvPr>
        </p:nvGraphicFramePr>
        <p:xfrm>
          <a:off x="180975" y="3928130"/>
          <a:ext cx="960438" cy="266700"/>
        </p:xfrm>
        <a:graphic>
          <a:graphicData uri="http://schemas.openxmlformats.org/presentationml/2006/ole">
            <mc:AlternateContent xmlns:mc="http://schemas.openxmlformats.org/markup-compatibility/2006">
              <mc:Choice xmlns:v="urn:schemas-microsoft-com:vml" Requires="v">
                <p:oleObj spid="_x0000_s33349" name="Equation" r:id="rId5" imgW="825500" imgH="228600" progId="Equation.DSMT4">
                  <p:embed/>
                </p:oleObj>
              </mc:Choice>
              <mc:Fallback>
                <p:oleObj name="Equation" r:id="rId5" imgW="825500" imgH="228600" progId="Equation.DSMT4">
                  <p:embed/>
                  <p:pic>
                    <p:nvPicPr>
                      <p:cNvPr id="0" name="Picture 9"/>
                      <p:cNvPicPr>
                        <a:picLocks noChangeAspect="1" noChangeArrowheads="1"/>
                      </p:cNvPicPr>
                      <p:nvPr/>
                    </p:nvPicPr>
                    <p:blipFill>
                      <a:blip r:embed="rId6"/>
                      <a:srcRect/>
                      <a:stretch>
                        <a:fillRect/>
                      </a:stretch>
                    </p:blipFill>
                    <p:spPr bwMode="auto">
                      <a:xfrm>
                        <a:off x="180975" y="3928130"/>
                        <a:ext cx="960438"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8" name="TextBox 37"/>
          <p:cNvSpPr txBox="1"/>
          <p:nvPr/>
        </p:nvSpPr>
        <p:spPr>
          <a:xfrm>
            <a:off x="490798" y="4124980"/>
            <a:ext cx="2328602" cy="523220"/>
          </a:xfrm>
          <a:prstGeom prst="rect">
            <a:avLst/>
          </a:prstGeom>
          <a:noFill/>
        </p:spPr>
        <p:txBody>
          <a:bodyPr wrap="square" rtlCol="0">
            <a:spAutoFit/>
          </a:bodyPr>
          <a:lstStyle/>
          <a:p>
            <a:r>
              <a:rPr lang="en-US" sz="1400" dirty="0"/>
              <a:t>(blue part of nub stopped, aqua part of nub still moving)</a:t>
            </a:r>
          </a:p>
        </p:txBody>
      </p:sp>
      <p:graphicFrame>
        <p:nvGraphicFramePr>
          <p:cNvPr id="44" name="Object 8"/>
          <p:cNvGraphicFramePr>
            <a:graphicFrameLocks noChangeAspect="1"/>
          </p:cNvGraphicFramePr>
          <p:nvPr>
            <p:extLst>
              <p:ext uri="{D42A27DB-BD31-4B8C-83A1-F6EECF244321}">
                <p14:modId xmlns:p14="http://schemas.microsoft.com/office/powerpoint/2010/main" val="16453493"/>
              </p:ext>
            </p:extLst>
          </p:nvPr>
        </p:nvGraphicFramePr>
        <p:xfrm>
          <a:off x="4995863" y="1295400"/>
          <a:ext cx="1081087" cy="266700"/>
        </p:xfrm>
        <a:graphic>
          <a:graphicData uri="http://schemas.openxmlformats.org/presentationml/2006/ole">
            <mc:AlternateContent xmlns:mc="http://schemas.openxmlformats.org/markup-compatibility/2006">
              <mc:Choice xmlns:v="urn:schemas-microsoft-com:vml" Requires="v">
                <p:oleObj spid="_x0000_s33350" name="Equation" r:id="rId7" imgW="927100" imgH="228600" progId="Equation.DSMT4">
                  <p:embed/>
                </p:oleObj>
              </mc:Choice>
              <mc:Fallback>
                <p:oleObj name="Equation" r:id="rId7" imgW="927100" imgH="228600" progId="Equation.DSMT4">
                  <p:embed/>
                  <p:pic>
                    <p:nvPicPr>
                      <p:cNvPr id="0" name="Picture 10"/>
                      <p:cNvPicPr>
                        <a:picLocks noChangeAspect="1" noChangeArrowheads="1"/>
                      </p:cNvPicPr>
                      <p:nvPr/>
                    </p:nvPicPr>
                    <p:blipFill>
                      <a:blip r:embed="rId8"/>
                      <a:srcRect/>
                      <a:stretch>
                        <a:fillRect/>
                      </a:stretch>
                    </p:blipFill>
                    <p:spPr bwMode="auto">
                      <a:xfrm>
                        <a:off x="4995863" y="1295400"/>
                        <a:ext cx="1081087"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5" name="TextBox 44"/>
          <p:cNvSpPr txBox="1"/>
          <p:nvPr/>
        </p:nvSpPr>
        <p:spPr>
          <a:xfrm>
            <a:off x="5367598" y="1492250"/>
            <a:ext cx="2328602" cy="523220"/>
          </a:xfrm>
          <a:prstGeom prst="rect">
            <a:avLst/>
          </a:prstGeom>
          <a:noFill/>
        </p:spPr>
        <p:txBody>
          <a:bodyPr wrap="square" rtlCol="0">
            <a:spAutoFit/>
          </a:bodyPr>
          <a:lstStyle/>
          <a:p>
            <a:r>
              <a:rPr lang="en-US" sz="1400" dirty="0"/>
              <a:t>(blue part of nub stopped, aqua part of nub still moving)</a:t>
            </a:r>
          </a:p>
        </p:txBody>
      </p:sp>
      <p:cxnSp>
        <p:nvCxnSpPr>
          <p:cNvPr id="48" name="Straight Connector 47"/>
          <p:cNvCxnSpPr/>
          <p:nvPr/>
        </p:nvCxnSpPr>
        <p:spPr>
          <a:xfrm rot="10800000">
            <a:off x="7772655" y="2997577"/>
            <a:ext cx="1718" cy="1286"/>
          </a:xfrm>
          <a:prstGeom prst="line">
            <a:avLst/>
          </a:prstGeom>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7758588" y="1600200"/>
            <a:ext cx="423111" cy="2183262"/>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7421385" y="2532412"/>
            <a:ext cx="374828" cy="272908"/>
          </a:xfrm>
          <a:prstGeom prst="rect">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Freeform 50"/>
          <p:cNvSpPr/>
          <p:nvPr/>
        </p:nvSpPr>
        <p:spPr>
          <a:xfrm>
            <a:off x="5891213" y="2100659"/>
            <a:ext cx="1873250" cy="1168400"/>
          </a:xfrm>
          <a:custGeom>
            <a:avLst/>
            <a:gdLst>
              <a:gd name="connsiteX0" fmla="*/ 1854200 w 1873250"/>
              <a:gd name="connsiteY0" fmla="*/ 12700 h 1168400"/>
              <a:gd name="connsiteX1" fmla="*/ 1854200 w 1873250"/>
              <a:gd name="connsiteY1" fmla="*/ 247650 h 1168400"/>
              <a:gd name="connsiteX2" fmla="*/ 393700 w 1873250"/>
              <a:gd name="connsiteY2" fmla="*/ 234950 h 1168400"/>
              <a:gd name="connsiteX3" fmla="*/ 393700 w 1873250"/>
              <a:gd name="connsiteY3" fmla="*/ 908050 h 1168400"/>
              <a:gd name="connsiteX4" fmla="*/ 1866900 w 1873250"/>
              <a:gd name="connsiteY4" fmla="*/ 908050 h 1168400"/>
              <a:gd name="connsiteX5" fmla="*/ 1873250 w 1873250"/>
              <a:gd name="connsiteY5" fmla="*/ 1168400 h 1168400"/>
              <a:gd name="connsiteX6" fmla="*/ 0 w 1873250"/>
              <a:gd name="connsiteY6" fmla="*/ 1149350 h 1168400"/>
              <a:gd name="connsiteX7" fmla="*/ 6350 w 1873250"/>
              <a:gd name="connsiteY7" fmla="*/ 0 h 1168400"/>
              <a:gd name="connsiteX8" fmla="*/ 1854200 w 1873250"/>
              <a:gd name="connsiteY8" fmla="*/ 1270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250" h="1168400">
                <a:moveTo>
                  <a:pt x="1854200" y="12700"/>
                </a:moveTo>
                <a:lnTo>
                  <a:pt x="1854200" y="247650"/>
                </a:lnTo>
                <a:lnTo>
                  <a:pt x="393700" y="234950"/>
                </a:lnTo>
                <a:lnTo>
                  <a:pt x="393700" y="908050"/>
                </a:lnTo>
                <a:lnTo>
                  <a:pt x="1866900" y="908050"/>
                </a:lnTo>
                <a:lnTo>
                  <a:pt x="1873250" y="1168400"/>
                </a:lnTo>
                <a:lnTo>
                  <a:pt x="0" y="1149350"/>
                </a:lnTo>
                <a:cubicBezTo>
                  <a:pt x="2117" y="766233"/>
                  <a:pt x="6350" y="0"/>
                  <a:pt x="6350" y="0"/>
                </a:cubicBezTo>
                <a:lnTo>
                  <a:pt x="1854200" y="12700"/>
                </a:lnTo>
                <a:close/>
              </a:path>
            </a:pathLst>
          </a:custGeom>
          <a:solidFill>
            <a:srgbClr val="CCFFC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6477000" y="2532411"/>
            <a:ext cx="984428" cy="297739"/>
          </a:xfrm>
          <a:prstGeom prst="rect">
            <a:avLst/>
          </a:prstGeom>
          <a:solidFill>
            <a:srgbClr val="21E7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3" name="Object 8"/>
          <p:cNvGraphicFramePr>
            <a:graphicFrameLocks noChangeAspect="1"/>
          </p:cNvGraphicFramePr>
          <p:nvPr>
            <p:extLst>
              <p:ext uri="{D42A27DB-BD31-4B8C-83A1-F6EECF244321}">
                <p14:modId xmlns:p14="http://schemas.microsoft.com/office/powerpoint/2010/main" val="462013351"/>
              </p:ext>
            </p:extLst>
          </p:nvPr>
        </p:nvGraphicFramePr>
        <p:xfrm>
          <a:off x="5119688" y="4027488"/>
          <a:ext cx="815975" cy="222250"/>
        </p:xfrm>
        <a:graphic>
          <a:graphicData uri="http://schemas.openxmlformats.org/presentationml/2006/ole">
            <mc:AlternateContent xmlns:mc="http://schemas.openxmlformats.org/markup-compatibility/2006">
              <mc:Choice xmlns:v="urn:schemas-microsoft-com:vml" Requires="v">
                <p:oleObj spid="_x0000_s33351" name="Equation" r:id="rId9" imgW="698500" imgH="190500" progId="Equation.DSMT4">
                  <p:embed/>
                </p:oleObj>
              </mc:Choice>
              <mc:Fallback>
                <p:oleObj name="Equation" r:id="rId9" imgW="698500" imgH="190500" progId="Equation.DSMT4">
                  <p:embed/>
                  <p:pic>
                    <p:nvPicPr>
                      <p:cNvPr id="0" name="Picture 11"/>
                      <p:cNvPicPr>
                        <a:picLocks noChangeAspect="1" noChangeArrowheads="1"/>
                      </p:cNvPicPr>
                      <p:nvPr/>
                    </p:nvPicPr>
                    <p:blipFill>
                      <a:blip r:embed="rId10"/>
                      <a:srcRect/>
                      <a:stretch>
                        <a:fillRect/>
                      </a:stretch>
                    </p:blipFill>
                    <p:spPr bwMode="auto">
                      <a:xfrm>
                        <a:off x="5119688" y="4027488"/>
                        <a:ext cx="815975" cy="22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4" name="TextBox 53"/>
          <p:cNvSpPr txBox="1"/>
          <p:nvPr/>
        </p:nvSpPr>
        <p:spPr>
          <a:xfrm>
            <a:off x="5514123" y="4201180"/>
            <a:ext cx="2328602" cy="523220"/>
          </a:xfrm>
          <a:prstGeom prst="rect">
            <a:avLst/>
          </a:prstGeom>
          <a:noFill/>
        </p:spPr>
        <p:txBody>
          <a:bodyPr wrap="square" rtlCol="0">
            <a:spAutoFit/>
          </a:bodyPr>
          <a:lstStyle/>
          <a:p>
            <a:r>
              <a:rPr lang="en-US" sz="1400" dirty="0"/>
              <a:t>(blue part of nub stopped, aqua part of nub still moving)</a:t>
            </a:r>
          </a:p>
        </p:txBody>
      </p:sp>
      <p:cxnSp>
        <p:nvCxnSpPr>
          <p:cNvPr id="55" name="Straight Connector 54"/>
          <p:cNvCxnSpPr/>
          <p:nvPr/>
        </p:nvCxnSpPr>
        <p:spPr>
          <a:xfrm rot="10800000">
            <a:off x="7919180" y="5767315"/>
            <a:ext cx="1718" cy="1286"/>
          </a:xfrm>
          <a:prstGeom prst="line">
            <a:avLst/>
          </a:prstGeom>
        </p:spPr>
        <p:style>
          <a:lnRef idx="2">
            <a:schemeClr val="accent1"/>
          </a:lnRef>
          <a:fillRef idx="0">
            <a:schemeClr val="accent1"/>
          </a:fillRef>
          <a:effectRef idx="1">
            <a:schemeClr val="accent1"/>
          </a:effectRef>
          <a:fontRef idx="minor">
            <a:schemeClr val="tx1"/>
          </a:fontRef>
        </p:style>
      </p:cxnSp>
      <p:sp>
        <p:nvSpPr>
          <p:cNvPr id="56" name="Rectangle 55"/>
          <p:cNvSpPr/>
          <p:nvPr/>
        </p:nvSpPr>
        <p:spPr>
          <a:xfrm>
            <a:off x="7905113" y="4369938"/>
            <a:ext cx="423111" cy="2183262"/>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7239001" y="5302150"/>
            <a:ext cx="703738" cy="297738"/>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6400800" y="5302149"/>
            <a:ext cx="838201" cy="297739"/>
          </a:xfrm>
          <a:prstGeom prst="rect">
            <a:avLst/>
          </a:prstGeom>
          <a:solidFill>
            <a:srgbClr val="21E7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1" name="Straight Arrow Connector 70"/>
          <p:cNvCxnSpPr/>
          <p:nvPr/>
        </p:nvCxnSpPr>
        <p:spPr>
          <a:xfrm rot="10800000" flipV="1">
            <a:off x="1600195" y="5484745"/>
            <a:ext cx="726962" cy="165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76" name="Object 2"/>
          <p:cNvGraphicFramePr>
            <a:graphicFrameLocks noChangeAspect="1"/>
          </p:cNvGraphicFramePr>
          <p:nvPr>
            <p:extLst>
              <p:ext uri="{D42A27DB-BD31-4B8C-83A1-F6EECF244321}">
                <p14:modId xmlns:p14="http://schemas.microsoft.com/office/powerpoint/2010/main" val="2121667837"/>
              </p:ext>
            </p:extLst>
          </p:nvPr>
        </p:nvGraphicFramePr>
        <p:xfrm>
          <a:off x="1693858" y="5270501"/>
          <a:ext cx="628650" cy="211139"/>
        </p:xfrm>
        <a:graphic>
          <a:graphicData uri="http://schemas.openxmlformats.org/presentationml/2006/ole">
            <mc:AlternateContent xmlns:mc="http://schemas.openxmlformats.org/markup-compatibility/2006">
              <mc:Choice xmlns:v="urn:schemas-microsoft-com:vml" Requires="v">
                <p:oleObj spid="_x0000_s33352" name="Equation" r:id="rId11" imgW="609600" imgH="203200" progId="Equation.DSMT4">
                  <p:embed/>
                </p:oleObj>
              </mc:Choice>
              <mc:Fallback>
                <p:oleObj name="Equation" r:id="rId11" imgW="609600" imgH="203200" progId="Equation.DSMT4">
                  <p:embed/>
                  <p:pic>
                    <p:nvPicPr>
                      <p:cNvPr id="0" name="Picture 2"/>
                      <p:cNvPicPr>
                        <a:picLocks noChangeAspect="1" noChangeArrowheads="1"/>
                      </p:cNvPicPr>
                      <p:nvPr/>
                    </p:nvPicPr>
                    <p:blipFill>
                      <a:blip r:embed="rId12"/>
                      <a:srcRect/>
                      <a:stretch>
                        <a:fillRect/>
                      </a:stretch>
                    </p:blipFill>
                    <p:spPr bwMode="auto">
                      <a:xfrm>
                        <a:off x="1693858" y="5270501"/>
                        <a:ext cx="628650" cy="211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61" name="Straight Arrow Connector 60"/>
          <p:cNvCxnSpPr/>
          <p:nvPr/>
        </p:nvCxnSpPr>
        <p:spPr>
          <a:xfrm rot="10800000" flipV="1">
            <a:off x="6019795" y="2741545"/>
            <a:ext cx="726962" cy="165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62" name="Object 2"/>
          <p:cNvGraphicFramePr>
            <a:graphicFrameLocks noChangeAspect="1"/>
          </p:cNvGraphicFramePr>
          <p:nvPr>
            <p:extLst>
              <p:ext uri="{D42A27DB-BD31-4B8C-83A1-F6EECF244321}">
                <p14:modId xmlns:p14="http://schemas.microsoft.com/office/powerpoint/2010/main" val="2599607758"/>
              </p:ext>
            </p:extLst>
          </p:nvPr>
        </p:nvGraphicFramePr>
        <p:xfrm>
          <a:off x="6113458" y="2527301"/>
          <a:ext cx="628650" cy="211139"/>
        </p:xfrm>
        <a:graphic>
          <a:graphicData uri="http://schemas.openxmlformats.org/presentationml/2006/ole">
            <mc:AlternateContent xmlns:mc="http://schemas.openxmlformats.org/markup-compatibility/2006">
              <mc:Choice xmlns:v="urn:schemas-microsoft-com:vml" Requires="v">
                <p:oleObj spid="_x0000_s33353" name="Equation" r:id="rId13" imgW="609600" imgH="203200" progId="Equation.DSMT4">
                  <p:embed/>
                </p:oleObj>
              </mc:Choice>
              <mc:Fallback>
                <p:oleObj name="Equation" r:id="rId13" imgW="609600" imgH="203200" progId="Equation.DSMT4">
                  <p:embed/>
                  <p:pic>
                    <p:nvPicPr>
                      <p:cNvPr id="0" name="Picture 12"/>
                      <p:cNvPicPr>
                        <a:picLocks noChangeAspect="1" noChangeArrowheads="1"/>
                      </p:cNvPicPr>
                      <p:nvPr/>
                    </p:nvPicPr>
                    <p:blipFill>
                      <a:blip r:embed="rId14"/>
                      <a:srcRect/>
                      <a:stretch>
                        <a:fillRect/>
                      </a:stretch>
                    </p:blipFill>
                    <p:spPr bwMode="auto">
                      <a:xfrm>
                        <a:off x="6113458" y="2527301"/>
                        <a:ext cx="628650" cy="211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8" name="Freeform 57"/>
          <p:cNvSpPr/>
          <p:nvPr/>
        </p:nvSpPr>
        <p:spPr>
          <a:xfrm>
            <a:off x="6037738" y="4870397"/>
            <a:ext cx="1873250" cy="1168400"/>
          </a:xfrm>
          <a:custGeom>
            <a:avLst/>
            <a:gdLst>
              <a:gd name="connsiteX0" fmla="*/ 1854200 w 1873250"/>
              <a:gd name="connsiteY0" fmla="*/ 12700 h 1168400"/>
              <a:gd name="connsiteX1" fmla="*/ 1854200 w 1873250"/>
              <a:gd name="connsiteY1" fmla="*/ 247650 h 1168400"/>
              <a:gd name="connsiteX2" fmla="*/ 393700 w 1873250"/>
              <a:gd name="connsiteY2" fmla="*/ 234950 h 1168400"/>
              <a:gd name="connsiteX3" fmla="*/ 393700 w 1873250"/>
              <a:gd name="connsiteY3" fmla="*/ 908050 h 1168400"/>
              <a:gd name="connsiteX4" fmla="*/ 1866900 w 1873250"/>
              <a:gd name="connsiteY4" fmla="*/ 908050 h 1168400"/>
              <a:gd name="connsiteX5" fmla="*/ 1873250 w 1873250"/>
              <a:gd name="connsiteY5" fmla="*/ 1168400 h 1168400"/>
              <a:gd name="connsiteX6" fmla="*/ 0 w 1873250"/>
              <a:gd name="connsiteY6" fmla="*/ 1149350 h 1168400"/>
              <a:gd name="connsiteX7" fmla="*/ 6350 w 1873250"/>
              <a:gd name="connsiteY7" fmla="*/ 0 h 1168400"/>
              <a:gd name="connsiteX8" fmla="*/ 1854200 w 1873250"/>
              <a:gd name="connsiteY8" fmla="*/ 1270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250" h="1168400">
                <a:moveTo>
                  <a:pt x="1854200" y="12700"/>
                </a:moveTo>
                <a:lnTo>
                  <a:pt x="1854200" y="247650"/>
                </a:lnTo>
                <a:lnTo>
                  <a:pt x="393700" y="234950"/>
                </a:lnTo>
                <a:lnTo>
                  <a:pt x="393700" y="908050"/>
                </a:lnTo>
                <a:lnTo>
                  <a:pt x="1866900" y="908050"/>
                </a:lnTo>
                <a:lnTo>
                  <a:pt x="1873250" y="1168400"/>
                </a:lnTo>
                <a:lnTo>
                  <a:pt x="0" y="1149350"/>
                </a:lnTo>
                <a:cubicBezTo>
                  <a:pt x="2117" y="766233"/>
                  <a:pt x="6350" y="0"/>
                  <a:pt x="6350" y="0"/>
                </a:cubicBezTo>
                <a:lnTo>
                  <a:pt x="1854200" y="12700"/>
                </a:lnTo>
                <a:close/>
              </a:path>
            </a:pathLst>
          </a:custGeom>
          <a:solidFill>
            <a:srgbClr val="CCFFC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8" name="Object 2"/>
          <p:cNvGraphicFramePr>
            <a:graphicFrameLocks noChangeAspect="1"/>
          </p:cNvGraphicFramePr>
          <p:nvPr>
            <p:extLst>
              <p:ext uri="{D42A27DB-BD31-4B8C-83A1-F6EECF244321}">
                <p14:modId xmlns:p14="http://schemas.microsoft.com/office/powerpoint/2010/main" val="175898429"/>
              </p:ext>
            </p:extLst>
          </p:nvPr>
        </p:nvGraphicFramePr>
        <p:xfrm>
          <a:off x="2797175" y="5364163"/>
          <a:ext cx="366713" cy="158750"/>
        </p:xfrm>
        <a:graphic>
          <a:graphicData uri="http://schemas.openxmlformats.org/presentationml/2006/ole">
            <mc:AlternateContent xmlns:mc="http://schemas.openxmlformats.org/markup-compatibility/2006">
              <mc:Choice xmlns:v="urn:schemas-microsoft-com:vml" Requires="v">
                <p:oleObj spid="_x0000_s33354" name="Equation" r:id="rId15" imgW="355600" imgH="152400" progId="Equation.DSMT4">
                  <p:embed/>
                </p:oleObj>
              </mc:Choice>
              <mc:Fallback>
                <p:oleObj name="Equation" r:id="rId15" imgW="355600" imgH="152400" progId="Equation.DSMT4">
                  <p:embed/>
                  <p:pic>
                    <p:nvPicPr>
                      <p:cNvPr id="0" name="Picture 14"/>
                      <p:cNvPicPr>
                        <a:picLocks noChangeAspect="1" noChangeArrowheads="1"/>
                      </p:cNvPicPr>
                      <p:nvPr/>
                    </p:nvPicPr>
                    <p:blipFill>
                      <a:blip r:embed="rId16"/>
                      <a:srcRect/>
                      <a:stretch>
                        <a:fillRect/>
                      </a:stretch>
                    </p:blipFill>
                    <p:spPr bwMode="auto">
                      <a:xfrm>
                        <a:off x="2797175" y="5364163"/>
                        <a:ext cx="366713" cy="15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9" name="Object 2"/>
          <p:cNvGraphicFramePr>
            <a:graphicFrameLocks noChangeAspect="1"/>
          </p:cNvGraphicFramePr>
          <p:nvPr>
            <p:extLst>
              <p:ext uri="{D42A27DB-BD31-4B8C-83A1-F6EECF244321}">
                <p14:modId xmlns:p14="http://schemas.microsoft.com/office/powerpoint/2010/main" val="3990337829"/>
              </p:ext>
            </p:extLst>
          </p:nvPr>
        </p:nvGraphicFramePr>
        <p:xfrm>
          <a:off x="7581106" y="2581793"/>
          <a:ext cx="366713" cy="158750"/>
        </p:xfrm>
        <a:graphic>
          <a:graphicData uri="http://schemas.openxmlformats.org/presentationml/2006/ole">
            <mc:AlternateContent xmlns:mc="http://schemas.openxmlformats.org/markup-compatibility/2006">
              <mc:Choice xmlns:v="urn:schemas-microsoft-com:vml" Requires="v">
                <p:oleObj spid="_x0000_s33355" name="Equation" r:id="rId17" imgW="355600" imgH="152400" progId="Equation.DSMT4">
                  <p:embed/>
                </p:oleObj>
              </mc:Choice>
              <mc:Fallback>
                <p:oleObj name="Equation" r:id="rId17" imgW="355600" imgH="152400" progId="Equation.DSMT4">
                  <p:embed/>
                  <p:pic>
                    <p:nvPicPr>
                      <p:cNvPr id="0" name="Picture 15"/>
                      <p:cNvPicPr>
                        <a:picLocks noChangeAspect="1" noChangeArrowheads="1"/>
                      </p:cNvPicPr>
                      <p:nvPr/>
                    </p:nvPicPr>
                    <p:blipFill>
                      <a:blip r:embed="rId18"/>
                      <a:srcRect/>
                      <a:stretch>
                        <a:fillRect/>
                      </a:stretch>
                    </p:blipFill>
                    <p:spPr bwMode="auto">
                      <a:xfrm>
                        <a:off x="7581106" y="2581793"/>
                        <a:ext cx="366713" cy="15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0" name="Object 2"/>
          <p:cNvGraphicFramePr>
            <a:graphicFrameLocks noChangeAspect="1"/>
          </p:cNvGraphicFramePr>
          <p:nvPr>
            <p:extLst>
              <p:ext uri="{D42A27DB-BD31-4B8C-83A1-F6EECF244321}">
                <p14:modId xmlns:p14="http://schemas.microsoft.com/office/powerpoint/2010/main" val="1247928136"/>
              </p:ext>
            </p:extLst>
          </p:nvPr>
        </p:nvGraphicFramePr>
        <p:xfrm>
          <a:off x="7512843" y="5364163"/>
          <a:ext cx="366713" cy="158750"/>
        </p:xfrm>
        <a:graphic>
          <a:graphicData uri="http://schemas.openxmlformats.org/presentationml/2006/ole">
            <mc:AlternateContent xmlns:mc="http://schemas.openxmlformats.org/markup-compatibility/2006">
              <mc:Choice xmlns:v="urn:schemas-microsoft-com:vml" Requires="v">
                <p:oleObj spid="_x0000_s33356" name="Equation" r:id="rId19" imgW="355600" imgH="152400" progId="Equation.DSMT4">
                  <p:embed/>
                </p:oleObj>
              </mc:Choice>
              <mc:Fallback>
                <p:oleObj name="Equation" r:id="rId19" imgW="355600" imgH="152400" progId="Equation.DSMT4">
                  <p:embed/>
                  <p:pic>
                    <p:nvPicPr>
                      <p:cNvPr id="0" name="Picture 16"/>
                      <p:cNvPicPr>
                        <a:picLocks noChangeAspect="1" noChangeArrowheads="1"/>
                      </p:cNvPicPr>
                      <p:nvPr/>
                    </p:nvPicPr>
                    <p:blipFill>
                      <a:blip r:embed="rId20"/>
                      <a:srcRect/>
                      <a:stretch>
                        <a:fillRect/>
                      </a:stretch>
                    </p:blipFill>
                    <p:spPr bwMode="auto">
                      <a:xfrm>
                        <a:off x="7512843" y="5364163"/>
                        <a:ext cx="366713" cy="15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73" name="Straight Arrow Connector 72"/>
          <p:cNvCxnSpPr/>
          <p:nvPr/>
        </p:nvCxnSpPr>
        <p:spPr>
          <a:xfrm rot="10800000" flipV="1">
            <a:off x="1932492" y="2741545"/>
            <a:ext cx="726962" cy="165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74" name="Object 2"/>
          <p:cNvGraphicFramePr>
            <a:graphicFrameLocks noChangeAspect="1"/>
          </p:cNvGraphicFramePr>
          <p:nvPr>
            <p:extLst>
              <p:ext uri="{D42A27DB-BD31-4B8C-83A1-F6EECF244321}">
                <p14:modId xmlns:p14="http://schemas.microsoft.com/office/powerpoint/2010/main" val="1015938809"/>
              </p:ext>
            </p:extLst>
          </p:nvPr>
        </p:nvGraphicFramePr>
        <p:xfrm>
          <a:off x="2025645" y="2527301"/>
          <a:ext cx="628650" cy="211139"/>
        </p:xfrm>
        <a:graphic>
          <a:graphicData uri="http://schemas.openxmlformats.org/presentationml/2006/ole">
            <mc:AlternateContent xmlns:mc="http://schemas.openxmlformats.org/markup-compatibility/2006">
              <mc:Choice xmlns:v="urn:schemas-microsoft-com:vml" Requires="v">
                <p:oleObj spid="_x0000_s33357" name="Equation" r:id="rId21" imgW="609600" imgH="203200" progId="Equation.DSMT4">
                  <p:embed/>
                </p:oleObj>
              </mc:Choice>
              <mc:Fallback>
                <p:oleObj name="Equation" r:id="rId21" imgW="609600" imgH="203200" progId="Equation.DSMT4">
                  <p:embed/>
                  <p:pic>
                    <p:nvPicPr>
                      <p:cNvPr id="0" name="Picture 17"/>
                      <p:cNvPicPr>
                        <a:picLocks noChangeAspect="1" noChangeArrowheads="1"/>
                      </p:cNvPicPr>
                      <p:nvPr/>
                    </p:nvPicPr>
                    <p:blipFill>
                      <a:blip r:embed="rId22"/>
                      <a:srcRect/>
                      <a:stretch>
                        <a:fillRect/>
                      </a:stretch>
                    </p:blipFill>
                    <p:spPr bwMode="auto">
                      <a:xfrm>
                        <a:off x="2025645" y="2527301"/>
                        <a:ext cx="628650" cy="211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8" name="Object 2"/>
          <p:cNvGraphicFramePr>
            <a:graphicFrameLocks noChangeAspect="1"/>
          </p:cNvGraphicFramePr>
          <p:nvPr>
            <p:extLst>
              <p:ext uri="{D42A27DB-BD31-4B8C-83A1-F6EECF244321}">
                <p14:modId xmlns:p14="http://schemas.microsoft.com/office/powerpoint/2010/main" val="2260100434"/>
              </p:ext>
            </p:extLst>
          </p:nvPr>
        </p:nvGraphicFramePr>
        <p:xfrm>
          <a:off x="6215062" y="5334000"/>
          <a:ext cx="523875" cy="158750"/>
        </p:xfrm>
        <a:graphic>
          <a:graphicData uri="http://schemas.openxmlformats.org/presentationml/2006/ole">
            <mc:AlternateContent xmlns:mc="http://schemas.openxmlformats.org/markup-compatibility/2006">
              <mc:Choice xmlns:v="urn:schemas-microsoft-com:vml" Requires="v">
                <p:oleObj spid="_x0000_s33358" name="Equation" r:id="rId23" imgW="508000" imgH="152400" progId="Equation.DSMT4">
                  <p:embed/>
                </p:oleObj>
              </mc:Choice>
              <mc:Fallback>
                <p:oleObj name="Equation" r:id="rId23" imgW="508000" imgH="152400" progId="Equation.DSMT4">
                  <p:embed/>
                  <p:pic>
                    <p:nvPicPr>
                      <p:cNvPr id="0" name="Picture 18"/>
                      <p:cNvPicPr>
                        <a:picLocks noChangeAspect="1" noChangeArrowheads="1"/>
                      </p:cNvPicPr>
                      <p:nvPr/>
                    </p:nvPicPr>
                    <p:blipFill>
                      <a:blip r:embed="rId24"/>
                      <a:srcRect/>
                      <a:stretch>
                        <a:fillRect/>
                      </a:stretch>
                    </p:blipFill>
                    <p:spPr bwMode="auto">
                      <a:xfrm>
                        <a:off x="6215062" y="5334000"/>
                        <a:ext cx="523875" cy="15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4292" y="2054104"/>
            <a:ext cx="5578798" cy="132343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We also need to define an origin--an </a:t>
            </a:r>
            <a:r>
              <a:rPr lang="en-US" sz="2000" dirty="0" err="1">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 = 0 point--in the activator’s frame of reference (this will be called the prime frame of reference).  We will take that origin to be located at the outside edge of the well.    </a:t>
            </a:r>
          </a:p>
        </p:txBody>
      </p:sp>
      <p:grpSp>
        <p:nvGrpSpPr>
          <p:cNvPr id="83" name="Group 82"/>
          <p:cNvGrpSpPr/>
          <p:nvPr/>
        </p:nvGrpSpPr>
        <p:grpSpPr>
          <a:xfrm>
            <a:off x="3663950" y="4024313"/>
            <a:ext cx="701674" cy="204745"/>
            <a:chOff x="5092700" y="1070415"/>
            <a:chExt cx="701674" cy="204745"/>
          </a:xfrm>
        </p:grpSpPr>
        <p:cxnSp>
          <p:nvCxnSpPr>
            <p:cNvPr id="13" name="Straight Arrow Connector 12"/>
            <p:cNvCxnSpPr/>
            <p:nvPr/>
          </p:nvCxnSpPr>
          <p:spPr>
            <a:xfrm>
              <a:off x="5184774" y="1273572"/>
              <a:ext cx="609600"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3074" name="Object 2"/>
            <p:cNvGraphicFramePr>
              <a:graphicFrameLocks noChangeAspect="1"/>
            </p:cNvGraphicFramePr>
            <p:nvPr>
              <p:extLst>
                <p:ext uri="{D42A27DB-BD31-4B8C-83A1-F6EECF244321}">
                  <p14:modId xmlns:p14="http://schemas.microsoft.com/office/powerpoint/2010/main" val="1639335179"/>
                </p:ext>
              </p:extLst>
            </p:nvPr>
          </p:nvGraphicFramePr>
          <p:xfrm>
            <a:off x="5092700" y="1070415"/>
            <a:ext cx="609600" cy="203200"/>
          </p:xfrm>
          <a:graphic>
            <a:graphicData uri="http://schemas.openxmlformats.org/presentationml/2006/ole">
              <mc:AlternateContent xmlns:mc="http://schemas.openxmlformats.org/markup-compatibility/2006">
                <mc:Choice xmlns:v="urn:schemas-microsoft-com:vml" Requires="v">
                  <p:oleObj spid="_x0000_s17640" name="Equation" r:id="rId3" imgW="609600" imgH="203200" progId="Equation.DSMT4">
                    <p:embed/>
                  </p:oleObj>
                </mc:Choice>
                <mc:Fallback>
                  <p:oleObj name="Equation" r:id="rId3" imgW="609600" imgH="203200" progId="Equation.DSMT4">
                    <p:embed/>
                    <p:pic>
                      <p:nvPicPr>
                        <p:cNvPr id="0" name="Picture 2"/>
                        <p:cNvPicPr>
                          <a:picLocks noChangeAspect="1" noChangeArrowheads="1"/>
                        </p:cNvPicPr>
                        <p:nvPr/>
                      </p:nvPicPr>
                      <p:blipFill>
                        <a:blip r:embed="rId4"/>
                        <a:srcRect/>
                        <a:stretch>
                          <a:fillRect/>
                        </a:stretch>
                      </p:blipFill>
                      <p:spPr bwMode="auto">
                        <a:xfrm>
                          <a:off x="5092700" y="1070415"/>
                          <a:ext cx="609600" cy="20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
        <p:nvSpPr>
          <p:cNvPr id="18" name="Freeform 17"/>
          <p:cNvSpPr/>
          <p:nvPr/>
        </p:nvSpPr>
        <p:spPr>
          <a:xfrm>
            <a:off x="4011612" y="4411014"/>
            <a:ext cx="656332" cy="991791"/>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186610" y="4177651"/>
            <a:ext cx="700087" cy="1400175"/>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661544" y="4819398"/>
            <a:ext cx="525066" cy="175022"/>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21"/>
          <p:cNvCxnSpPr/>
          <p:nvPr/>
        </p:nvCxnSpPr>
        <p:spPr>
          <a:xfrm rot="5400000">
            <a:off x="4574641" y="4906301"/>
            <a:ext cx="175022" cy="1216"/>
          </a:xfrm>
          <a:prstGeom prst="line">
            <a:avLst/>
          </a:prstGeom>
          <a:ln w="38100" cap="flat" cmpd="sng" algn="ctr">
            <a:no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4" name="Rectangle 12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TextBox 124"/>
          <p:cNvSpPr txBox="1"/>
          <p:nvPr/>
        </p:nvSpPr>
        <p:spPr>
          <a:xfrm>
            <a:off x="8765847" y="6477000"/>
            <a:ext cx="348172" cy="276999"/>
          </a:xfrm>
          <a:prstGeom prst="rect">
            <a:avLst/>
          </a:prstGeom>
          <a:noFill/>
        </p:spPr>
        <p:txBody>
          <a:bodyPr wrap="none" rtlCol="0">
            <a:spAutoFit/>
          </a:bodyPr>
          <a:lstStyle/>
          <a:p>
            <a:r>
              <a:rPr lang="en-US" sz="1200" dirty="0"/>
              <a:t>4.)</a:t>
            </a:r>
          </a:p>
        </p:txBody>
      </p:sp>
      <p:cxnSp>
        <p:nvCxnSpPr>
          <p:cNvPr id="127" name="Straight Connector 126"/>
          <p:cNvCxnSpPr/>
          <p:nvPr/>
        </p:nvCxnSpPr>
        <p:spPr>
          <a:xfrm rot="5400000">
            <a:off x="3568968" y="4830741"/>
            <a:ext cx="2195470" cy="1588"/>
          </a:xfrm>
          <a:prstGeom prst="line">
            <a:avLst/>
          </a:prstGeom>
          <a:ln w="12700" cap="flat" cmpd="sng" algn="ctr">
            <a:solidFill>
              <a:schemeClr val="tx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aphicFrame>
        <p:nvGraphicFramePr>
          <p:cNvPr id="17429" name="Object 21"/>
          <p:cNvGraphicFramePr>
            <a:graphicFrameLocks noChangeAspect="1"/>
          </p:cNvGraphicFramePr>
          <p:nvPr>
            <p:extLst>
              <p:ext uri="{D42A27DB-BD31-4B8C-83A1-F6EECF244321}">
                <p14:modId xmlns:p14="http://schemas.microsoft.com/office/powerpoint/2010/main" val="24324923"/>
              </p:ext>
            </p:extLst>
          </p:nvPr>
        </p:nvGraphicFramePr>
        <p:xfrm>
          <a:off x="4065835" y="5971845"/>
          <a:ext cx="1244600" cy="317500"/>
        </p:xfrm>
        <a:graphic>
          <a:graphicData uri="http://schemas.openxmlformats.org/presentationml/2006/ole">
            <mc:AlternateContent xmlns:mc="http://schemas.openxmlformats.org/markup-compatibility/2006">
              <mc:Choice xmlns:v="urn:schemas-microsoft-com:vml" Requires="v">
                <p:oleObj spid="_x0000_s17641" name="Equation" r:id="rId5" imgW="1244600" imgH="317500" progId="Equation.DSMT4">
                  <p:embed/>
                </p:oleObj>
              </mc:Choice>
              <mc:Fallback>
                <p:oleObj name="Equation" r:id="rId5" imgW="1244600" imgH="317500" progId="Equation.DSMT4">
                  <p:embed/>
                  <p:pic>
                    <p:nvPicPr>
                      <p:cNvPr id="0" name="Picture 21"/>
                      <p:cNvPicPr>
                        <a:picLocks noChangeAspect="1" noChangeArrowheads="1"/>
                      </p:cNvPicPr>
                      <p:nvPr/>
                    </p:nvPicPr>
                    <p:blipFill>
                      <a:blip r:embed="rId6"/>
                      <a:srcRect/>
                      <a:stretch>
                        <a:fillRect/>
                      </a:stretch>
                    </p:blipFill>
                    <p:spPr bwMode="auto">
                      <a:xfrm>
                        <a:off x="4065835" y="5971845"/>
                        <a:ext cx="1244600" cy="31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31" name="TextBox 130"/>
          <p:cNvSpPr txBox="1"/>
          <p:nvPr/>
        </p:nvSpPr>
        <p:spPr>
          <a:xfrm>
            <a:off x="6324600" y="4802294"/>
            <a:ext cx="1679327" cy="1169551"/>
          </a:xfrm>
          <a:prstGeom prst="rect">
            <a:avLst/>
          </a:prstGeom>
          <a:noFill/>
        </p:spPr>
        <p:txBody>
          <a:bodyPr wrap="square" rtlCol="0">
            <a:spAutoFit/>
          </a:bodyPr>
          <a:lstStyle/>
          <a:p>
            <a:r>
              <a:rPr lang="en-US" sz="1400" i="1" dirty="0">
                <a:latin typeface="Times New Roman" panose="02020603050405020304" pitchFamily="18" charset="0"/>
                <a:cs typeface="Times New Roman" panose="02020603050405020304" pitchFamily="18" charset="0"/>
              </a:rPr>
              <a:t>outside-edge of activator well </a:t>
            </a:r>
            <a:r>
              <a:rPr lang="en-US" sz="1400" dirty="0">
                <a:latin typeface="Times New Roman" panose="02020603050405020304" pitchFamily="18" charset="0"/>
                <a:cs typeface="Times New Roman" panose="02020603050405020304" pitchFamily="18" charset="0"/>
              </a:rPr>
              <a:t>just passing </a:t>
            </a:r>
            <a:r>
              <a:rPr lang="en-US" sz="1400" i="1" dirty="0">
                <a:latin typeface="Times New Roman" panose="02020603050405020304" pitchFamily="18" charset="0"/>
                <a:cs typeface="Times New Roman" panose="02020603050405020304" pitchFamily="18" charset="0"/>
              </a:rPr>
              <a:t>nub-end of detonator</a:t>
            </a:r>
            <a:r>
              <a:rPr lang="en-US" sz="1400" dirty="0">
                <a:latin typeface="Times New Roman" panose="02020603050405020304" pitchFamily="18" charset="0"/>
                <a:cs typeface="Times New Roman" panose="02020603050405020304" pitchFamily="18" charset="0"/>
              </a:rPr>
              <a:t> at ct = 0 and ct’ = 0.  </a:t>
            </a:r>
          </a:p>
        </p:txBody>
      </p:sp>
      <p:sp>
        <p:nvSpPr>
          <p:cNvPr id="20" name="Rectangle 19"/>
          <p:cNvSpPr/>
          <p:nvPr/>
        </p:nvSpPr>
        <p:spPr>
          <a:xfrm>
            <a:off x="8062913" y="351658"/>
            <a:ext cx="700087" cy="1400175"/>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7537847" y="993405"/>
            <a:ext cx="525066" cy="175022"/>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rot="5400000">
            <a:off x="7450944" y="1080308"/>
            <a:ext cx="175022" cy="1216"/>
          </a:xfrm>
          <a:prstGeom prst="line">
            <a:avLst/>
          </a:prstGeom>
          <a:ln w="38100" cap="flat" cmpd="sng" algn="ctr">
            <a:no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6751389" y="1088406"/>
            <a:ext cx="1570858" cy="3646"/>
          </a:xfrm>
          <a:prstGeom prst="line">
            <a:avLst/>
          </a:prstGeom>
          <a:ln w="12700" cap="flat" cmpd="sng" algn="ctr">
            <a:solidFill>
              <a:schemeClr val="tx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457199" y="3886201"/>
            <a:ext cx="3138735" cy="2554545"/>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We additionally need to decide when to “start the clock.”  Let’s assume that when the </a:t>
            </a:r>
            <a:r>
              <a:rPr lang="en-US" sz="2000" i="1" dirty="0">
                <a:latin typeface="Times New Roman" panose="02020603050405020304" pitchFamily="18" charset="0"/>
                <a:cs typeface="Times New Roman" panose="02020603050405020304" pitchFamily="18" charset="0"/>
              </a:rPr>
              <a:t>outside-edge of the activator-well </a:t>
            </a:r>
            <a:r>
              <a:rPr lang="en-US" sz="2000" dirty="0">
                <a:latin typeface="Times New Roman" panose="02020603050405020304" pitchFamily="18" charset="0"/>
                <a:cs typeface="Times New Roman" panose="02020603050405020304" pitchFamily="18" charset="0"/>
              </a:rPr>
              <a:t>just passes the </a:t>
            </a:r>
            <a:r>
              <a:rPr lang="en-US" sz="2000" i="1" dirty="0">
                <a:latin typeface="Times New Roman" panose="02020603050405020304" pitchFamily="18" charset="0"/>
                <a:cs typeface="Times New Roman" panose="02020603050405020304" pitchFamily="18" charset="0"/>
              </a:rPr>
              <a:t>nub-end of the detonator</a:t>
            </a:r>
            <a:r>
              <a:rPr lang="en-US" sz="2000" dirty="0">
                <a:latin typeface="Times New Roman" panose="02020603050405020304" pitchFamily="18" charset="0"/>
                <a:cs typeface="Times New Roman" panose="02020603050405020304" pitchFamily="18" charset="0"/>
              </a:rPr>
              <a:t>, both clocks start (that is, ct = 0 and ct’ = 0 at that point).  </a:t>
            </a:r>
          </a:p>
        </p:txBody>
      </p:sp>
      <p:graphicFrame>
        <p:nvGraphicFramePr>
          <p:cNvPr id="28" name="Object 21"/>
          <p:cNvGraphicFramePr>
            <a:graphicFrameLocks noChangeAspect="1"/>
          </p:cNvGraphicFramePr>
          <p:nvPr>
            <p:extLst>
              <p:ext uri="{D42A27DB-BD31-4B8C-83A1-F6EECF244321}">
                <p14:modId xmlns:p14="http://schemas.microsoft.com/office/powerpoint/2010/main" val="2459125954"/>
              </p:ext>
            </p:extLst>
          </p:nvPr>
        </p:nvGraphicFramePr>
        <p:xfrm>
          <a:off x="7331075" y="1876425"/>
          <a:ext cx="355600" cy="152400"/>
        </p:xfrm>
        <a:graphic>
          <a:graphicData uri="http://schemas.openxmlformats.org/presentationml/2006/ole">
            <mc:AlternateContent xmlns:mc="http://schemas.openxmlformats.org/markup-compatibility/2006">
              <mc:Choice xmlns:v="urn:schemas-microsoft-com:vml" Requires="v">
                <p:oleObj spid="_x0000_s17642" name="Equation" r:id="rId7" imgW="355600" imgH="152400" progId="Equation.DSMT4">
                  <p:embed/>
                </p:oleObj>
              </mc:Choice>
              <mc:Fallback>
                <p:oleObj name="Equation" r:id="rId7" imgW="355600" imgH="152400" progId="Equation.DSMT4">
                  <p:embed/>
                  <p:pic>
                    <p:nvPicPr>
                      <p:cNvPr id="0" name="Picture 24"/>
                      <p:cNvPicPr>
                        <a:picLocks noChangeAspect="1" noChangeArrowheads="1"/>
                      </p:cNvPicPr>
                      <p:nvPr/>
                    </p:nvPicPr>
                    <p:blipFill>
                      <a:blip r:embed="rId8"/>
                      <a:srcRect/>
                      <a:stretch>
                        <a:fillRect/>
                      </a:stretch>
                    </p:blipFill>
                    <p:spPr bwMode="auto">
                      <a:xfrm>
                        <a:off x="7331075" y="1876425"/>
                        <a:ext cx="3556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1" name="Freeform 30"/>
          <p:cNvSpPr/>
          <p:nvPr/>
        </p:nvSpPr>
        <p:spPr>
          <a:xfrm>
            <a:off x="6881490" y="2505219"/>
            <a:ext cx="656332" cy="991791"/>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p:nvCxnSpPr>
        <p:spPr>
          <a:xfrm rot="5400000">
            <a:off x="6723048" y="3021747"/>
            <a:ext cx="1625482" cy="1588"/>
          </a:xfrm>
          <a:prstGeom prst="line">
            <a:avLst/>
          </a:prstGeom>
          <a:ln w="12700" cap="flat" cmpd="sng" algn="ctr">
            <a:solidFill>
              <a:schemeClr val="tx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404292" y="303847"/>
            <a:ext cx="6606058" cy="163121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For our purposes, the unprimed coordinate axes (</a:t>
            </a:r>
            <a:r>
              <a:rPr lang="en-US" sz="2000" i="1" dirty="0" err="1">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 and </a:t>
            </a:r>
            <a:r>
              <a:rPr lang="en-US" sz="2000" i="1" dirty="0">
                <a:latin typeface="Times New Roman" panose="02020603050405020304" pitchFamily="18" charset="0"/>
                <a:cs typeface="Times New Roman" panose="02020603050405020304" pitchFamily="18" charset="0"/>
              </a:rPr>
              <a:t>ct</a:t>
            </a:r>
            <a:r>
              <a:rPr lang="en-US" sz="2000" dirty="0">
                <a:latin typeface="Times New Roman" panose="02020603050405020304" pitchFamily="18" charset="0"/>
                <a:cs typeface="Times New Roman" panose="02020603050405020304" pitchFamily="18" charset="0"/>
              </a:rPr>
              <a:t>) will be associated with the bomb’s frame of reference (again, we are starting out assuming the bomb is not what is moving).  We need to define an origin.  In this case, the ideal position for </a:t>
            </a:r>
            <a:r>
              <a:rPr lang="en-US" sz="2000" dirty="0" err="1">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 = 0 is the </a:t>
            </a:r>
            <a:r>
              <a:rPr lang="en-US" sz="2000" i="1" dirty="0">
                <a:latin typeface="Times New Roman" panose="02020603050405020304" pitchFamily="18" charset="0"/>
                <a:cs typeface="Times New Roman" panose="02020603050405020304" pitchFamily="18" charset="0"/>
              </a:rPr>
              <a:t>nub-end of the detonator </a:t>
            </a:r>
            <a:r>
              <a:rPr lang="en-US" sz="2000" dirty="0">
                <a:latin typeface="Times New Roman" panose="02020603050405020304" pitchFamily="18" charset="0"/>
                <a:cs typeface="Times New Roman" panose="02020603050405020304" pitchFamily="18" charset="0"/>
              </a:rPr>
              <a:t>(see sketch).</a:t>
            </a:r>
          </a:p>
        </p:txBody>
      </p:sp>
      <p:graphicFrame>
        <p:nvGraphicFramePr>
          <p:cNvPr id="38" name="Object 21"/>
          <p:cNvGraphicFramePr>
            <a:graphicFrameLocks noChangeAspect="1"/>
          </p:cNvGraphicFramePr>
          <p:nvPr>
            <p:extLst>
              <p:ext uri="{D42A27DB-BD31-4B8C-83A1-F6EECF244321}">
                <p14:modId xmlns:p14="http://schemas.microsoft.com/office/powerpoint/2010/main" val="3854079377"/>
              </p:ext>
            </p:extLst>
          </p:nvPr>
        </p:nvGraphicFramePr>
        <p:xfrm>
          <a:off x="7321550" y="3810000"/>
          <a:ext cx="393700" cy="152400"/>
        </p:xfrm>
        <a:graphic>
          <a:graphicData uri="http://schemas.openxmlformats.org/presentationml/2006/ole">
            <mc:AlternateContent xmlns:mc="http://schemas.openxmlformats.org/markup-compatibility/2006">
              <mc:Choice xmlns:v="urn:schemas-microsoft-com:vml" Requires="v">
                <p:oleObj spid="_x0000_s17643" name="Equation" r:id="rId9" imgW="393700" imgH="152400" progId="Equation.DSMT4">
                  <p:embed/>
                </p:oleObj>
              </mc:Choice>
              <mc:Fallback>
                <p:oleObj name="Equation" r:id="rId9" imgW="393700" imgH="152400" progId="Equation.DSMT4">
                  <p:embed/>
                  <p:pic>
                    <p:nvPicPr>
                      <p:cNvPr id="0" name="Picture 27"/>
                      <p:cNvPicPr>
                        <a:picLocks noChangeAspect="1" noChangeArrowheads="1"/>
                      </p:cNvPicPr>
                      <p:nvPr/>
                    </p:nvPicPr>
                    <p:blipFill>
                      <a:blip r:embed="rId10"/>
                      <a:srcRect/>
                      <a:stretch>
                        <a:fillRect/>
                      </a:stretch>
                    </p:blipFill>
                    <p:spPr bwMode="auto">
                      <a:xfrm>
                        <a:off x="7321550" y="3810000"/>
                        <a:ext cx="3937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9" name="Freeform 38"/>
          <p:cNvSpPr/>
          <p:nvPr/>
        </p:nvSpPr>
        <p:spPr>
          <a:xfrm>
            <a:off x="5422900" y="3327400"/>
            <a:ext cx="3251200" cy="1182304"/>
          </a:xfrm>
          <a:custGeom>
            <a:avLst/>
            <a:gdLst>
              <a:gd name="connsiteX0" fmla="*/ 0 w 3251200"/>
              <a:gd name="connsiteY0" fmla="*/ 0 h 1182304"/>
              <a:gd name="connsiteX1" fmla="*/ 38100 w 3251200"/>
              <a:gd name="connsiteY1" fmla="*/ 50800 h 1182304"/>
              <a:gd name="connsiteX2" fmla="*/ 63500 w 3251200"/>
              <a:gd name="connsiteY2" fmla="*/ 114300 h 1182304"/>
              <a:gd name="connsiteX3" fmla="*/ 177800 w 3251200"/>
              <a:gd name="connsiteY3" fmla="*/ 254000 h 1182304"/>
              <a:gd name="connsiteX4" fmla="*/ 215900 w 3251200"/>
              <a:gd name="connsiteY4" fmla="*/ 266700 h 1182304"/>
              <a:gd name="connsiteX5" fmla="*/ 355600 w 3251200"/>
              <a:gd name="connsiteY5" fmla="*/ 203200 h 1182304"/>
              <a:gd name="connsiteX6" fmla="*/ 571500 w 3251200"/>
              <a:gd name="connsiteY6" fmla="*/ 215900 h 1182304"/>
              <a:gd name="connsiteX7" fmla="*/ 635000 w 3251200"/>
              <a:gd name="connsiteY7" fmla="*/ 317500 h 1182304"/>
              <a:gd name="connsiteX8" fmla="*/ 685800 w 3251200"/>
              <a:gd name="connsiteY8" fmla="*/ 393700 h 1182304"/>
              <a:gd name="connsiteX9" fmla="*/ 774700 w 3251200"/>
              <a:gd name="connsiteY9" fmla="*/ 495300 h 1182304"/>
              <a:gd name="connsiteX10" fmla="*/ 914400 w 3251200"/>
              <a:gd name="connsiteY10" fmla="*/ 596900 h 1182304"/>
              <a:gd name="connsiteX11" fmla="*/ 1016000 w 3251200"/>
              <a:gd name="connsiteY11" fmla="*/ 571500 h 1182304"/>
              <a:gd name="connsiteX12" fmla="*/ 1054100 w 3251200"/>
              <a:gd name="connsiteY12" fmla="*/ 558800 h 1182304"/>
              <a:gd name="connsiteX13" fmla="*/ 1130300 w 3251200"/>
              <a:gd name="connsiteY13" fmla="*/ 520700 h 1182304"/>
              <a:gd name="connsiteX14" fmla="*/ 1308100 w 3251200"/>
              <a:gd name="connsiteY14" fmla="*/ 533400 h 1182304"/>
              <a:gd name="connsiteX15" fmla="*/ 1346200 w 3251200"/>
              <a:gd name="connsiteY15" fmla="*/ 546100 h 1182304"/>
              <a:gd name="connsiteX16" fmla="*/ 1371600 w 3251200"/>
              <a:gd name="connsiteY16" fmla="*/ 584200 h 1182304"/>
              <a:gd name="connsiteX17" fmla="*/ 1409700 w 3251200"/>
              <a:gd name="connsiteY17" fmla="*/ 622300 h 1182304"/>
              <a:gd name="connsiteX18" fmla="*/ 1435100 w 3251200"/>
              <a:gd name="connsiteY18" fmla="*/ 660400 h 1182304"/>
              <a:gd name="connsiteX19" fmla="*/ 1511300 w 3251200"/>
              <a:gd name="connsiteY19" fmla="*/ 698500 h 1182304"/>
              <a:gd name="connsiteX20" fmla="*/ 1562100 w 3251200"/>
              <a:gd name="connsiteY20" fmla="*/ 736600 h 1182304"/>
              <a:gd name="connsiteX21" fmla="*/ 1600200 w 3251200"/>
              <a:gd name="connsiteY21" fmla="*/ 749300 h 1182304"/>
              <a:gd name="connsiteX22" fmla="*/ 1651000 w 3251200"/>
              <a:gd name="connsiteY22" fmla="*/ 774700 h 1182304"/>
              <a:gd name="connsiteX23" fmla="*/ 1739900 w 3251200"/>
              <a:gd name="connsiteY23" fmla="*/ 825500 h 1182304"/>
              <a:gd name="connsiteX24" fmla="*/ 1765300 w 3251200"/>
              <a:gd name="connsiteY24" fmla="*/ 876300 h 1182304"/>
              <a:gd name="connsiteX25" fmla="*/ 2006600 w 3251200"/>
              <a:gd name="connsiteY25" fmla="*/ 863600 h 1182304"/>
              <a:gd name="connsiteX26" fmla="*/ 2120900 w 3251200"/>
              <a:gd name="connsiteY26" fmla="*/ 838200 h 1182304"/>
              <a:gd name="connsiteX27" fmla="*/ 2209800 w 3251200"/>
              <a:gd name="connsiteY27" fmla="*/ 812800 h 1182304"/>
              <a:gd name="connsiteX28" fmla="*/ 2311400 w 3251200"/>
              <a:gd name="connsiteY28" fmla="*/ 825500 h 1182304"/>
              <a:gd name="connsiteX29" fmla="*/ 2374900 w 3251200"/>
              <a:gd name="connsiteY29" fmla="*/ 901700 h 1182304"/>
              <a:gd name="connsiteX30" fmla="*/ 2463800 w 3251200"/>
              <a:gd name="connsiteY30" fmla="*/ 965200 h 1182304"/>
              <a:gd name="connsiteX31" fmla="*/ 2552700 w 3251200"/>
              <a:gd name="connsiteY31" fmla="*/ 1054100 h 1182304"/>
              <a:gd name="connsiteX32" fmla="*/ 2616200 w 3251200"/>
              <a:gd name="connsiteY32" fmla="*/ 1092200 h 1182304"/>
              <a:gd name="connsiteX33" fmla="*/ 2692400 w 3251200"/>
              <a:gd name="connsiteY33" fmla="*/ 1143000 h 1182304"/>
              <a:gd name="connsiteX34" fmla="*/ 2781300 w 3251200"/>
              <a:gd name="connsiteY34" fmla="*/ 1181100 h 1182304"/>
              <a:gd name="connsiteX35" fmla="*/ 2933700 w 3251200"/>
              <a:gd name="connsiteY35" fmla="*/ 1168400 h 1182304"/>
              <a:gd name="connsiteX36" fmla="*/ 2984500 w 3251200"/>
              <a:gd name="connsiteY36" fmla="*/ 1155700 h 1182304"/>
              <a:gd name="connsiteX37" fmla="*/ 3213100 w 3251200"/>
              <a:gd name="connsiteY37" fmla="*/ 1181100 h 1182304"/>
              <a:gd name="connsiteX38" fmla="*/ 3251200 w 3251200"/>
              <a:gd name="connsiteY38" fmla="*/ 1181100 h 118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251200" h="1182304">
                <a:moveTo>
                  <a:pt x="0" y="0"/>
                </a:moveTo>
                <a:cubicBezTo>
                  <a:pt x="12700" y="16933"/>
                  <a:pt x="27821" y="32297"/>
                  <a:pt x="38100" y="50800"/>
                </a:cubicBezTo>
                <a:cubicBezTo>
                  <a:pt x="49171" y="70728"/>
                  <a:pt x="51552" y="94885"/>
                  <a:pt x="63500" y="114300"/>
                </a:cubicBezTo>
                <a:cubicBezTo>
                  <a:pt x="68229" y="121984"/>
                  <a:pt x="144661" y="231907"/>
                  <a:pt x="177800" y="254000"/>
                </a:cubicBezTo>
                <a:cubicBezTo>
                  <a:pt x="188939" y="261426"/>
                  <a:pt x="203200" y="262467"/>
                  <a:pt x="215900" y="266700"/>
                </a:cubicBezTo>
                <a:cubicBezTo>
                  <a:pt x="329474" y="209913"/>
                  <a:pt x="281579" y="227874"/>
                  <a:pt x="355600" y="203200"/>
                </a:cubicBezTo>
                <a:cubicBezTo>
                  <a:pt x="427567" y="207433"/>
                  <a:pt x="501369" y="199202"/>
                  <a:pt x="571500" y="215900"/>
                </a:cubicBezTo>
                <a:cubicBezTo>
                  <a:pt x="636162" y="231296"/>
                  <a:pt x="615384" y="278269"/>
                  <a:pt x="635000" y="317500"/>
                </a:cubicBezTo>
                <a:cubicBezTo>
                  <a:pt x="648652" y="344804"/>
                  <a:pt x="667484" y="369278"/>
                  <a:pt x="685800" y="393700"/>
                </a:cubicBezTo>
                <a:cubicBezTo>
                  <a:pt x="718892" y="437822"/>
                  <a:pt x="730855" y="458763"/>
                  <a:pt x="774700" y="495300"/>
                </a:cubicBezTo>
                <a:cubicBezTo>
                  <a:pt x="831605" y="542721"/>
                  <a:pt x="861594" y="561696"/>
                  <a:pt x="914400" y="596900"/>
                </a:cubicBezTo>
                <a:cubicBezTo>
                  <a:pt x="948267" y="588433"/>
                  <a:pt x="982321" y="580685"/>
                  <a:pt x="1016000" y="571500"/>
                </a:cubicBezTo>
                <a:cubicBezTo>
                  <a:pt x="1028915" y="567978"/>
                  <a:pt x="1042126" y="564787"/>
                  <a:pt x="1054100" y="558800"/>
                </a:cubicBezTo>
                <a:cubicBezTo>
                  <a:pt x="1152577" y="509561"/>
                  <a:pt x="1034535" y="552622"/>
                  <a:pt x="1130300" y="520700"/>
                </a:cubicBezTo>
                <a:cubicBezTo>
                  <a:pt x="1189567" y="524933"/>
                  <a:pt x="1249089" y="526458"/>
                  <a:pt x="1308100" y="533400"/>
                </a:cubicBezTo>
                <a:cubicBezTo>
                  <a:pt x="1321395" y="534964"/>
                  <a:pt x="1335747" y="537737"/>
                  <a:pt x="1346200" y="546100"/>
                </a:cubicBezTo>
                <a:cubicBezTo>
                  <a:pt x="1358119" y="555635"/>
                  <a:pt x="1361829" y="572474"/>
                  <a:pt x="1371600" y="584200"/>
                </a:cubicBezTo>
                <a:cubicBezTo>
                  <a:pt x="1383098" y="597998"/>
                  <a:pt x="1398202" y="608502"/>
                  <a:pt x="1409700" y="622300"/>
                </a:cubicBezTo>
                <a:cubicBezTo>
                  <a:pt x="1419471" y="634026"/>
                  <a:pt x="1424307" y="649607"/>
                  <a:pt x="1435100" y="660400"/>
                </a:cubicBezTo>
                <a:cubicBezTo>
                  <a:pt x="1459719" y="685019"/>
                  <a:pt x="1480312" y="688171"/>
                  <a:pt x="1511300" y="698500"/>
                </a:cubicBezTo>
                <a:cubicBezTo>
                  <a:pt x="1528233" y="711200"/>
                  <a:pt x="1543722" y="726098"/>
                  <a:pt x="1562100" y="736600"/>
                </a:cubicBezTo>
                <a:cubicBezTo>
                  <a:pt x="1573723" y="743242"/>
                  <a:pt x="1587895" y="744027"/>
                  <a:pt x="1600200" y="749300"/>
                </a:cubicBezTo>
                <a:cubicBezTo>
                  <a:pt x="1617601" y="756758"/>
                  <a:pt x="1634562" y="765307"/>
                  <a:pt x="1651000" y="774700"/>
                </a:cubicBezTo>
                <a:cubicBezTo>
                  <a:pt x="1776656" y="846503"/>
                  <a:pt x="1586387" y="748743"/>
                  <a:pt x="1739900" y="825500"/>
                </a:cubicBezTo>
                <a:cubicBezTo>
                  <a:pt x="1748367" y="842433"/>
                  <a:pt x="1746558" y="873623"/>
                  <a:pt x="1765300" y="876300"/>
                </a:cubicBezTo>
                <a:cubicBezTo>
                  <a:pt x="1845035" y="887691"/>
                  <a:pt x="1926312" y="870023"/>
                  <a:pt x="2006600" y="863600"/>
                </a:cubicBezTo>
                <a:cubicBezTo>
                  <a:pt x="2086181" y="857234"/>
                  <a:pt x="2063478" y="854606"/>
                  <a:pt x="2120900" y="838200"/>
                </a:cubicBezTo>
                <a:cubicBezTo>
                  <a:pt x="2232528" y="806306"/>
                  <a:pt x="2118449" y="843250"/>
                  <a:pt x="2209800" y="812800"/>
                </a:cubicBezTo>
                <a:cubicBezTo>
                  <a:pt x="2243667" y="817033"/>
                  <a:pt x="2279325" y="813836"/>
                  <a:pt x="2311400" y="825500"/>
                </a:cubicBezTo>
                <a:cubicBezTo>
                  <a:pt x="2344094" y="837389"/>
                  <a:pt x="2353303" y="880103"/>
                  <a:pt x="2374900" y="901700"/>
                </a:cubicBezTo>
                <a:cubicBezTo>
                  <a:pt x="2390653" y="917453"/>
                  <a:pt x="2442167" y="950778"/>
                  <a:pt x="2463800" y="965200"/>
                </a:cubicBezTo>
                <a:cubicBezTo>
                  <a:pt x="2485662" y="1030787"/>
                  <a:pt x="2466481" y="999233"/>
                  <a:pt x="2552700" y="1054100"/>
                </a:cubicBezTo>
                <a:cubicBezTo>
                  <a:pt x="2573525" y="1067352"/>
                  <a:pt x="2595661" y="1078508"/>
                  <a:pt x="2616200" y="1092200"/>
                </a:cubicBezTo>
                <a:cubicBezTo>
                  <a:pt x="2641600" y="1109133"/>
                  <a:pt x="2663440" y="1133347"/>
                  <a:pt x="2692400" y="1143000"/>
                </a:cubicBezTo>
                <a:cubicBezTo>
                  <a:pt x="2748461" y="1161687"/>
                  <a:pt x="2718526" y="1149713"/>
                  <a:pt x="2781300" y="1181100"/>
                </a:cubicBezTo>
                <a:cubicBezTo>
                  <a:pt x="2832100" y="1176867"/>
                  <a:pt x="2883118" y="1174723"/>
                  <a:pt x="2933700" y="1168400"/>
                </a:cubicBezTo>
                <a:cubicBezTo>
                  <a:pt x="2951020" y="1166235"/>
                  <a:pt x="2967064" y="1154907"/>
                  <a:pt x="2984500" y="1155700"/>
                </a:cubicBezTo>
                <a:cubicBezTo>
                  <a:pt x="3061090" y="1159181"/>
                  <a:pt x="3136776" y="1173831"/>
                  <a:pt x="3213100" y="1181100"/>
                </a:cubicBezTo>
                <a:cubicBezTo>
                  <a:pt x="3225743" y="1182304"/>
                  <a:pt x="3238500" y="1181100"/>
                  <a:pt x="3251200" y="1181100"/>
                </a:cubicBezTo>
              </a:path>
            </a:pathLst>
          </a:custGeom>
          <a:ln w="127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399" y="809685"/>
            <a:ext cx="8613448" cy="4401205"/>
          </a:xfrm>
          <a:prstGeom prst="rect">
            <a:avLst/>
          </a:prstGeom>
          <a:noFill/>
        </p:spPr>
        <p:txBody>
          <a:bodyPr wrap="square" rtlCol="0">
            <a:spAutoFit/>
          </a:bodyPr>
          <a:lstStyle/>
          <a:p>
            <a:pPr algn="ctr"/>
            <a:r>
              <a:rPr lang="en-US" sz="4400" dirty="0"/>
              <a:t>As I said before, </a:t>
            </a:r>
          </a:p>
          <a:p>
            <a:pPr algn="ctr"/>
            <a:endParaRPr lang="en-US" sz="4400" dirty="0"/>
          </a:p>
          <a:p>
            <a:pPr algn="ctr"/>
            <a:r>
              <a:rPr lang="en-US" sz="9600" dirty="0">
                <a:solidFill>
                  <a:srgbClr val="FF0000"/>
                </a:solidFill>
              </a:rPr>
              <a:t>AIN’T THAT COOL</a:t>
            </a:r>
            <a:r>
              <a:rPr lang="en-US" sz="9600" dirty="0">
                <a:solidFill>
                  <a:srgbClr val="0000FF"/>
                </a:solidFill>
              </a:rPr>
              <a:t>!</a:t>
            </a:r>
            <a:r>
              <a:rPr lang="en-US" sz="9600" dirty="0">
                <a:solidFill>
                  <a:srgbClr val="008000"/>
                </a:solidFill>
              </a:rPr>
              <a:t>!</a:t>
            </a:r>
            <a:r>
              <a:rPr lang="en-US" sz="9600" dirty="0">
                <a:solidFill>
                  <a:srgbClr val="FF0000"/>
                </a:solidFill>
              </a:rPr>
              <a:t>!</a:t>
            </a:r>
          </a:p>
        </p:txBody>
      </p:sp>
      <p:sp>
        <p:nvSpPr>
          <p:cNvPr id="46" name="Rectangle 45"/>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8610600" y="6477000"/>
            <a:ext cx="426168" cy="276999"/>
          </a:xfrm>
          <a:prstGeom prst="rect">
            <a:avLst/>
          </a:prstGeom>
          <a:noFill/>
        </p:spPr>
        <p:txBody>
          <a:bodyPr wrap="none" rtlCol="0">
            <a:spAutoFit/>
          </a:bodyPr>
          <a:lstStyle/>
          <a:p>
            <a:r>
              <a:rPr lang="en-US" sz="1200" dirty="0"/>
              <a:t>40.)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Box 117"/>
          <p:cNvSpPr txBox="1"/>
          <p:nvPr/>
        </p:nvSpPr>
        <p:spPr>
          <a:xfrm>
            <a:off x="547423" y="4001631"/>
            <a:ext cx="8153400" cy="224676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Second, an </a:t>
            </a:r>
            <a:r>
              <a:rPr lang="en-US" sz="2000" dirty="0">
                <a:solidFill>
                  <a:srgbClr val="FF0000"/>
                </a:solidFill>
                <a:latin typeface="Times New Roman" panose="02020603050405020304" pitchFamily="18" charset="0"/>
                <a:cs typeface="Times New Roman" panose="02020603050405020304" pitchFamily="18" charset="0"/>
              </a:rPr>
              <a:t>event</a:t>
            </a:r>
            <a:r>
              <a:rPr lang="en-US" sz="2000" dirty="0">
                <a:latin typeface="Times New Roman" panose="02020603050405020304" pitchFamily="18" charset="0"/>
                <a:cs typeface="Times New Roman" panose="02020603050405020304" pitchFamily="18" charset="0"/>
              </a:rPr>
              <a:t> can simply be a point of interest on a world-line, though it is more commonly associated with a point where two world-lines cross.  For instance, if the world-line of the </a:t>
            </a:r>
            <a:r>
              <a:rPr lang="en-US" sz="2000" i="1" dirty="0">
                <a:latin typeface="Times New Roman" panose="02020603050405020304" pitchFamily="18" charset="0"/>
                <a:cs typeface="Times New Roman" panose="02020603050405020304" pitchFamily="18" charset="0"/>
              </a:rPr>
              <a:t>bottom of the activator</a:t>
            </a:r>
            <a:r>
              <a:rPr lang="en-US" sz="2000" dirty="0">
                <a:latin typeface="Times New Roman" panose="02020603050405020304" pitchFamily="18" charset="0"/>
                <a:cs typeface="Times New Roman" panose="02020603050405020304" pitchFamily="18" charset="0"/>
              </a:rPr>
              <a:t> (where the firing pin is) were to cross the world-line of the </a:t>
            </a:r>
            <a:r>
              <a:rPr lang="en-US" sz="2000" i="1" dirty="0">
                <a:latin typeface="Times New Roman" panose="02020603050405020304" pitchFamily="18" charset="0"/>
                <a:cs typeface="Times New Roman" panose="02020603050405020304" pitchFamily="18" charset="0"/>
              </a:rPr>
              <a:t>nub-end of the detonator</a:t>
            </a:r>
            <a:r>
              <a:rPr lang="en-US" sz="2000" dirty="0">
                <a:latin typeface="Times New Roman" panose="02020603050405020304" pitchFamily="18" charset="0"/>
                <a:cs typeface="Times New Roman" panose="02020603050405020304" pitchFamily="18" charset="0"/>
              </a:rPr>
              <a:t>, the firing pin and detonator would be in the same place at the same time . . . which is to say the bomb would blow.  That </a:t>
            </a:r>
            <a:r>
              <a:rPr lang="en-US" sz="2000" dirty="0">
                <a:solidFill>
                  <a:srgbClr val="FF0000"/>
                </a:solidFill>
                <a:latin typeface="Times New Roman" panose="02020603050405020304" pitchFamily="18" charset="0"/>
                <a:cs typeface="Times New Roman" panose="02020603050405020304" pitchFamily="18" charset="0"/>
              </a:rPr>
              <a:t>event </a:t>
            </a:r>
            <a:r>
              <a:rPr lang="en-US" sz="2000" dirty="0">
                <a:latin typeface="Times New Roman" panose="02020603050405020304" pitchFamily="18" charset="0"/>
                <a:cs typeface="Times New Roman" panose="02020603050405020304" pitchFamily="18" charset="0"/>
              </a:rPr>
              <a:t>would occur when their world-lines crossed.</a:t>
            </a:r>
          </a:p>
        </p:txBody>
      </p:sp>
      <p:sp>
        <p:nvSpPr>
          <p:cNvPr id="124" name="Rectangle 12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TextBox 124"/>
          <p:cNvSpPr txBox="1"/>
          <p:nvPr/>
        </p:nvSpPr>
        <p:spPr>
          <a:xfrm>
            <a:off x="8765847" y="6477000"/>
            <a:ext cx="348172" cy="276999"/>
          </a:xfrm>
          <a:prstGeom prst="rect">
            <a:avLst/>
          </a:prstGeom>
          <a:noFill/>
        </p:spPr>
        <p:txBody>
          <a:bodyPr wrap="none" rtlCol="0">
            <a:spAutoFit/>
          </a:bodyPr>
          <a:lstStyle/>
          <a:p>
            <a:r>
              <a:rPr lang="en-US" sz="1200" dirty="0"/>
              <a:t>5.)</a:t>
            </a:r>
          </a:p>
        </p:txBody>
      </p:sp>
      <p:sp>
        <p:nvSpPr>
          <p:cNvPr id="57" name="TextBox 56"/>
          <p:cNvSpPr txBox="1"/>
          <p:nvPr/>
        </p:nvSpPr>
        <p:spPr>
          <a:xfrm>
            <a:off x="250561" y="685800"/>
            <a:ext cx="8664840"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The only other two bits of amusement we need are more like reminders than anything else.</a:t>
            </a:r>
          </a:p>
        </p:txBody>
      </p:sp>
      <p:sp>
        <p:nvSpPr>
          <p:cNvPr id="6" name="TextBox 5"/>
          <p:cNvSpPr txBox="1"/>
          <p:nvPr/>
        </p:nvSpPr>
        <p:spPr>
          <a:xfrm>
            <a:off x="1012561" y="2553831"/>
            <a:ext cx="7391400" cy="132343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That means that even though a point on an object may be physically stationary with its “</a:t>
            </a:r>
            <a:r>
              <a:rPr lang="en-US" sz="2000" dirty="0" err="1">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 coordinate not changing, that point will still be moving in time.  In other words, a point’s world-line will always, at a minimum, show motion along the “ct” axis.  </a:t>
            </a:r>
          </a:p>
        </p:txBody>
      </p:sp>
      <p:sp>
        <p:nvSpPr>
          <p:cNvPr id="7" name="TextBox 6"/>
          <p:cNvSpPr txBox="1"/>
          <p:nvPr/>
        </p:nvSpPr>
        <p:spPr>
          <a:xfrm>
            <a:off x="547423" y="1478101"/>
            <a:ext cx="8153400" cy="101566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First, a </a:t>
            </a:r>
            <a:r>
              <a:rPr lang="en-US" sz="2000" dirty="0">
                <a:solidFill>
                  <a:srgbClr val="FF0000"/>
                </a:solidFill>
                <a:latin typeface="Times New Roman" panose="02020603050405020304" pitchFamily="18" charset="0"/>
                <a:cs typeface="Times New Roman" panose="02020603050405020304" pitchFamily="18" charset="0"/>
              </a:rPr>
              <a:t>world-line </a:t>
            </a:r>
            <a:r>
              <a:rPr lang="en-US" sz="2000" dirty="0">
                <a:latin typeface="Times New Roman" panose="02020603050405020304" pitchFamily="18" charset="0"/>
                <a:cs typeface="Times New Roman" panose="02020603050405020304" pitchFamily="18" charset="0"/>
              </a:rPr>
              <a:t>tracks the motion of a POINT ON AN OBJECT on a space-time diagram.  It allows you to identify where the point is (i.e., its position coordinate “</a:t>
            </a:r>
            <a:r>
              <a:rPr lang="en-US" sz="2000" dirty="0" err="1">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 ) at a given instant in time (i.e., its time coordinate “ct”).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2"/>
          <p:cNvGraphicFramePr>
            <a:graphicFrameLocks noChangeAspect="1"/>
          </p:cNvGraphicFramePr>
          <p:nvPr>
            <p:extLst>
              <p:ext uri="{D42A27DB-BD31-4B8C-83A1-F6EECF244321}">
                <p14:modId xmlns:p14="http://schemas.microsoft.com/office/powerpoint/2010/main" val="1495268041"/>
              </p:ext>
            </p:extLst>
          </p:nvPr>
        </p:nvGraphicFramePr>
        <p:xfrm>
          <a:off x="7205662" y="3937000"/>
          <a:ext cx="482600" cy="152400"/>
        </p:xfrm>
        <a:graphic>
          <a:graphicData uri="http://schemas.openxmlformats.org/presentationml/2006/ole">
            <mc:AlternateContent xmlns:mc="http://schemas.openxmlformats.org/markup-compatibility/2006">
              <mc:Choice xmlns:v="urn:schemas-microsoft-com:vml" Requires="v">
                <p:oleObj spid="_x0000_s83314" name="Equation" r:id="rId3" imgW="482600" imgH="152400" progId="Equation.DSMT4">
                  <p:embed/>
                </p:oleObj>
              </mc:Choice>
              <mc:Fallback>
                <p:oleObj name="Equation" r:id="rId3" imgW="482600" imgH="152400" progId="Equation.DSMT4">
                  <p:embed/>
                  <p:pic>
                    <p:nvPicPr>
                      <p:cNvPr id="0" name="Picture 2"/>
                      <p:cNvPicPr>
                        <a:picLocks noChangeAspect="1" noChangeArrowheads="1"/>
                      </p:cNvPicPr>
                      <p:nvPr/>
                    </p:nvPicPr>
                    <p:blipFill>
                      <a:blip r:embed="rId4"/>
                      <a:srcRect/>
                      <a:stretch>
                        <a:fillRect/>
                      </a:stretch>
                    </p:blipFill>
                    <p:spPr bwMode="auto">
                      <a:xfrm>
                        <a:off x="7205662" y="3937000"/>
                        <a:ext cx="4826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3" name="Object 2"/>
          <p:cNvGraphicFramePr>
            <a:graphicFrameLocks noChangeAspect="1"/>
          </p:cNvGraphicFramePr>
          <p:nvPr>
            <p:extLst>
              <p:ext uri="{D42A27DB-BD31-4B8C-83A1-F6EECF244321}">
                <p14:modId xmlns:p14="http://schemas.microsoft.com/office/powerpoint/2010/main" val="320340470"/>
              </p:ext>
            </p:extLst>
          </p:nvPr>
        </p:nvGraphicFramePr>
        <p:xfrm>
          <a:off x="6413500" y="4165600"/>
          <a:ext cx="2120900" cy="330200"/>
        </p:xfrm>
        <a:graphic>
          <a:graphicData uri="http://schemas.openxmlformats.org/presentationml/2006/ole">
            <mc:AlternateContent xmlns:mc="http://schemas.openxmlformats.org/markup-compatibility/2006">
              <mc:Choice xmlns:v="urn:schemas-microsoft-com:vml" Requires="v">
                <p:oleObj spid="_x0000_s83315" name="Equation" r:id="rId5" imgW="2120900" imgH="330200" progId="Equation.DSMT4">
                  <p:embed/>
                </p:oleObj>
              </mc:Choice>
              <mc:Fallback>
                <p:oleObj name="Equation" r:id="rId5" imgW="2120900" imgH="330200" progId="Equation.DSMT4">
                  <p:embed/>
                  <p:pic>
                    <p:nvPicPr>
                      <p:cNvPr id="0" name="Picture 3"/>
                      <p:cNvPicPr>
                        <a:picLocks noChangeAspect="1" noChangeArrowheads="1"/>
                      </p:cNvPicPr>
                      <p:nvPr/>
                    </p:nvPicPr>
                    <p:blipFill>
                      <a:blip r:embed="rId6"/>
                      <a:srcRect/>
                      <a:stretch>
                        <a:fillRect/>
                      </a:stretch>
                    </p:blipFill>
                    <p:spPr bwMode="auto">
                      <a:xfrm>
                        <a:off x="6413500" y="4165600"/>
                        <a:ext cx="2120900" cy="33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18" name="TextBox 117"/>
          <p:cNvSpPr txBox="1"/>
          <p:nvPr/>
        </p:nvSpPr>
        <p:spPr>
          <a:xfrm>
            <a:off x="533400" y="2211422"/>
            <a:ext cx="5029200" cy="101566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1.)  </a:t>
            </a:r>
            <a:r>
              <a:rPr lang="en-US" sz="2000" dirty="0">
                <a:solidFill>
                  <a:srgbClr val="FF0000"/>
                </a:solidFill>
                <a:latin typeface="Times New Roman" panose="02020603050405020304" pitchFamily="18" charset="0"/>
                <a:cs typeface="Times New Roman" panose="02020603050405020304" pitchFamily="18" charset="0"/>
              </a:rPr>
              <a:t>event 1</a:t>
            </a:r>
            <a:r>
              <a:rPr lang="en-US" sz="2000" dirty="0">
                <a:latin typeface="Times New Roman" panose="02020603050405020304" pitchFamily="18" charset="0"/>
                <a:cs typeface="Times New Roman" panose="02020603050405020304" pitchFamily="18" charset="0"/>
              </a:rPr>
              <a:t>:  The </a:t>
            </a:r>
            <a:r>
              <a:rPr lang="en-US" sz="2000" i="1" dirty="0">
                <a:latin typeface="Times New Roman" panose="02020603050405020304" pitchFamily="18" charset="0"/>
                <a:cs typeface="Times New Roman" panose="02020603050405020304" pitchFamily="18" charset="0"/>
              </a:rPr>
              <a:t>outside edge of the activator-well</a:t>
            </a:r>
            <a:r>
              <a:rPr lang="en-US" sz="2000" dirty="0">
                <a:latin typeface="Times New Roman" panose="02020603050405020304" pitchFamily="18" charset="0"/>
                <a:cs typeface="Times New Roman" panose="02020603050405020304" pitchFamily="18" charset="0"/>
              </a:rPr>
              <a:t> reaches the </a:t>
            </a:r>
            <a:r>
              <a:rPr lang="en-US" sz="2000" i="1" dirty="0">
                <a:latin typeface="Times New Roman" panose="02020603050405020304" pitchFamily="18" charset="0"/>
                <a:cs typeface="Times New Roman" panose="02020603050405020304" pitchFamily="18" charset="0"/>
              </a:rPr>
              <a:t>nub-end of detonator</a:t>
            </a:r>
            <a:r>
              <a:rPr lang="en-US" sz="2000" dirty="0">
                <a:latin typeface="Times New Roman" panose="02020603050405020304" pitchFamily="18" charset="0"/>
                <a:cs typeface="Times New Roman" panose="02020603050405020304" pitchFamily="18" charset="0"/>
              </a:rPr>
              <a:t>; this happens in the unprimed frame at </a:t>
            </a:r>
            <a:r>
              <a:rPr lang="en-US" sz="2000" dirty="0" err="1">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 = 0, ct = 0.</a:t>
            </a:r>
          </a:p>
        </p:txBody>
      </p:sp>
      <p:sp>
        <p:nvSpPr>
          <p:cNvPr id="124" name="Rectangle 12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TextBox 124"/>
          <p:cNvSpPr txBox="1"/>
          <p:nvPr/>
        </p:nvSpPr>
        <p:spPr>
          <a:xfrm>
            <a:off x="8765847" y="6477000"/>
            <a:ext cx="348172" cy="276999"/>
          </a:xfrm>
          <a:prstGeom prst="rect">
            <a:avLst/>
          </a:prstGeom>
          <a:noFill/>
        </p:spPr>
        <p:txBody>
          <a:bodyPr wrap="none" rtlCol="0">
            <a:spAutoFit/>
          </a:bodyPr>
          <a:lstStyle/>
          <a:p>
            <a:r>
              <a:rPr lang="en-US" sz="1200" dirty="0"/>
              <a:t>6.)</a:t>
            </a:r>
          </a:p>
        </p:txBody>
      </p:sp>
      <p:sp>
        <p:nvSpPr>
          <p:cNvPr id="57" name="TextBox 56"/>
          <p:cNvSpPr txBox="1"/>
          <p:nvPr/>
        </p:nvSpPr>
        <p:spPr>
          <a:xfrm>
            <a:off x="228600" y="943818"/>
            <a:ext cx="5105400"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There are three points of interest (events) to examine for this problem.  They are:</a:t>
            </a:r>
          </a:p>
        </p:txBody>
      </p:sp>
      <p:cxnSp>
        <p:nvCxnSpPr>
          <p:cNvPr id="43" name="Straight Connector 42"/>
          <p:cNvCxnSpPr/>
          <p:nvPr/>
        </p:nvCxnSpPr>
        <p:spPr>
          <a:xfrm rot="16200000" flipH="1">
            <a:off x="5938669" y="2636406"/>
            <a:ext cx="2111638" cy="19125"/>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7688262" y="1669787"/>
            <a:ext cx="914400" cy="1828800"/>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002462" y="2507987"/>
            <a:ext cx="685800" cy="228600"/>
          </a:xfrm>
          <a:prstGeom prst="rect">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a:off x="5935662" y="1822981"/>
            <a:ext cx="609600"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28" name="Object 2"/>
          <p:cNvGraphicFramePr>
            <a:graphicFrameLocks noChangeAspect="1"/>
          </p:cNvGraphicFramePr>
          <p:nvPr>
            <p:extLst>
              <p:ext uri="{D42A27DB-BD31-4B8C-83A1-F6EECF244321}">
                <p14:modId xmlns:p14="http://schemas.microsoft.com/office/powerpoint/2010/main" val="1612728602"/>
              </p:ext>
            </p:extLst>
          </p:nvPr>
        </p:nvGraphicFramePr>
        <p:xfrm>
          <a:off x="5916613" y="1593850"/>
          <a:ext cx="609600" cy="203200"/>
        </p:xfrm>
        <a:graphic>
          <a:graphicData uri="http://schemas.openxmlformats.org/presentationml/2006/ole">
            <mc:AlternateContent xmlns:mc="http://schemas.openxmlformats.org/markup-compatibility/2006">
              <mc:Choice xmlns:v="urn:schemas-microsoft-com:vml" Requires="v">
                <p:oleObj spid="_x0000_s83316" name="Equation" r:id="rId7" imgW="609600" imgH="203200" progId="Equation.DSMT4">
                  <p:embed/>
                </p:oleObj>
              </mc:Choice>
              <mc:Fallback>
                <p:oleObj name="Equation" r:id="rId7" imgW="609600" imgH="203200" progId="Equation.DSMT4">
                  <p:embed/>
                  <p:pic>
                    <p:nvPicPr>
                      <p:cNvPr id="0" name="Picture 4"/>
                      <p:cNvPicPr>
                        <a:picLocks noChangeAspect="1" noChangeArrowheads="1"/>
                      </p:cNvPicPr>
                      <p:nvPr/>
                    </p:nvPicPr>
                    <p:blipFill>
                      <a:blip r:embed="rId8"/>
                      <a:srcRect/>
                      <a:stretch>
                        <a:fillRect/>
                      </a:stretch>
                    </p:blipFill>
                    <p:spPr bwMode="auto">
                      <a:xfrm>
                        <a:off x="5916613" y="1593850"/>
                        <a:ext cx="609600" cy="20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9" name="Object 2"/>
          <p:cNvGraphicFramePr>
            <a:graphicFrameLocks noChangeAspect="1"/>
          </p:cNvGraphicFramePr>
          <p:nvPr>
            <p:extLst>
              <p:ext uri="{D42A27DB-BD31-4B8C-83A1-F6EECF244321}">
                <p14:modId xmlns:p14="http://schemas.microsoft.com/office/powerpoint/2010/main" val="2277376200"/>
              </p:ext>
            </p:extLst>
          </p:nvPr>
        </p:nvGraphicFramePr>
        <p:xfrm>
          <a:off x="7954962" y="3269987"/>
          <a:ext cx="723900" cy="431800"/>
        </p:xfrm>
        <a:graphic>
          <a:graphicData uri="http://schemas.openxmlformats.org/presentationml/2006/ole">
            <mc:AlternateContent xmlns:mc="http://schemas.openxmlformats.org/markup-compatibility/2006">
              <mc:Choice xmlns:v="urn:schemas-microsoft-com:vml" Requires="v">
                <p:oleObj spid="_x0000_s83317" name="Equation" r:id="rId9" imgW="723900" imgH="431800" progId="Equation.DSMT4">
                  <p:embed/>
                </p:oleObj>
              </mc:Choice>
              <mc:Fallback>
                <p:oleObj name="Equation" r:id="rId9" imgW="723900" imgH="431800" progId="Equation.DSMT4">
                  <p:embed/>
                  <p:pic>
                    <p:nvPicPr>
                      <p:cNvPr id="0" name="Picture 5"/>
                      <p:cNvPicPr>
                        <a:picLocks noChangeAspect="1" noChangeArrowheads="1"/>
                      </p:cNvPicPr>
                      <p:nvPr/>
                    </p:nvPicPr>
                    <p:blipFill>
                      <a:blip r:embed="rId10"/>
                      <a:srcRect/>
                      <a:stretch>
                        <a:fillRect/>
                      </a:stretch>
                    </p:blipFill>
                    <p:spPr bwMode="auto">
                      <a:xfrm>
                        <a:off x="7954962" y="3269987"/>
                        <a:ext cx="723900" cy="43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0" name="Object 2"/>
          <p:cNvGraphicFramePr>
            <a:graphicFrameLocks noChangeAspect="1"/>
          </p:cNvGraphicFramePr>
          <p:nvPr>
            <p:extLst>
              <p:ext uri="{D42A27DB-BD31-4B8C-83A1-F6EECF244321}">
                <p14:modId xmlns:p14="http://schemas.microsoft.com/office/powerpoint/2010/main" val="3943759295"/>
              </p:ext>
            </p:extLst>
          </p:nvPr>
        </p:nvGraphicFramePr>
        <p:xfrm>
          <a:off x="7065962" y="2507987"/>
          <a:ext cx="622300" cy="165100"/>
        </p:xfrm>
        <a:graphic>
          <a:graphicData uri="http://schemas.openxmlformats.org/presentationml/2006/ole">
            <mc:AlternateContent xmlns:mc="http://schemas.openxmlformats.org/markup-compatibility/2006">
              <mc:Choice xmlns:v="urn:schemas-microsoft-com:vml" Requires="v">
                <p:oleObj spid="_x0000_s83318" name="Equation" r:id="rId11" imgW="622300" imgH="165100" progId="Equation.DSMT4">
                  <p:embed/>
                </p:oleObj>
              </mc:Choice>
              <mc:Fallback>
                <p:oleObj name="Equation" r:id="rId11" imgW="622300" imgH="165100" progId="Equation.DSMT4">
                  <p:embed/>
                  <p:pic>
                    <p:nvPicPr>
                      <p:cNvPr id="0" name="Picture 6"/>
                      <p:cNvPicPr>
                        <a:picLocks noChangeAspect="1" noChangeArrowheads="1"/>
                      </p:cNvPicPr>
                      <p:nvPr/>
                    </p:nvPicPr>
                    <p:blipFill>
                      <a:blip r:embed="rId12"/>
                      <a:srcRect/>
                      <a:stretch>
                        <a:fillRect/>
                      </a:stretch>
                    </p:blipFill>
                    <p:spPr bwMode="auto">
                      <a:xfrm>
                        <a:off x="7065962" y="2507987"/>
                        <a:ext cx="6223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34" name="Straight Connector 33"/>
          <p:cNvCxnSpPr/>
          <p:nvPr/>
        </p:nvCxnSpPr>
        <p:spPr>
          <a:xfrm rot="5400000">
            <a:off x="6888956" y="2621493"/>
            <a:ext cx="228600" cy="1588"/>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a:off x="5942807" y="1981213"/>
            <a:ext cx="1046955" cy="1295400"/>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Connector 32"/>
          <p:cNvCxnSpPr/>
          <p:nvPr/>
        </p:nvCxnSpPr>
        <p:spPr>
          <a:xfrm>
            <a:off x="6967934" y="1974587"/>
            <a:ext cx="1588" cy="413026"/>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16200000" flipH="1">
            <a:off x="6741716" y="3047219"/>
            <a:ext cx="457200" cy="1588"/>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20" name="Object 2"/>
          <p:cNvGraphicFramePr>
            <a:graphicFrameLocks noChangeAspect="1"/>
          </p:cNvGraphicFramePr>
          <p:nvPr>
            <p:extLst>
              <p:ext uri="{D42A27DB-BD31-4B8C-83A1-F6EECF244321}">
                <p14:modId xmlns:p14="http://schemas.microsoft.com/office/powerpoint/2010/main" val="3367773426"/>
              </p:ext>
            </p:extLst>
          </p:nvPr>
        </p:nvGraphicFramePr>
        <p:xfrm>
          <a:off x="6026150" y="3048000"/>
          <a:ext cx="584200" cy="165100"/>
        </p:xfrm>
        <a:graphic>
          <a:graphicData uri="http://schemas.openxmlformats.org/presentationml/2006/ole">
            <mc:AlternateContent xmlns:mc="http://schemas.openxmlformats.org/markup-compatibility/2006">
              <mc:Choice xmlns:v="urn:schemas-microsoft-com:vml" Requires="v">
                <p:oleObj spid="_x0000_s83319" name="Equation" r:id="rId13" imgW="584200" imgH="165100" progId="Equation.DSMT4">
                  <p:embed/>
                </p:oleObj>
              </mc:Choice>
              <mc:Fallback>
                <p:oleObj name="Equation" r:id="rId13" imgW="584200" imgH="165100" progId="Equation.DSMT4">
                  <p:embed/>
                  <p:pic>
                    <p:nvPicPr>
                      <p:cNvPr id="0" name="Picture 9"/>
                      <p:cNvPicPr>
                        <a:picLocks noChangeAspect="1" noChangeArrowheads="1"/>
                      </p:cNvPicPr>
                      <p:nvPr/>
                    </p:nvPicPr>
                    <p:blipFill>
                      <a:blip r:embed="rId14"/>
                      <a:srcRect/>
                      <a:stretch>
                        <a:fillRect/>
                      </a:stretch>
                    </p:blipFill>
                    <p:spPr bwMode="auto">
                      <a:xfrm>
                        <a:off x="6026150" y="3048000"/>
                        <a:ext cx="5842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2956" name="Object 12"/>
          <p:cNvGraphicFramePr>
            <a:graphicFrameLocks noChangeAspect="1"/>
          </p:cNvGraphicFramePr>
          <p:nvPr>
            <p:extLst>
              <p:ext uri="{D42A27DB-BD31-4B8C-83A1-F6EECF244321}">
                <p14:modId xmlns:p14="http://schemas.microsoft.com/office/powerpoint/2010/main" val="200695458"/>
              </p:ext>
            </p:extLst>
          </p:nvPr>
        </p:nvGraphicFramePr>
        <p:xfrm>
          <a:off x="6864350" y="3733800"/>
          <a:ext cx="355600" cy="152400"/>
        </p:xfrm>
        <a:graphic>
          <a:graphicData uri="http://schemas.openxmlformats.org/presentationml/2006/ole">
            <mc:AlternateContent xmlns:mc="http://schemas.openxmlformats.org/markup-compatibility/2006">
              <mc:Choice xmlns:v="urn:schemas-microsoft-com:vml" Requires="v">
                <p:oleObj spid="_x0000_s83320" name="Equation" r:id="rId15" imgW="355600" imgH="152400" progId="Equation.DSMT4">
                  <p:embed/>
                </p:oleObj>
              </mc:Choice>
              <mc:Fallback>
                <p:oleObj name="Equation" r:id="rId15" imgW="355600" imgH="152400" progId="Equation.DSMT4">
                  <p:embed/>
                  <p:pic>
                    <p:nvPicPr>
                      <p:cNvPr id="0" name="Picture 12"/>
                      <p:cNvPicPr>
                        <a:picLocks noChangeAspect="1" noChangeArrowheads="1"/>
                      </p:cNvPicPr>
                      <p:nvPr/>
                    </p:nvPicPr>
                    <p:blipFill>
                      <a:blip r:embed="rId16"/>
                      <a:srcRect/>
                      <a:stretch>
                        <a:fillRect/>
                      </a:stretch>
                    </p:blipFill>
                    <p:spPr bwMode="auto">
                      <a:xfrm>
                        <a:off x="6864350" y="3733800"/>
                        <a:ext cx="3556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599" y="2768583"/>
            <a:ext cx="4902935" cy="984885"/>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The activator traveling with velocity                 moves a distance “d” in time “t.”  That means: </a:t>
            </a:r>
          </a:p>
          <a:p>
            <a:endParaRPr lang="en-US" dirty="0">
              <a:latin typeface="Times New Roman" panose="02020603050405020304" pitchFamily="18" charset="0"/>
              <a:cs typeface="Times New Roman" panose="02020603050405020304" pitchFamily="18" charset="0"/>
            </a:endParaRPr>
          </a:p>
        </p:txBody>
      </p:sp>
      <p:sp>
        <p:nvSpPr>
          <p:cNvPr id="120" name="TextBox 119"/>
          <p:cNvSpPr txBox="1"/>
          <p:nvPr/>
        </p:nvSpPr>
        <p:spPr>
          <a:xfrm>
            <a:off x="762000" y="838201"/>
            <a:ext cx="5029200" cy="2215991"/>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2.)  </a:t>
            </a:r>
            <a:r>
              <a:rPr lang="en-US" sz="2000" dirty="0">
                <a:solidFill>
                  <a:srgbClr val="FF0000"/>
                </a:solidFill>
                <a:latin typeface="Times New Roman" panose="02020603050405020304" pitchFamily="18" charset="0"/>
                <a:cs typeface="Times New Roman" panose="02020603050405020304" pitchFamily="18" charset="0"/>
              </a:rPr>
              <a:t>event 2</a:t>
            </a:r>
            <a:r>
              <a:rPr lang="en-US" sz="2000" dirty="0">
                <a:latin typeface="Times New Roman" panose="02020603050405020304" pitchFamily="18" charset="0"/>
                <a:cs typeface="Times New Roman" panose="02020603050405020304" pitchFamily="18" charset="0"/>
              </a:rPr>
              <a:t>:  The </a:t>
            </a:r>
            <a:r>
              <a:rPr lang="en-US" sz="2000" i="1" dirty="0">
                <a:latin typeface="Times New Roman" panose="02020603050405020304" pitchFamily="18" charset="0"/>
                <a:cs typeface="Times New Roman" panose="02020603050405020304" pitchFamily="18" charset="0"/>
              </a:rPr>
              <a:t>outside-edge of the activator</a:t>
            </a:r>
            <a:r>
              <a:rPr lang="en-US" sz="2000" dirty="0">
                <a:latin typeface="Times New Roman" panose="02020603050405020304" pitchFamily="18" charset="0"/>
                <a:cs typeface="Times New Roman" panose="02020603050405020304" pitchFamily="18" charset="0"/>
              </a:rPr>
              <a:t> aligns with the </a:t>
            </a:r>
            <a:r>
              <a:rPr lang="en-US" sz="2000" i="1" dirty="0">
                <a:latin typeface="Times New Roman" panose="02020603050405020304" pitchFamily="18" charset="0"/>
                <a:cs typeface="Times New Roman" panose="02020603050405020304" pitchFamily="18" charset="0"/>
              </a:rPr>
              <a:t>bomb-end of the detonator-nub </a:t>
            </a:r>
            <a:r>
              <a:rPr lang="en-US" sz="2000" dirty="0">
                <a:latin typeface="Times New Roman" panose="02020603050405020304" pitchFamily="18" charset="0"/>
                <a:cs typeface="Times New Roman" panose="02020603050405020304" pitchFamily="18" charset="0"/>
              </a:rPr>
              <a:t>(it also comes in contact with the </a:t>
            </a:r>
            <a:r>
              <a:rPr lang="en-US" sz="2000" i="1" dirty="0">
                <a:latin typeface="Times New Roman" panose="02020603050405020304" pitchFamily="18" charset="0"/>
                <a:cs typeface="Times New Roman" panose="02020603050405020304" pitchFamily="18" charset="0"/>
              </a:rPr>
              <a:t>front edge of the bomb</a:t>
            </a:r>
            <a:r>
              <a:rPr lang="en-US" sz="2000" dirty="0">
                <a:latin typeface="Times New Roman" panose="02020603050405020304" pitchFamily="18" charset="0"/>
                <a:cs typeface="Times New Roman" panose="02020603050405020304" pitchFamily="18" charset="0"/>
              </a:rPr>
              <a:t>); in bomb’s frame, this happens at x = d, ct = d/   .  </a:t>
            </a:r>
          </a:p>
          <a:p>
            <a:r>
              <a:rPr lang="en-US" sz="2000" dirty="0">
                <a:latin typeface="Times New Roman" panose="02020603050405020304" pitchFamily="18" charset="0"/>
                <a:cs typeface="Times New Roman" panose="02020603050405020304" pitchFamily="18" charset="0"/>
              </a:rPr>
              <a:t>     (Minor point: how did we get this time?)</a:t>
            </a:r>
          </a:p>
          <a:p>
            <a:endParaRPr lang="en-US" dirty="0">
              <a:latin typeface="Times New Roman" panose="02020603050405020304" pitchFamily="18" charset="0"/>
              <a:cs typeface="Times New Roman" panose="02020603050405020304" pitchFamily="18" charset="0"/>
            </a:endParaRPr>
          </a:p>
        </p:txBody>
      </p:sp>
      <p:graphicFrame>
        <p:nvGraphicFramePr>
          <p:cNvPr id="46" name="Object 2"/>
          <p:cNvGraphicFramePr>
            <a:graphicFrameLocks noChangeAspect="1"/>
          </p:cNvGraphicFramePr>
          <p:nvPr/>
        </p:nvGraphicFramePr>
        <p:xfrm>
          <a:off x="7294563" y="3962662"/>
          <a:ext cx="508000" cy="152400"/>
        </p:xfrm>
        <a:graphic>
          <a:graphicData uri="http://schemas.openxmlformats.org/presentationml/2006/ole">
            <mc:AlternateContent xmlns:mc="http://schemas.openxmlformats.org/markup-compatibility/2006">
              <mc:Choice xmlns:v="urn:schemas-microsoft-com:vml" Requires="v">
                <p:oleObj spid="_x0000_s49740" name="Equation" r:id="rId3" imgW="508000" imgH="152400" progId="Equation.DSMT4">
                  <p:embed/>
                </p:oleObj>
              </mc:Choice>
              <mc:Fallback>
                <p:oleObj name="Equation" r:id="rId3" imgW="508000" imgH="1524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4563" y="3962662"/>
                        <a:ext cx="5080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91" name="Object 2"/>
          <p:cNvGraphicFramePr>
            <a:graphicFrameLocks noChangeAspect="1"/>
          </p:cNvGraphicFramePr>
          <p:nvPr>
            <p:extLst>
              <p:ext uri="{D42A27DB-BD31-4B8C-83A1-F6EECF244321}">
                <p14:modId xmlns:p14="http://schemas.microsoft.com/office/powerpoint/2010/main" val="2012255671"/>
              </p:ext>
            </p:extLst>
          </p:nvPr>
        </p:nvGraphicFramePr>
        <p:xfrm>
          <a:off x="6629400" y="4114800"/>
          <a:ext cx="1879600" cy="482600"/>
        </p:xfrm>
        <a:graphic>
          <a:graphicData uri="http://schemas.openxmlformats.org/presentationml/2006/ole">
            <mc:AlternateContent xmlns:mc="http://schemas.openxmlformats.org/markup-compatibility/2006">
              <mc:Choice xmlns:v="urn:schemas-microsoft-com:vml" Requires="v">
                <p:oleObj spid="_x0000_s49741" name="Equation" r:id="rId5" imgW="1879600" imgH="482600" progId="Equation.DSMT4">
                  <p:embed/>
                </p:oleObj>
              </mc:Choice>
              <mc:Fallback>
                <p:oleObj name="Equation" r:id="rId5" imgW="1879600" imgH="482600" progId="Equation.DSMT4">
                  <p:embed/>
                  <p:pic>
                    <p:nvPicPr>
                      <p:cNvPr id="0" name="Picture 4"/>
                      <p:cNvPicPr>
                        <a:picLocks noChangeAspect="1" noChangeArrowheads="1"/>
                      </p:cNvPicPr>
                      <p:nvPr/>
                    </p:nvPicPr>
                    <p:blipFill>
                      <a:blip r:embed="rId6"/>
                      <a:srcRect/>
                      <a:stretch>
                        <a:fillRect/>
                      </a:stretch>
                    </p:blipFill>
                    <p:spPr bwMode="auto">
                      <a:xfrm>
                        <a:off x="6629400" y="4114800"/>
                        <a:ext cx="1879600" cy="48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24" name="Rectangle 12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TextBox 124"/>
          <p:cNvSpPr txBox="1"/>
          <p:nvPr/>
        </p:nvSpPr>
        <p:spPr>
          <a:xfrm>
            <a:off x="8765847" y="6477000"/>
            <a:ext cx="348172" cy="276999"/>
          </a:xfrm>
          <a:prstGeom prst="rect">
            <a:avLst/>
          </a:prstGeom>
          <a:noFill/>
        </p:spPr>
        <p:txBody>
          <a:bodyPr wrap="none" rtlCol="0">
            <a:spAutoFit/>
          </a:bodyPr>
          <a:lstStyle/>
          <a:p>
            <a:r>
              <a:rPr lang="en-US" sz="1200" dirty="0"/>
              <a:t>7.)</a:t>
            </a:r>
          </a:p>
        </p:txBody>
      </p:sp>
      <p:sp>
        <p:nvSpPr>
          <p:cNvPr id="23" name="Rectangle 22"/>
          <p:cNvSpPr/>
          <p:nvPr/>
        </p:nvSpPr>
        <p:spPr>
          <a:xfrm>
            <a:off x="7565748" y="1288787"/>
            <a:ext cx="914400" cy="1828800"/>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6879948" y="2126987"/>
            <a:ext cx="685800" cy="228600"/>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6" name="Object 2"/>
          <p:cNvGraphicFramePr>
            <a:graphicFrameLocks noChangeAspect="1"/>
          </p:cNvGraphicFramePr>
          <p:nvPr>
            <p:extLst>
              <p:ext uri="{D42A27DB-BD31-4B8C-83A1-F6EECF244321}">
                <p14:modId xmlns:p14="http://schemas.microsoft.com/office/powerpoint/2010/main" val="1252417850"/>
              </p:ext>
            </p:extLst>
          </p:nvPr>
        </p:nvGraphicFramePr>
        <p:xfrm>
          <a:off x="7016750" y="3111500"/>
          <a:ext cx="400050" cy="165100"/>
        </p:xfrm>
        <a:graphic>
          <a:graphicData uri="http://schemas.openxmlformats.org/presentationml/2006/ole">
            <mc:AlternateContent xmlns:mc="http://schemas.openxmlformats.org/markup-compatibility/2006">
              <mc:Choice xmlns:v="urn:schemas-microsoft-com:vml" Requires="v">
                <p:oleObj spid="_x0000_s49742" name="Equation" r:id="rId7" imgW="355600" imgH="165100" progId="Equation.DSMT4">
                  <p:embed/>
                </p:oleObj>
              </mc:Choice>
              <mc:Fallback>
                <p:oleObj name="Equation" r:id="rId7" imgW="355600" imgH="165100" progId="Equation.DSMT4">
                  <p:embed/>
                  <p:pic>
                    <p:nvPicPr>
                      <p:cNvPr id="0" name="Picture 10"/>
                      <p:cNvPicPr>
                        <a:picLocks noChangeAspect="1" noChangeArrowheads="1"/>
                      </p:cNvPicPr>
                      <p:nvPr/>
                    </p:nvPicPr>
                    <p:blipFill>
                      <a:blip r:embed="rId8"/>
                      <a:srcRect/>
                      <a:stretch>
                        <a:fillRect/>
                      </a:stretch>
                    </p:blipFill>
                    <p:spPr bwMode="auto">
                      <a:xfrm>
                        <a:off x="7016750" y="3111500"/>
                        <a:ext cx="40005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 name="Object 2"/>
          <p:cNvGraphicFramePr>
            <a:graphicFrameLocks noChangeAspect="1"/>
          </p:cNvGraphicFramePr>
          <p:nvPr>
            <p:extLst>
              <p:ext uri="{D42A27DB-BD31-4B8C-83A1-F6EECF244321}">
                <p14:modId xmlns:p14="http://schemas.microsoft.com/office/powerpoint/2010/main" val="3019558381"/>
              </p:ext>
            </p:extLst>
          </p:nvPr>
        </p:nvGraphicFramePr>
        <p:xfrm>
          <a:off x="7832448" y="2888987"/>
          <a:ext cx="723900" cy="431800"/>
        </p:xfrm>
        <a:graphic>
          <a:graphicData uri="http://schemas.openxmlformats.org/presentationml/2006/ole">
            <mc:AlternateContent xmlns:mc="http://schemas.openxmlformats.org/markup-compatibility/2006">
              <mc:Choice xmlns:v="urn:schemas-microsoft-com:vml" Requires="v">
                <p:oleObj spid="_x0000_s49743" name="Equation" r:id="rId9" imgW="723900" imgH="431800" progId="Equation.DSMT4">
                  <p:embed/>
                </p:oleObj>
              </mc:Choice>
              <mc:Fallback>
                <p:oleObj name="Equation" r:id="rId9" imgW="723900" imgH="431800" progId="Equation.DSMT4">
                  <p:embed/>
                  <p:pic>
                    <p:nvPicPr>
                      <p:cNvPr id="0" name="Picture 11"/>
                      <p:cNvPicPr>
                        <a:picLocks noChangeAspect="1" noChangeArrowheads="1"/>
                      </p:cNvPicPr>
                      <p:nvPr/>
                    </p:nvPicPr>
                    <p:blipFill>
                      <a:blip r:embed="rId10"/>
                      <a:srcRect/>
                      <a:stretch>
                        <a:fillRect/>
                      </a:stretch>
                    </p:blipFill>
                    <p:spPr bwMode="auto">
                      <a:xfrm>
                        <a:off x="7832448" y="2888987"/>
                        <a:ext cx="723900" cy="43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1" name="Freeform 30"/>
          <p:cNvSpPr/>
          <p:nvPr/>
        </p:nvSpPr>
        <p:spPr>
          <a:xfrm>
            <a:off x="6394969" y="1600200"/>
            <a:ext cx="1178717" cy="1295400"/>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7549111" y="1593574"/>
            <a:ext cx="1788" cy="413026"/>
          </a:xfrm>
          <a:prstGeom prst="line">
            <a:avLst/>
          </a:prstGeom>
          <a:ln w="38100" cap="flat" cmpd="sng" algn="ctr">
            <a:no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16200000" flipH="1">
            <a:off x="7323193" y="2666106"/>
            <a:ext cx="457200" cy="1788"/>
          </a:xfrm>
          <a:prstGeom prst="line">
            <a:avLst/>
          </a:prstGeom>
          <a:ln w="38100" cap="flat" cmpd="sng" algn="ctr">
            <a:no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6200000" flipH="1">
            <a:off x="5709213" y="2427503"/>
            <a:ext cx="2406386" cy="21794"/>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6923303" y="3328988"/>
            <a:ext cx="632163" cy="1588"/>
          </a:xfrm>
          <a:prstGeom prst="straightConnector1">
            <a:avLst/>
          </a:prstGeom>
          <a:ln w="9525"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aphicFrame>
        <p:nvGraphicFramePr>
          <p:cNvPr id="25" name="Object 17"/>
          <p:cNvGraphicFramePr>
            <a:graphicFrameLocks noChangeAspect="1"/>
          </p:cNvGraphicFramePr>
          <p:nvPr>
            <p:extLst>
              <p:ext uri="{D42A27DB-BD31-4B8C-83A1-F6EECF244321}">
                <p14:modId xmlns:p14="http://schemas.microsoft.com/office/powerpoint/2010/main" val="1920370051"/>
              </p:ext>
            </p:extLst>
          </p:nvPr>
        </p:nvGraphicFramePr>
        <p:xfrm>
          <a:off x="2514601" y="3797815"/>
          <a:ext cx="1909818" cy="1186759"/>
        </p:xfrm>
        <a:graphic>
          <a:graphicData uri="http://schemas.openxmlformats.org/presentationml/2006/ole">
            <mc:AlternateContent xmlns:mc="http://schemas.openxmlformats.org/markup-compatibility/2006">
              <mc:Choice xmlns:v="urn:schemas-microsoft-com:vml" Requires="v">
                <p:oleObj spid="_x0000_s49744" name="Equation" r:id="rId11" imgW="1066800" imgH="660400" progId="Equation.DSMT4">
                  <p:embed/>
                </p:oleObj>
              </mc:Choice>
              <mc:Fallback>
                <p:oleObj name="Equation" r:id="rId11" imgW="1066800" imgH="660400" progId="Equation.DSMT4">
                  <p:embed/>
                  <p:pic>
                    <p:nvPicPr>
                      <p:cNvPr id="0" name="Picture 14"/>
                      <p:cNvPicPr>
                        <a:picLocks noChangeAspect="1" noChangeArrowheads="1"/>
                      </p:cNvPicPr>
                      <p:nvPr/>
                    </p:nvPicPr>
                    <p:blipFill>
                      <a:blip r:embed="rId12"/>
                      <a:srcRect/>
                      <a:stretch>
                        <a:fillRect/>
                      </a:stretch>
                    </p:blipFill>
                    <p:spPr bwMode="auto">
                      <a:xfrm>
                        <a:off x="2514601" y="3797815"/>
                        <a:ext cx="1909818" cy="1186759"/>
                      </a:xfrm>
                      <a:prstGeom prst="rect">
                        <a:avLst/>
                      </a:prstGeom>
                      <a:noFill/>
                      <a:ln>
                        <a:noFill/>
                      </a:ln>
                    </p:spPr>
                  </p:pic>
                </p:oleObj>
              </mc:Fallback>
            </mc:AlternateContent>
          </a:graphicData>
        </a:graphic>
      </p:graphicFrame>
      <p:graphicFrame>
        <p:nvGraphicFramePr>
          <p:cNvPr id="28" name="Object 17"/>
          <p:cNvGraphicFramePr>
            <a:graphicFrameLocks noChangeAspect="1"/>
          </p:cNvGraphicFramePr>
          <p:nvPr>
            <p:extLst>
              <p:ext uri="{D42A27DB-BD31-4B8C-83A1-F6EECF244321}">
                <p14:modId xmlns:p14="http://schemas.microsoft.com/office/powerpoint/2010/main" val="3097967084"/>
              </p:ext>
            </p:extLst>
          </p:nvPr>
        </p:nvGraphicFramePr>
        <p:xfrm>
          <a:off x="4816938" y="2868584"/>
          <a:ext cx="773113" cy="295275"/>
        </p:xfrm>
        <a:graphic>
          <a:graphicData uri="http://schemas.openxmlformats.org/presentationml/2006/ole">
            <mc:AlternateContent xmlns:mc="http://schemas.openxmlformats.org/markup-compatibility/2006">
              <mc:Choice xmlns:v="urn:schemas-microsoft-com:vml" Requires="v">
                <p:oleObj spid="_x0000_s49745" name="Equation" r:id="rId13" imgW="533400" imgH="203200" progId="Equation.DSMT4">
                  <p:embed/>
                </p:oleObj>
              </mc:Choice>
              <mc:Fallback>
                <p:oleObj name="Equation" r:id="rId13" imgW="533400" imgH="203200" progId="Equation.DSMT4">
                  <p:embed/>
                  <p:pic>
                    <p:nvPicPr>
                      <p:cNvPr id="0" name="Picture 15"/>
                      <p:cNvPicPr>
                        <a:picLocks noChangeAspect="1" noChangeArrowheads="1"/>
                      </p:cNvPicPr>
                      <p:nvPr/>
                    </p:nvPicPr>
                    <p:blipFill>
                      <a:blip r:embed="rId14"/>
                      <a:srcRect/>
                      <a:stretch>
                        <a:fillRect/>
                      </a:stretch>
                    </p:blipFill>
                    <p:spPr bwMode="auto">
                      <a:xfrm>
                        <a:off x="4816938" y="2868584"/>
                        <a:ext cx="773113"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1" name="Object 2"/>
          <p:cNvGraphicFramePr>
            <a:graphicFrameLocks noChangeAspect="1"/>
          </p:cNvGraphicFramePr>
          <p:nvPr>
            <p:extLst>
              <p:ext uri="{D42A27DB-BD31-4B8C-83A1-F6EECF244321}">
                <p14:modId xmlns:p14="http://schemas.microsoft.com/office/powerpoint/2010/main" val="3236935654"/>
              </p:ext>
            </p:extLst>
          </p:nvPr>
        </p:nvGraphicFramePr>
        <p:xfrm>
          <a:off x="6464300" y="2667000"/>
          <a:ext cx="584200" cy="165100"/>
        </p:xfrm>
        <a:graphic>
          <a:graphicData uri="http://schemas.openxmlformats.org/presentationml/2006/ole">
            <mc:AlternateContent xmlns:mc="http://schemas.openxmlformats.org/markup-compatibility/2006">
              <mc:Choice xmlns:v="urn:schemas-microsoft-com:vml" Requires="v">
                <p:oleObj spid="_x0000_s49746" name="Equation" r:id="rId15" imgW="584200" imgH="165100" progId="Equation.DSMT4">
                  <p:embed/>
                </p:oleObj>
              </mc:Choice>
              <mc:Fallback>
                <p:oleObj name="Equation" r:id="rId15" imgW="584200" imgH="165100" progId="Equation.DSMT4">
                  <p:embed/>
                  <p:pic>
                    <p:nvPicPr>
                      <p:cNvPr id="0" name="Picture 18"/>
                      <p:cNvPicPr>
                        <a:picLocks noChangeAspect="1" noChangeArrowheads="1"/>
                      </p:cNvPicPr>
                      <p:nvPr/>
                    </p:nvPicPr>
                    <p:blipFill>
                      <a:blip r:embed="rId16"/>
                      <a:srcRect/>
                      <a:stretch>
                        <a:fillRect/>
                      </a:stretch>
                    </p:blipFill>
                    <p:spPr bwMode="auto">
                      <a:xfrm>
                        <a:off x="6464300" y="2667000"/>
                        <a:ext cx="5842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34" name="Straight Connector 33"/>
          <p:cNvCxnSpPr/>
          <p:nvPr/>
        </p:nvCxnSpPr>
        <p:spPr>
          <a:xfrm>
            <a:off x="7547523" y="1600200"/>
            <a:ext cx="1588" cy="4318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16200000" flipH="1">
            <a:off x="6661669" y="2209006"/>
            <a:ext cx="1828800" cy="158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7545935" y="2438400"/>
            <a:ext cx="1588" cy="4318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29" name="Object 2"/>
          <p:cNvGraphicFramePr>
            <a:graphicFrameLocks noChangeAspect="1"/>
          </p:cNvGraphicFramePr>
          <p:nvPr>
            <p:extLst>
              <p:ext uri="{D42A27DB-BD31-4B8C-83A1-F6EECF244321}">
                <p14:modId xmlns:p14="http://schemas.microsoft.com/office/powerpoint/2010/main" val="3390136167"/>
              </p:ext>
            </p:extLst>
          </p:nvPr>
        </p:nvGraphicFramePr>
        <p:xfrm>
          <a:off x="6959600" y="809625"/>
          <a:ext cx="508000" cy="152400"/>
        </p:xfrm>
        <a:graphic>
          <a:graphicData uri="http://schemas.openxmlformats.org/presentationml/2006/ole">
            <mc:AlternateContent xmlns:mc="http://schemas.openxmlformats.org/markup-compatibility/2006">
              <mc:Choice xmlns:v="urn:schemas-microsoft-com:vml" Requires="v">
                <p:oleObj spid="_x0000_s49747" name="Equation" r:id="rId17" imgW="508000" imgH="152400" progId="Equation.DSMT4">
                  <p:embed/>
                </p:oleObj>
              </mc:Choice>
              <mc:Fallback>
                <p:oleObj name="Equation" r:id="rId17" imgW="508000" imgH="152400" progId="Equation.DSMT4">
                  <p:embed/>
                  <p:pic>
                    <p:nvPicPr>
                      <p:cNvPr id="0" name="Picture 21"/>
                      <p:cNvPicPr>
                        <a:picLocks noChangeAspect="1" noChangeArrowheads="1"/>
                      </p:cNvPicPr>
                      <p:nvPr/>
                    </p:nvPicPr>
                    <p:blipFill>
                      <a:blip r:embed="rId18"/>
                      <a:srcRect/>
                      <a:stretch>
                        <a:fillRect/>
                      </a:stretch>
                    </p:blipFill>
                    <p:spPr bwMode="auto">
                      <a:xfrm>
                        <a:off x="6959600" y="809625"/>
                        <a:ext cx="5080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1" name="Freeform 40"/>
          <p:cNvSpPr/>
          <p:nvPr/>
        </p:nvSpPr>
        <p:spPr>
          <a:xfrm>
            <a:off x="7319433" y="885825"/>
            <a:ext cx="391054" cy="958850"/>
          </a:xfrm>
          <a:custGeom>
            <a:avLst/>
            <a:gdLst>
              <a:gd name="connsiteX0" fmla="*/ 214842 w 391054"/>
              <a:gd name="connsiteY0" fmla="*/ 958850 h 958850"/>
              <a:gd name="connsiteX1" fmla="*/ 122767 w 391054"/>
              <a:gd name="connsiteY1" fmla="*/ 952500 h 958850"/>
              <a:gd name="connsiteX2" fmla="*/ 37042 w 391054"/>
              <a:gd name="connsiteY2" fmla="*/ 895350 h 958850"/>
              <a:gd name="connsiteX3" fmla="*/ 5292 w 391054"/>
              <a:gd name="connsiteY3" fmla="*/ 733425 h 958850"/>
              <a:gd name="connsiteX4" fmla="*/ 11642 w 391054"/>
              <a:gd name="connsiteY4" fmla="*/ 495300 h 958850"/>
              <a:gd name="connsiteX5" fmla="*/ 75142 w 391054"/>
              <a:gd name="connsiteY5" fmla="*/ 352425 h 958850"/>
              <a:gd name="connsiteX6" fmla="*/ 211667 w 391054"/>
              <a:gd name="connsiteY6" fmla="*/ 269875 h 958850"/>
              <a:gd name="connsiteX7" fmla="*/ 345017 w 391054"/>
              <a:gd name="connsiteY7" fmla="*/ 212725 h 958850"/>
              <a:gd name="connsiteX8" fmla="*/ 386292 w 391054"/>
              <a:gd name="connsiteY8" fmla="*/ 133350 h 958850"/>
              <a:gd name="connsiteX9" fmla="*/ 373592 w 391054"/>
              <a:gd name="connsiteY9" fmla="*/ 44450 h 958850"/>
              <a:gd name="connsiteX10" fmla="*/ 310092 w 391054"/>
              <a:gd name="connsiteY10" fmla="*/ 6350 h 958850"/>
              <a:gd name="connsiteX11" fmla="*/ 160867 w 391054"/>
              <a:gd name="connsiteY11" fmla="*/ 6350 h 958850"/>
              <a:gd name="connsiteX12" fmla="*/ 160867 w 391054"/>
              <a:gd name="connsiteY12" fmla="*/ 6350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1054" h="958850">
                <a:moveTo>
                  <a:pt x="214842" y="958850"/>
                </a:moveTo>
                <a:lnTo>
                  <a:pt x="122767" y="952500"/>
                </a:lnTo>
                <a:cubicBezTo>
                  <a:pt x="93134" y="941917"/>
                  <a:pt x="56621" y="931863"/>
                  <a:pt x="37042" y="895350"/>
                </a:cubicBezTo>
                <a:cubicBezTo>
                  <a:pt x="17463" y="858838"/>
                  <a:pt x="9525" y="800100"/>
                  <a:pt x="5292" y="733425"/>
                </a:cubicBezTo>
                <a:cubicBezTo>
                  <a:pt x="1059" y="666750"/>
                  <a:pt x="0" y="558800"/>
                  <a:pt x="11642" y="495300"/>
                </a:cubicBezTo>
                <a:cubicBezTo>
                  <a:pt x="23284" y="431800"/>
                  <a:pt x="41805" y="389996"/>
                  <a:pt x="75142" y="352425"/>
                </a:cubicBezTo>
                <a:cubicBezTo>
                  <a:pt x="108479" y="314854"/>
                  <a:pt x="166688" y="293158"/>
                  <a:pt x="211667" y="269875"/>
                </a:cubicBezTo>
                <a:cubicBezTo>
                  <a:pt x="256646" y="246592"/>
                  <a:pt x="315913" y="235479"/>
                  <a:pt x="345017" y="212725"/>
                </a:cubicBezTo>
                <a:cubicBezTo>
                  <a:pt x="374121" y="189971"/>
                  <a:pt x="381530" y="161396"/>
                  <a:pt x="386292" y="133350"/>
                </a:cubicBezTo>
                <a:cubicBezTo>
                  <a:pt x="391054" y="105304"/>
                  <a:pt x="386292" y="65617"/>
                  <a:pt x="373592" y="44450"/>
                </a:cubicBezTo>
                <a:cubicBezTo>
                  <a:pt x="360892" y="23283"/>
                  <a:pt x="345546" y="12700"/>
                  <a:pt x="310092" y="6350"/>
                </a:cubicBezTo>
                <a:cubicBezTo>
                  <a:pt x="274638" y="0"/>
                  <a:pt x="160867" y="6350"/>
                  <a:pt x="160867" y="6350"/>
                </a:cubicBezTo>
                <a:lnTo>
                  <a:pt x="160867" y="6350"/>
                </a:lnTo>
              </a:path>
            </a:pathLst>
          </a:cu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3" name="Straight Connector 42"/>
          <p:cNvCxnSpPr>
            <a:stCxn id="41" idx="0"/>
          </p:cNvCxnSpPr>
          <p:nvPr/>
        </p:nvCxnSpPr>
        <p:spPr>
          <a:xfrm flipH="1" flipV="1">
            <a:off x="7424738" y="1752600"/>
            <a:ext cx="109537" cy="92075"/>
          </a:xfrm>
          <a:prstGeom prst="line">
            <a:avLst/>
          </a:pr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41" idx="0"/>
          </p:cNvCxnSpPr>
          <p:nvPr/>
        </p:nvCxnSpPr>
        <p:spPr>
          <a:xfrm flipH="1">
            <a:off x="7424738" y="1844675"/>
            <a:ext cx="109537" cy="60325"/>
          </a:xfrm>
          <a:prstGeom prst="line">
            <a:avLst/>
          </a:pr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5935662" y="1522412"/>
            <a:ext cx="609600"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50" name="Object 2"/>
          <p:cNvGraphicFramePr>
            <a:graphicFrameLocks noChangeAspect="1"/>
          </p:cNvGraphicFramePr>
          <p:nvPr>
            <p:extLst>
              <p:ext uri="{D42A27DB-BD31-4B8C-83A1-F6EECF244321}">
                <p14:modId xmlns:p14="http://schemas.microsoft.com/office/powerpoint/2010/main" val="2789268249"/>
              </p:ext>
            </p:extLst>
          </p:nvPr>
        </p:nvGraphicFramePr>
        <p:xfrm>
          <a:off x="5916613" y="1292225"/>
          <a:ext cx="609600" cy="203200"/>
        </p:xfrm>
        <a:graphic>
          <a:graphicData uri="http://schemas.openxmlformats.org/presentationml/2006/ole">
            <mc:AlternateContent xmlns:mc="http://schemas.openxmlformats.org/markup-compatibility/2006">
              <mc:Choice xmlns:v="urn:schemas-microsoft-com:vml" Requires="v">
                <p:oleObj spid="_x0000_s49748" name="Equation" r:id="rId19" imgW="609600" imgH="203200" progId="Equation.DSMT4">
                  <p:embed/>
                </p:oleObj>
              </mc:Choice>
              <mc:Fallback>
                <p:oleObj name="Equation" r:id="rId19" imgW="609600" imgH="203200" progId="Equation.DSMT4">
                  <p:embed/>
                  <p:pic>
                    <p:nvPicPr>
                      <p:cNvPr id="0" name="Picture 23"/>
                      <p:cNvPicPr>
                        <a:picLocks noChangeAspect="1" noChangeArrowheads="1"/>
                      </p:cNvPicPr>
                      <p:nvPr/>
                    </p:nvPicPr>
                    <p:blipFill>
                      <a:blip r:embed="rId20"/>
                      <a:srcRect/>
                      <a:stretch>
                        <a:fillRect/>
                      </a:stretch>
                    </p:blipFill>
                    <p:spPr bwMode="auto">
                      <a:xfrm>
                        <a:off x="5916613" y="1292225"/>
                        <a:ext cx="609600" cy="20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9178" name="Object 26"/>
          <p:cNvGraphicFramePr>
            <a:graphicFrameLocks noChangeAspect="1"/>
          </p:cNvGraphicFramePr>
          <p:nvPr>
            <p:extLst>
              <p:ext uri="{D42A27DB-BD31-4B8C-83A1-F6EECF244321}">
                <p14:modId xmlns:p14="http://schemas.microsoft.com/office/powerpoint/2010/main" val="4057303195"/>
              </p:ext>
            </p:extLst>
          </p:nvPr>
        </p:nvGraphicFramePr>
        <p:xfrm>
          <a:off x="6745288" y="3657600"/>
          <a:ext cx="355600" cy="152400"/>
        </p:xfrm>
        <a:graphic>
          <a:graphicData uri="http://schemas.openxmlformats.org/presentationml/2006/ole">
            <mc:AlternateContent xmlns:mc="http://schemas.openxmlformats.org/markup-compatibility/2006">
              <mc:Choice xmlns:v="urn:schemas-microsoft-com:vml" Requires="v">
                <p:oleObj spid="_x0000_s49749" name="Equation" r:id="rId21" imgW="355600" imgH="152400" progId="Equation.DSMT4">
                  <p:embed/>
                </p:oleObj>
              </mc:Choice>
              <mc:Fallback>
                <p:oleObj name="Equation" r:id="rId21" imgW="355600" imgH="152400" progId="Equation.DSMT4">
                  <p:embed/>
                  <p:pic>
                    <p:nvPicPr>
                      <p:cNvPr id="0" name="Picture 26"/>
                      <p:cNvPicPr>
                        <a:picLocks noChangeAspect="1" noChangeArrowheads="1"/>
                      </p:cNvPicPr>
                      <p:nvPr/>
                    </p:nvPicPr>
                    <p:blipFill>
                      <a:blip r:embed="rId22"/>
                      <a:srcRect/>
                      <a:stretch>
                        <a:fillRect/>
                      </a:stretch>
                    </p:blipFill>
                    <p:spPr bwMode="auto">
                      <a:xfrm>
                        <a:off x="6745288" y="3657600"/>
                        <a:ext cx="3556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6" name="Object 17">
            <a:extLst>
              <a:ext uri="{FF2B5EF4-FFF2-40B4-BE49-F238E27FC236}">
                <a16:creationId xmlns:a16="http://schemas.microsoft.com/office/drawing/2014/main" id="{1652C76D-7B14-754B-849D-07AEAD43F2DE}"/>
              </a:ext>
            </a:extLst>
          </p:cNvPr>
          <p:cNvGraphicFramePr>
            <a:graphicFrameLocks noChangeAspect="1"/>
          </p:cNvGraphicFramePr>
          <p:nvPr>
            <p:extLst>
              <p:ext uri="{D42A27DB-BD31-4B8C-83A1-F6EECF244321}">
                <p14:modId xmlns:p14="http://schemas.microsoft.com/office/powerpoint/2010/main" val="445422435"/>
              </p:ext>
            </p:extLst>
          </p:nvPr>
        </p:nvGraphicFramePr>
        <p:xfrm>
          <a:off x="1981200" y="2133599"/>
          <a:ext cx="190500" cy="304800"/>
        </p:xfrm>
        <a:graphic>
          <a:graphicData uri="http://schemas.openxmlformats.org/presentationml/2006/ole">
            <mc:AlternateContent xmlns:mc="http://schemas.openxmlformats.org/markup-compatibility/2006">
              <mc:Choice xmlns:v="urn:schemas-microsoft-com:vml" Requires="v">
                <p:oleObj spid="_x0000_s49750" name="Equation" r:id="rId23" imgW="127000" imgH="203200" progId="Equation.DSMT4">
                  <p:embed/>
                </p:oleObj>
              </mc:Choice>
              <mc:Fallback>
                <p:oleObj name="Equation" r:id="rId23" imgW="127000" imgH="203200" progId="Equation.DSMT4">
                  <p:embed/>
                  <p:pic>
                    <p:nvPicPr>
                      <p:cNvPr id="121" name="Object 17"/>
                      <p:cNvPicPr>
                        <a:picLocks noChangeAspect="1" noChangeArrowheads="1"/>
                      </p:cNvPicPr>
                      <p:nvPr/>
                    </p:nvPicPr>
                    <p:blipFill>
                      <a:blip r:embed="rId24"/>
                      <a:srcRect/>
                      <a:stretch>
                        <a:fillRect/>
                      </a:stretch>
                    </p:blipFill>
                    <p:spPr bwMode="auto">
                      <a:xfrm>
                        <a:off x="1981200" y="2133599"/>
                        <a:ext cx="190500" cy="304800"/>
                      </a:xfrm>
                      <a:prstGeom prst="rect">
                        <a:avLst/>
                      </a:prstGeom>
                      <a:noFill/>
                      <a:ln>
                        <a:noFill/>
                      </a:ln>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Object 2"/>
          <p:cNvGraphicFramePr>
            <a:graphicFrameLocks noChangeAspect="1"/>
          </p:cNvGraphicFramePr>
          <p:nvPr/>
        </p:nvGraphicFramePr>
        <p:xfrm>
          <a:off x="7275514" y="3752850"/>
          <a:ext cx="495300" cy="152400"/>
        </p:xfrm>
        <a:graphic>
          <a:graphicData uri="http://schemas.openxmlformats.org/presentationml/2006/ole">
            <mc:AlternateContent xmlns:mc="http://schemas.openxmlformats.org/markup-compatibility/2006">
              <mc:Choice xmlns:v="urn:schemas-microsoft-com:vml" Requires="v">
                <p:oleObj spid="_x0000_s50501" name="Equation" r:id="rId3" imgW="495300" imgH="152400" progId="Equation.DSMT4">
                  <p:embed/>
                </p:oleObj>
              </mc:Choice>
              <mc:Fallback>
                <p:oleObj name="Equation" r:id="rId3" imgW="495300" imgH="15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5514" y="3752850"/>
                        <a:ext cx="4953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1" name="Object 2"/>
          <p:cNvGraphicFramePr>
            <a:graphicFrameLocks noChangeAspect="1"/>
          </p:cNvGraphicFramePr>
          <p:nvPr>
            <p:extLst>
              <p:ext uri="{D42A27DB-BD31-4B8C-83A1-F6EECF244321}">
                <p14:modId xmlns:p14="http://schemas.microsoft.com/office/powerpoint/2010/main" val="3092884493"/>
              </p:ext>
            </p:extLst>
          </p:nvPr>
        </p:nvGraphicFramePr>
        <p:xfrm>
          <a:off x="6705600" y="3937000"/>
          <a:ext cx="1600200" cy="330200"/>
        </p:xfrm>
        <a:graphic>
          <a:graphicData uri="http://schemas.openxmlformats.org/presentationml/2006/ole">
            <mc:AlternateContent xmlns:mc="http://schemas.openxmlformats.org/markup-compatibility/2006">
              <mc:Choice xmlns:v="urn:schemas-microsoft-com:vml" Requires="v">
                <p:oleObj spid="_x0000_s50502" name="Equation" r:id="rId5" imgW="1600200" imgH="330200" progId="Equation.DSMT4">
                  <p:embed/>
                </p:oleObj>
              </mc:Choice>
              <mc:Fallback>
                <p:oleObj name="Equation" r:id="rId5" imgW="1600200" imgH="330200" progId="Equation.DSMT4">
                  <p:embed/>
                  <p:pic>
                    <p:nvPicPr>
                      <p:cNvPr id="0" name="Picture 3"/>
                      <p:cNvPicPr>
                        <a:picLocks noChangeAspect="1" noChangeArrowheads="1"/>
                      </p:cNvPicPr>
                      <p:nvPr/>
                    </p:nvPicPr>
                    <p:blipFill>
                      <a:blip r:embed="rId6"/>
                      <a:srcRect/>
                      <a:stretch>
                        <a:fillRect/>
                      </a:stretch>
                    </p:blipFill>
                    <p:spPr bwMode="auto">
                      <a:xfrm>
                        <a:off x="6705600" y="3937000"/>
                        <a:ext cx="1600200" cy="33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19" name="TextBox 118"/>
          <p:cNvSpPr txBox="1"/>
          <p:nvPr/>
        </p:nvSpPr>
        <p:spPr>
          <a:xfrm>
            <a:off x="304800" y="1466671"/>
            <a:ext cx="5334000" cy="1292662"/>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3.)  </a:t>
            </a:r>
            <a:r>
              <a:rPr lang="en-US" sz="2000" dirty="0">
                <a:solidFill>
                  <a:srgbClr val="FF0000"/>
                </a:solidFill>
                <a:latin typeface="Times New Roman" panose="02020603050405020304" pitchFamily="18" charset="0"/>
                <a:cs typeface="Times New Roman" panose="02020603050405020304" pitchFamily="18" charset="0"/>
              </a:rPr>
              <a:t>event 3</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The bottom of activator-well </a:t>
            </a:r>
            <a:r>
              <a:rPr lang="en-US" sz="2000" dirty="0">
                <a:latin typeface="Times New Roman" panose="02020603050405020304" pitchFamily="18" charset="0"/>
                <a:cs typeface="Times New Roman" panose="02020603050405020304" pitchFamily="18" charset="0"/>
              </a:rPr>
              <a:t>reaches the </a:t>
            </a:r>
            <a:r>
              <a:rPr lang="en-US" sz="2000" i="1" dirty="0">
                <a:latin typeface="Times New Roman" panose="02020603050405020304" pitchFamily="18" charset="0"/>
                <a:cs typeface="Times New Roman" panose="02020603050405020304" pitchFamily="18" charset="0"/>
              </a:rPr>
              <a:t>nub-end of the detonator</a:t>
            </a:r>
            <a:r>
              <a:rPr lang="en-US" sz="2000" dirty="0">
                <a:latin typeface="Times New Roman" panose="02020603050405020304" pitchFamily="18" charset="0"/>
                <a:cs typeface="Times New Roman" panose="02020603050405020304" pitchFamily="18" charset="0"/>
              </a:rPr>
              <a:t>; in bomb’s frame, this happens at </a:t>
            </a:r>
            <a:r>
              <a:rPr lang="en-US" sz="2000" dirty="0" err="1">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 = 0 at time ct = </a:t>
            </a:r>
            <a:r>
              <a:rPr lang="en-US" sz="2000" dirty="0" err="1">
                <a:latin typeface="Times New Roman" panose="02020603050405020304" pitchFamily="18" charset="0"/>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    . </a:t>
            </a:r>
          </a:p>
          <a:p>
            <a:endParaRPr lang="en-US" dirty="0"/>
          </a:p>
        </p:txBody>
      </p:sp>
      <p:graphicFrame>
        <p:nvGraphicFramePr>
          <p:cNvPr id="121" name="Object 17"/>
          <p:cNvGraphicFramePr>
            <a:graphicFrameLocks noChangeAspect="1"/>
          </p:cNvGraphicFramePr>
          <p:nvPr>
            <p:extLst>
              <p:ext uri="{D42A27DB-BD31-4B8C-83A1-F6EECF244321}">
                <p14:modId xmlns:p14="http://schemas.microsoft.com/office/powerpoint/2010/main" val="827478587"/>
              </p:ext>
            </p:extLst>
          </p:nvPr>
        </p:nvGraphicFramePr>
        <p:xfrm>
          <a:off x="3962400" y="2146300"/>
          <a:ext cx="190500" cy="304800"/>
        </p:xfrm>
        <a:graphic>
          <a:graphicData uri="http://schemas.openxmlformats.org/presentationml/2006/ole">
            <mc:AlternateContent xmlns:mc="http://schemas.openxmlformats.org/markup-compatibility/2006">
              <mc:Choice xmlns:v="urn:schemas-microsoft-com:vml" Requires="v">
                <p:oleObj spid="_x0000_s50503" name="Equation" r:id="rId7" imgW="127000" imgH="203200" progId="Equation.DSMT4">
                  <p:embed/>
                </p:oleObj>
              </mc:Choice>
              <mc:Fallback>
                <p:oleObj name="Equation" r:id="rId7" imgW="127000" imgH="203200" progId="Equation.DSMT4">
                  <p:embed/>
                  <p:pic>
                    <p:nvPicPr>
                      <p:cNvPr id="0" name="Picture 4"/>
                      <p:cNvPicPr>
                        <a:picLocks noChangeAspect="1" noChangeArrowheads="1"/>
                      </p:cNvPicPr>
                      <p:nvPr/>
                    </p:nvPicPr>
                    <p:blipFill>
                      <a:blip r:embed="rId8"/>
                      <a:srcRect/>
                      <a:stretch>
                        <a:fillRect/>
                      </a:stretch>
                    </p:blipFill>
                    <p:spPr bwMode="auto">
                      <a:xfrm>
                        <a:off x="3962400" y="2146300"/>
                        <a:ext cx="190500" cy="304800"/>
                      </a:xfrm>
                      <a:prstGeom prst="rect">
                        <a:avLst/>
                      </a:prstGeom>
                      <a:noFill/>
                      <a:ln>
                        <a:noFill/>
                      </a:ln>
                    </p:spPr>
                  </p:pic>
                </p:oleObj>
              </mc:Fallback>
            </mc:AlternateContent>
          </a:graphicData>
        </a:graphic>
      </p:graphicFrame>
      <p:sp>
        <p:nvSpPr>
          <p:cNvPr id="124" name="Rectangle 12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TextBox 124"/>
          <p:cNvSpPr txBox="1"/>
          <p:nvPr/>
        </p:nvSpPr>
        <p:spPr>
          <a:xfrm>
            <a:off x="8765847" y="6477000"/>
            <a:ext cx="348172" cy="276999"/>
          </a:xfrm>
          <a:prstGeom prst="rect">
            <a:avLst/>
          </a:prstGeom>
          <a:noFill/>
        </p:spPr>
        <p:txBody>
          <a:bodyPr wrap="none" rtlCol="0">
            <a:spAutoFit/>
          </a:bodyPr>
          <a:lstStyle/>
          <a:p>
            <a:r>
              <a:rPr lang="en-US" sz="1200" dirty="0"/>
              <a:t>8.)</a:t>
            </a:r>
          </a:p>
        </p:txBody>
      </p:sp>
      <p:sp>
        <p:nvSpPr>
          <p:cNvPr id="17" name="Rectangle 16"/>
          <p:cNvSpPr/>
          <p:nvPr/>
        </p:nvSpPr>
        <p:spPr>
          <a:xfrm>
            <a:off x="7416524" y="1231900"/>
            <a:ext cx="914400" cy="1828800"/>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730724" y="2070100"/>
            <a:ext cx="685800" cy="228600"/>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0" name="Object 2"/>
          <p:cNvGraphicFramePr>
            <a:graphicFrameLocks noChangeAspect="1"/>
          </p:cNvGraphicFramePr>
          <p:nvPr>
            <p:extLst>
              <p:ext uri="{D42A27DB-BD31-4B8C-83A1-F6EECF244321}">
                <p14:modId xmlns:p14="http://schemas.microsoft.com/office/powerpoint/2010/main" val="3131557568"/>
              </p:ext>
            </p:extLst>
          </p:nvPr>
        </p:nvGraphicFramePr>
        <p:xfrm>
          <a:off x="7683224" y="2832100"/>
          <a:ext cx="723900" cy="431800"/>
        </p:xfrm>
        <a:graphic>
          <a:graphicData uri="http://schemas.openxmlformats.org/presentationml/2006/ole">
            <mc:AlternateContent xmlns:mc="http://schemas.openxmlformats.org/markup-compatibility/2006">
              <mc:Choice xmlns:v="urn:schemas-microsoft-com:vml" Requires="v">
                <p:oleObj spid="_x0000_s50504" name="Equation" r:id="rId9" imgW="723900" imgH="431800" progId="Equation.DSMT4">
                  <p:embed/>
                </p:oleObj>
              </mc:Choice>
              <mc:Fallback>
                <p:oleObj name="Equation" r:id="rId9" imgW="723900" imgH="431800" progId="Equation.DSMT4">
                  <p:embed/>
                  <p:pic>
                    <p:nvPicPr>
                      <p:cNvPr id="0" name="Picture 12"/>
                      <p:cNvPicPr>
                        <a:picLocks noChangeAspect="1" noChangeArrowheads="1"/>
                      </p:cNvPicPr>
                      <p:nvPr/>
                    </p:nvPicPr>
                    <p:blipFill>
                      <a:blip r:embed="rId10"/>
                      <a:srcRect/>
                      <a:stretch>
                        <a:fillRect/>
                      </a:stretch>
                    </p:blipFill>
                    <p:spPr bwMode="auto">
                      <a:xfrm>
                        <a:off x="7683224" y="2832100"/>
                        <a:ext cx="723900" cy="43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2" name="Freeform 21"/>
          <p:cNvSpPr/>
          <p:nvPr/>
        </p:nvSpPr>
        <p:spPr>
          <a:xfrm>
            <a:off x="6245745" y="1543313"/>
            <a:ext cx="1178717" cy="1295400"/>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p:nvPr/>
        </p:nvCxnSpPr>
        <p:spPr>
          <a:xfrm rot="16200000" flipH="1">
            <a:off x="5541000" y="2386623"/>
            <a:ext cx="2406386" cy="21794"/>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a:off x="6639996" y="2184400"/>
            <a:ext cx="228600" cy="1588"/>
          </a:xfrm>
          <a:prstGeom prst="line">
            <a:avLst/>
          </a:prstGeom>
          <a:ln w="28575"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935662" y="1448594"/>
            <a:ext cx="609600"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5" name="Object 2"/>
          <p:cNvGraphicFramePr>
            <a:graphicFrameLocks noChangeAspect="1"/>
          </p:cNvGraphicFramePr>
          <p:nvPr>
            <p:extLst>
              <p:ext uri="{D42A27DB-BD31-4B8C-83A1-F6EECF244321}">
                <p14:modId xmlns:p14="http://schemas.microsoft.com/office/powerpoint/2010/main" val="3718784768"/>
              </p:ext>
            </p:extLst>
          </p:nvPr>
        </p:nvGraphicFramePr>
        <p:xfrm>
          <a:off x="5916613" y="1219200"/>
          <a:ext cx="609600" cy="203200"/>
        </p:xfrm>
        <a:graphic>
          <a:graphicData uri="http://schemas.openxmlformats.org/presentationml/2006/ole">
            <mc:AlternateContent xmlns:mc="http://schemas.openxmlformats.org/markup-compatibility/2006">
              <mc:Choice xmlns:v="urn:schemas-microsoft-com:vml" Requires="v">
                <p:oleObj spid="_x0000_s50505" name="Equation" r:id="rId11" imgW="609600" imgH="203200" progId="Equation.DSMT4">
                  <p:embed/>
                </p:oleObj>
              </mc:Choice>
              <mc:Fallback>
                <p:oleObj name="Equation" r:id="rId11" imgW="609600" imgH="203200" progId="Equation.DSMT4">
                  <p:embed/>
                  <p:pic>
                    <p:nvPicPr>
                      <p:cNvPr id="0" name="Picture 15"/>
                      <p:cNvPicPr>
                        <a:picLocks noChangeAspect="1" noChangeArrowheads="1"/>
                      </p:cNvPicPr>
                      <p:nvPr/>
                    </p:nvPicPr>
                    <p:blipFill>
                      <a:blip r:embed="rId12"/>
                      <a:srcRect/>
                      <a:stretch>
                        <a:fillRect/>
                      </a:stretch>
                    </p:blipFill>
                    <p:spPr bwMode="auto">
                      <a:xfrm>
                        <a:off x="5916613" y="1219200"/>
                        <a:ext cx="609600" cy="20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0194" name="Object 18"/>
          <p:cNvGraphicFramePr>
            <a:graphicFrameLocks noChangeAspect="1"/>
          </p:cNvGraphicFramePr>
          <p:nvPr>
            <p:extLst>
              <p:ext uri="{D42A27DB-BD31-4B8C-83A1-F6EECF244321}">
                <p14:modId xmlns:p14="http://schemas.microsoft.com/office/powerpoint/2010/main" val="2539056062"/>
              </p:ext>
            </p:extLst>
          </p:nvPr>
        </p:nvGraphicFramePr>
        <p:xfrm>
          <a:off x="6577013" y="3600450"/>
          <a:ext cx="355600" cy="152400"/>
        </p:xfrm>
        <a:graphic>
          <a:graphicData uri="http://schemas.openxmlformats.org/presentationml/2006/ole">
            <mc:AlternateContent xmlns:mc="http://schemas.openxmlformats.org/markup-compatibility/2006">
              <mc:Choice xmlns:v="urn:schemas-microsoft-com:vml" Requires="v">
                <p:oleObj spid="_x0000_s50506" name="Equation" r:id="rId13" imgW="355600" imgH="152400" progId="Equation.DSMT4">
                  <p:embed/>
                </p:oleObj>
              </mc:Choice>
              <mc:Fallback>
                <p:oleObj name="Equation" r:id="rId13" imgW="355600" imgH="152400" progId="Equation.DSMT4">
                  <p:embed/>
                  <p:pic>
                    <p:nvPicPr>
                      <p:cNvPr id="0" name="Picture 18"/>
                      <p:cNvPicPr>
                        <a:picLocks noChangeAspect="1" noChangeArrowheads="1"/>
                      </p:cNvPicPr>
                      <p:nvPr/>
                    </p:nvPicPr>
                    <p:blipFill>
                      <a:blip r:embed="rId14"/>
                      <a:srcRect/>
                      <a:stretch>
                        <a:fillRect/>
                      </a:stretch>
                    </p:blipFill>
                    <p:spPr bwMode="auto">
                      <a:xfrm>
                        <a:off x="6577013" y="3600450"/>
                        <a:ext cx="3556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a:xfrm>
            <a:off x="4558389" y="1307281"/>
            <a:ext cx="4211189" cy="4560119"/>
          </a:xfrm>
          <a:prstGeom prst="rect">
            <a:avLst/>
          </a:prstGeom>
          <a:solidFill>
            <a:srgbClr val="FCFF0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a:off x="208411" y="1386433"/>
            <a:ext cx="4211189" cy="4404767"/>
          </a:xfrm>
          <a:prstGeom prst="rect">
            <a:avLst/>
          </a:prstGeom>
          <a:solidFill>
            <a:srgbClr val="FCFF0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TextBox 91"/>
          <p:cNvSpPr txBox="1"/>
          <p:nvPr/>
        </p:nvSpPr>
        <p:spPr>
          <a:xfrm>
            <a:off x="4672897" y="1295400"/>
            <a:ext cx="4242503" cy="1077218"/>
          </a:xfrm>
          <a:prstGeom prst="rect">
            <a:avLst/>
          </a:prstGeom>
          <a:noFill/>
          <a:effectLst/>
        </p:spPr>
        <p:txBody>
          <a:bodyPr wrap="square" rtlCol="0">
            <a:spAutoFit/>
          </a:bodyPr>
          <a:lstStyle/>
          <a:p>
            <a:r>
              <a:rPr lang="en-US" sz="1600" dirty="0">
                <a:solidFill>
                  <a:srgbClr val="FF0000"/>
                </a:solidFill>
                <a:latin typeface="Times New Roman" panose="02020603050405020304" pitchFamily="18" charset="0"/>
                <a:cs typeface="Times New Roman" panose="02020603050405020304" pitchFamily="18" charset="0"/>
              </a:rPr>
              <a:t>Event 3</a:t>
            </a:r>
            <a:r>
              <a:rPr lang="en-US" sz="1600" dirty="0">
                <a:latin typeface="Times New Roman" panose="02020603050405020304" pitchFamily="18" charset="0"/>
                <a:cs typeface="Times New Roman" panose="02020603050405020304" pitchFamily="18" charset="0"/>
              </a:rPr>
              <a:t> is the point where the world-line of the </a:t>
            </a:r>
            <a:r>
              <a:rPr lang="en-US" sz="1600" i="1" dirty="0">
                <a:latin typeface="Times New Roman" panose="02020603050405020304" pitchFamily="18" charset="0"/>
                <a:cs typeface="Times New Roman" panose="02020603050405020304" pitchFamily="18" charset="0"/>
              </a:rPr>
              <a:t>nub-end of the detonator </a:t>
            </a:r>
            <a:r>
              <a:rPr lang="en-US" sz="1600" dirty="0">
                <a:latin typeface="Times New Roman" panose="02020603050405020304" pitchFamily="18" charset="0"/>
                <a:cs typeface="Times New Roman" panose="02020603050405020304" pitchFamily="18" charset="0"/>
              </a:rPr>
              <a:t>crosses the world-line of the </a:t>
            </a:r>
            <a:r>
              <a:rPr lang="en-US" sz="1600" i="1" dirty="0">
                <a:latin typeface="Times New Roman" panose="02020603050405020304" pitchFamily="18" charset="0"/>
                <a:cs typeface="Times New Roman" panose="02020603050405020304" pitchFamily="18" charset="0"/>
              </a:rPr>
              <a:t>bottom of the activator-well </a:t>
            </a:r>
            <a:r>
              <a:rPr lang="en-US" sz="1600" dirty="0">
                <a:latin typeface="Times New Roman" panose="02020603050405020304" pitchFamily="18" charset="0"/>
                <a:cs typeface="Times New Roman" panose="02020603050405020304" pitchFamily="18" charset="0"/>
              </a:rPr>
              <a:t>(i.e., where the firing pin is).</a:t>
            </a:r>
          </a:p>
        </p:txBody>
      </p:sp>
      <p:sp>
        <p:nvSpPr>
          <p:cNvPr id="119" name="TextBox 118"/>
          <p:cNvSpPr txBox="1"/>
          <p:nvPr/>
        </p:nvSpPr>
        <p:spPr>
          <a:xfrm>
            <a:off x="304799" y="1439023"/>
            <a:ext cx="4114801" cy="830997"/>
          </a:xfrm>
          <a:prstGeom prst="rect">
            <a:avLst/>
          </a:prstGeom>
          <a:noFill/>
          <a:effectLst/>
        </p:spPr>
        <p:txBody>
          <a:bodyPr wrap="square" rtlCol="0">
            <a:spAutoFit/>
          </a:bodyPr>
          <a:lstStyle/>
          <a:p>
            <a:r>
              <a:rPr lang="en-US" sz="1600" dirty="0">
                <a:solidFill>
                  <a:srgbClr val="FF0000"/>
                </a:solidFill>
                <a:latin typeface="Times New Roman" panose="02020603050405020304" pitchFamily="18" charset="0"/>
                <a:cs typeface="Times New Roman" panose="02020603050405020304" pitchFamily="18" charset="0"/>
              </a:rPr>
              <a:t>Event 2</a:t>
            </a:r>
            <a:r>
              <a:rPr lang="en-US" sz="1600" dirty="0">
                <a:latin typeface="Times New Roman" panose="02020603050405020304" pitchFamily="18" charset="0"/>
                <a:cs typeface="Times New Roman" panose="02020603050405020304" pitchFamily="18" charset="0"/>
              </a:rPr>
              <a:t> is the point where the world-line of the </a:t>
            </a:r>
            <a:r>
              <a:rPr lang="en-US" sz="1600" i="1" dirty="0">
                <a:latin typeface="Times New Roman" panose="02020603050405020304" pitchFamily="18" charset="0"/>
                <a:cs typeface="Times New Roman" panose="02020603050405020304" pitchFamily="18" charset="0"/>
              </a:rPr>
              <a:t>activator’s front </a:t>
            </a:r>
            <a:r>
              <a:rPr lang="en-US" sz="1600" dirty="0">
                <a:latin typeface="Times New Roman" panose="02020603050405020304" pitchFamily="18" charset="0"/>
                <a:cs typeface="Times New Roman" panose="02020603050405020304" pitchFamily="18" charset="0"/>
              </a:rPr>
              <a:t>crosses the world-line of the </a:t>
            </a:r>
            <a:r>
              <a:rPr lang="en-US" sz="1600" i="1" dirty="0">
                <a:latin typeface="Times New Roman" panose="02020603050405020304" pitchFamily="18" charset="0"/>
                <a:cs typeface="Times New Roman" panose="02020603050405020304" pitchFamily="18" charset="0"/>
              </a:rPr>
              <a:t>bomb-end of the detonator-nub</a:t>
            </a:r>
            <a:r>
              <a:rPr lang="en-US" sz="1600" dirty="0">
                <a:latin typeface="Times New Roman" panose="02020603050405020304" pitchFamily="18" charset="0"/>
                <a:cs typeface="Times New Roman" panose="02020603050405020304" pitchFamily="18" charset="0"/>
              </a:rPr>
              <a:t>. </a:t>
            </a:r>
          </a:p>
        </p:txBody>
      </p:sp>
      <p:sp>
        <p:nvSpPr>
          <p:cNvPr id="124" name="Rectangle 123"/>
          <p:cNvSpPr/>
          <p:nvPr/>
        </p:nvSpPr>
        <p:spPr>
          <a:xfrm>
            <a:off x="0" y="0"/>
            <a:ext cx="9144000" cy="68580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TextBox 124"/>
          <p:cNvSpPr txBox="1"/>
          <p:nvPr/>
        </p:nvSpPr>
        <p:spPr>
          <a:xfrm>
            <a:off x="8765847" y="6477000"/>
            <a:ext cx="348172" cy="276999"/>
          </a:xfrm>
          <a:prstGeom prst="rect">
            <a:avLst/>
          </a:prstGeom>
          <a:noFill/>
        </p:spPr>
        <p:txBody>
          <a:bodyPr wrap="none" rtlCol="0">
            <a:spAutoFit/>
          </a:bodyPr>
          <a:lstStyle/>
          <a:p>
            <a:r>
              <a:rPr lang="en-US" sz="1200" dirty="0"/>
              <a:t>9.)</a:t>
            </a:r>
          </a:p>
        </p:txBody>
      </p:sp>
      <p:sp>
        <p:nvSpPr>
          <p:cNvPr id="30" name="TextBox 29"/>
          <p:cNvSpPr txBox="1"/>
          <p:nvPr/>
        </p:nvSpPr>
        <p:spPr>
          <a:xfrm>
            <a:off x="270611" y="138569"/>
            <a:ext cx="8461048"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Comment:  Notice that the sketch for </a:t>
            </a:r>
            <a:r>
              <a:rPr lang="en-US" dirty="0">
                <a:solidFill>
                  <a:srgbClr val="FF0000"/>
                </a:solidFill>
                <a:latin typeface="Times New Roman" panose="02020603050405020304" pitchFamily="18" charset="0"/>
                <a:cs typeface="Times New Roman" panose="02020603050405020304" pitchFamily="18" charset="0"/>
              </a:rPr>
              <a:t>event 3 </a:t>
            </a:r>
            <a:r>
              <a:rPr lang="en-US" dirty="0">
                <a:latin typeface="Times New Roman" panose="02020603050405020304" pitchFamily="18" charset="0"/>
                <a:cs typeface="Times New Roman" panose="02020603050405020304" pitchFamily="18" charset="0"/>
              </a:rPr>
              <a:t>looks just like the sketch for </a:t>
            </a:r>
            <a:r>
              <a:rPr lang="en-US" dirty="0">
                <a:solidFill>
                  <a:srgbClr val="FF0000"/>
                </a:solidFill>
                <a:latin typeface="Times New Roman" panose="02020603050405020304" pitchFamily="18" charset="0"/>
                <a:cs typeface="Times New Roman" panose="02020603050405020304" pitchFamily="18" charset="0"/>
              </a:rPr>
              <a:t>event 2</a:t>
            </a:r>
            <a:r>
              <a:rPr lang="en-US" dirty="0">
                <a:latin typeface="Times New Roman" panose="02020603050405020304" pitchFamily="18" charset="0"/>
                <a:cs typeface="Times New Roman" panose="02020603050405020304" pitchFamily="18" charset="0"/>
              </a:rPr>
              <a:t>.  How so? Again, events are defined as points of interest along a world-line. If two separate events happen </a:t>
            </a:r>
            <a:r>
              <a:rPr lang="en-US" i="1" dirty="0">
                <a:latin typeface="Times New Roman" panose="02020603050405020304" pitchFamily="18" charset="0"/>
                <a:cs typeface="Times New Roman" panose="02020603050405020304" pitchFamily="18" charset="0"/>
              </a:rPr>
              <a:t>simultaneously</a:t>
            </a:r>
            <a:r>
              <a:rPr lang="en-US" dirty="0">
                <a:latin typeface="Times New Roman" panose="02020603050405020304" pitchFamily="18" charset="0"/>
                <a:cs typeface="Times New Roman" panose="02020603050405020304" pitchFamily="18" charset="0"/>
              </a:rPr>
              <a:t> in a given frame of reference (like the bomb’s frame) but with different coordinates, the sketch that depicts each situation will look the same.  </a:t>
            </a:r>
          </a:p>
        </p:txBody>
      </p:sp>
      <p:sp>
        <p:nvSpPr>
          <p:cNvPr id="31" name="TextBox 30"/>
          <p:cNvSpPr txBox="1"/>
          <p:nvPr/>
        </p:nvSpPr>
        <p:spPr>
          <a:xfrm>
            <a:off x="5387982" y="5181600"/>
            <a:ext cx="2403774" cy="461665"/>
          </a:xfrm>
          <a:prstGeom prst="rect">
            <a:avLst/>
          </a:prstGeom>
          <a:noFill/>
          <a:effectLst/>
        </p:spPr>
        <p:txBody>
          <a:bodyPr wrap="square" rtlCol="0">
            <a:spAutoFit/>
          </a:bodyPr>
          <a:lstStyle/>
          <a:p>
            <a:r>
              <a:rPr lang="en-US" sz="1200" dirty="0">
                <a:latin typeface="Times New Roman" panose="02020603050405020304" pitchFamily="18" charset="0"/>
                <a:cs typeface="Times New Roman" panose="02020603050405020304" pitchFamily="18" charset="0"/>
              </a:rPr>
              <a:t>(bottom of activator-well strikes nub-end of detonator)</a:t>
            </a:r>
          </a:p>
        </p:txBody>
      </p:sp>
      <p:sp>
        <p:nvSpPr>
          <p:cNvPr id="47" name="TextBox 46"/>
          <p:cNvSpPr txBox="1"/>
          <p:nvPr/>
        </p:nvSpPr>
        <p:spPr>
          <a:xfrm>
            <a:off x="427968" y="5248920"/>
            <a:ext cx="3229632" cy="461665"/>
          </a:xfrm>
          <a:prstGeom prst="rect">
            <a:avLst/>
          </a:prstGeom>
          <a:noFill/>
          <a:effectLst/>
        </p:spPr>
        <p:txBody>
          <a:bodyPr wrap="square" rtlCol="0">
            <a:spAutoFit/>
          </a:bodyPr>
          <a:lstStyle/>
          <a:p>
            <a:r>
              <a:rPr lang="en-US" sz="1200" dirty="0">
                <a:latin typeface="Times New Roman" panose="02020603050405020304" pitchFamily="18" charset="0"/>
                <a:cs typeface="Times New Roman" panose="02020603050405020304" pitchFamily="18" charset="0"/>
              </a:rPr>
              <a:t>(front-end of activator-well strikes bomb-end of detonator-nub—i.e., front-end of bomb)</a:t>
            </a:r>
          </a:p>
        </p:txBody>
      </p:sp>
      <p:sp>
        <p:nvSpPr>
          <p:cNvPr id="61" name="TextBox 60"/>
          <p:cNvSpPr txBox="1"/>
          <p:nvPr/>
        </p:nvSpPr>
        <p:spPr>
          <a:xfrm>
            <a:off x="5387982" y="3048000"/>
            <a:ext cx="1276002" cy="461665"/>
          </a:xfrm>
          <a:prstGeom prst="rect">
            <a:avLst/>
          </a:prstGeom>
          <a:noFill/>
          <a:effectLst/>
        </p:spPr>
        <p:txBody>
          <a:bodyPr wrap="square" rtlCol="0">
            <a:spAutoFit/>
          </a:bodyPr>
          <a:lstStyle/>
          <a:p>
            <a:r>
              <a:rPr lang="en-US" sz="1200" dirty="0">
                <a:latin typeface="Times New Roman" panose="02020603050405020304" pitchFamily="18" charset="0"/>
                <a:cs typeface="Times New Roman" panose="02020603050405020304" pitchFamily="18" charset="0"/>
              </a:rPr>
              <a:t>(bottom of activator-well)</a:t>
            </a:r>
          </a:p>
        </p:txBody>
      </p:sp>
      <p:sp>
        <p:nvSpPr>
          <p:cNvPr id="62" name="TextBox 61"/>
          <p:cNvSpPr txBox="1"/>
          <p:nvPr/>
        </p:nvSpPr>
        <p:spPr>
          <a:xfrm>
            <a:off x="5921382" y="2514600"/>
            <a:ext cx="997890" cy="461665"/>
          </a:xfrm>
          <a:prstGeom prst="rect">
            <a:avLst/>
          </a:prstGeom>
          <a:noFill/>
          <a:effectLst/>
        </p:spPr>
        <p:txBody>
          <a:bodyPr wrap="square" rtlCol="0">
            <a:spAutoFit/>
          </a:bodyPr>
          <a:lstStyle/>
          <a:p>
            <a:r>
              <a:rPr lang="en-US" sz="1200" dirty="0">
                <a:latin typeface="Times New Roman" panose="02020603050405020304" pitchFamily="18" charset="0"/>
                <a:cs typeface="Times New Roman" panose="02020603050405020304" pitchFamily="18" charset="0"/>
              </a:rPr>
              <a:t>(nub-end of</a:t>
            </a:r>
          </a:p>
          <a:p>
            <a:r>
              <a:rPr lang="en-US" sz="1200" dirty="0">
                <a:latin typeface="Times New Roman" panose="02020603050405020304" pitchFamily="18" charset="0"/>
                <a:cs typeface="Times New Roman" panose="02020603050405020304" pitchFamily="18" charset="0"/>
              </a:rPr>
              <a:t>   detonator)</a:t>
            </a:r>
          </a:p>
        </p:txBody>
      </p:sp>
      <p:sp>
        <p:nvSpPr>
          <p:cNvPr id="69" name="TextBox 68"/>
          <p:cNvSpPr txBox="1"/>
          <p:nvPr/>
        </p:nvSpPr>
        <p:spPr>
          <a:xfrm>
            <a:off x="2185370" y="2433935"/>
            <a:ext cx="1091230" cy="461665"/>
          </a:xfrm>
          <a:prstGeom prst="rect">
            <a:avLst/>
          </a:prstGeom>
          <a:noFill/>
          <a:effectLst/>
        </p:spPr>
        <p:txBody>
          <a:bodyPr wrap="square" rtlCol="0">
            <a:spAutoFit/>
          </a:bodyPr>
          <a:lstStyle/>
          <a:p>
            <a:r>
              <a:rPr lang="en-US" sz="1200" dirty="0">
                <a:latin typeface="Times New Roman" panose="02020603050405020304" pitchFamily="18" charset="0"/>
                <a:cs typeface="Times New Roman" panose="02020603050405020304" pitchFamily="18" charset="0"/>
              </a:rPr>
              <a:t>(front-end of activator-well)</a:t>
            </a:r>
          </a:p>
        </p:txBody>
      </p:sp>
      <p:sp>
        <p:nvSpPr>
          <p:cNvPr id="70" name="TextBox 69"/>
          <p:cNvSpPr txBox="1"/>
          <p:nvPr/>
        </p:nvSpPr>
        <p:spPr>
          <a:xfrm>
            <a:off x="2992137" y="2819400"/>
            <a:ext cx="1198863" cy="1015663"/>
          </a:xfrm>
          <a:prstGeom prst="rect">
            <a:avLst/>
          </a:prstGeom>
          <a:noFill/>
          <a:effectLst/>
        </p:spPr>
        <p:txBody>
          <a:bodyPr wrap="square" rtlCol="0">
            <a:spAutoFit/>
          </a:bodyPr>
          <a:lstStyle/>
          <a:p>
            <a:r>
              <a:rPr lang="en-US" sz="1200" dirty="0">
                <a:latin typeface="Times New Roman" panose="02020603050405020304" pitchFamily="18" charset="0"/>
                <a:cs typeface="Times New Roman" panose="02020603050405020304" pitchFamily="18" charset="0"/>
              </a:rPr>
              <a:t>(bomb-end of detonator-nub   </a:t>
            </a:r>
          </a:p>
          <a:p>
            <a:r>
              <a:rPr lang="en-US" sz="1200" dirty="0">
                <a:latin typeface="Times New Roman" panose="02020603050405020304" pitchFamily="18" charset="0"/>
                <a:cs typeface="Times New Roman" panose="02020603050405020304" pitchFamily="18" charset="0"/>
              </a:rPr>
              <a:t>        OR</a:t>
            </a:r>
          </a:p>
          <a:p>
            <a:r>
              <a:rPr lang="en-US" sz="1200" dirty="0">
                <a:latin typeface="Times New Roman" panose="02020603050405020304" pitchFamily="18" charset="0"/>
                <a:cs typeface="Times New Roman" panose="02020603050405020304" pitchFamily="18" charset="0"/>
              </a:rPr>
              <a:t>front-end of bomb)</a:t>
            </a:r>
          </a:p>
        </p:txBody>
      </p:sp>
      <p:sp>
        <p:nvSpPr>
          <p:cNvPr id="36" name="Rectangle 35"/>
          <p:cNvSpPr/>
          <p:nvPr/>
        </p:nvSpPr>
        <p:spPr>
          <a:xfrm>
            <a:off x="2036523" y="3155363"/>
            <a:ext cx="770317" cy="1540635"/>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1458786" y="3861487"/>
            <a:ext cx="577737" cy="192579"/>
          </a:xfrm>
          <a:prstGeom prst="rect">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Freeform 38"/>
          <p:cNvSpPr/>
          <p:nvPr/>
        </p:nvSpPr>
        <p:spPr>
          <a:xfrm>
            <a:off x="1050226" y="3417706"/>
            <a:ext cx="992985" cy="1091283"/>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4" name="Object 2"/>
          <p:cNvGraphicFramePr>
            <a:graphicFrameLocks noChangeAspect="1"/>
          </p:cNvGraphicFramePr>
          <p:nvPr>
            <p:extLst>
              <p:ext uri="{D42A27DB-BD31-4B8C-83A1-F6EECF244321}">
                <p14:modId xmlns:p14="http://schemas.microsoft.com/office/powerpoint/2010/main" val="2651139393"/>
              </p:ext>
            </p:extLst>
          </p:nvPr>
        </p:nvGraphicFramePr>
        <p:xfrm>
          <a:off x="1447800" y="5055802"/>
          <a:ext cx="643729" cy="193118"/>
        </p:xfrm>
        <a:graphic>
          <a:graphicData uri="http://schemas.openxmlformats.org/presentationml/2006/ole">
            <mc:AlternateContent xmlns:mc="http://schemas.openxmlformats.org/markup-compatibility/2006">
              <mc:Choice xmlns:v="urn:schemas-microsoft-com:vml" Requires="v">
                <p:oleObj spid="_x0000_s92586" name="Equation" r:id="rId3" imgW="508000" imgH="152400" progId="Equation.DSMT4">
                  <p:embed/>
                </p:oleObj>
              </mc:Choice>
              <mc:Fallback>
                <p:oleObj name="Equation" r:id="rId3" imgW="508000" imgH="152400" progId="Equation.DSMT4">
                  <p:embed/>
                  <p:pic>
                    <p:nvPicPr>
                      <p:cNvPr id="0" name="Picture 8"/>
                      <p:cNvPicPr>
                        <a:picLocks noChangeAspect="1" noChangeArrowheads="1"/>
                      </p:cNvPicPr>
                      <p:nvPr/>
                    </p:nvPicPr>
                    <p:blipFill>
                      <a:blip r:embed="rId4"/>
                      <a:srcRect/>
                      <a:stretch>
                        <a:fillRect/>
                      </a:stretch>
                    </p:blipFill>
                    <p:spPr bwMode="auto">
                      <a:xfrm>
                        <a:off x="1447800" y="5055802"/>
                        <a:ext cx="643729" cy="193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35" name="Group 34"/>
          <p:cNvGrpSpPr/>
          <p:nvPr/>
        </p:nvGrpSpPr>
        <p:grpSpPr>
          <a:xfrm flipV="1">
            <a:off x="1726490" y="3703491"/>
            <a:ext cx="559906" cy="1444345"/>
            <a:chOff x="6758271" y="1286891"/>
            <a:chExt cx="868875" cy="2241366"/>
          </a:xfrm>
          <a:effectLst/>
        </p:grpSpPr>
        <p:sp>
          <p:nvSpPr>
            <p:cNvPr id="50" name="Freeform 49"/>
            <p:cNvSpPr/>
            <p:nvPr/>
          </p:nvSpPr>
          <p:spPr>
            <a:xfrm>
              <a:off x="6758271" y="1286891"/>
              <a:ext cx="868875" cy="1151121"/>
            </a:xfrm>
            <a:custGeom>
              <a:avLst/>
              <a:gdLst>
                <a:gd name="connsiteX0" fmla="*/ 533400 w 664633"/>
                <a:gd name="connsiteY0" fmla="*/ 4233 h 880533"/>
                <a:gd name="connsiteX1" fmla="*/ 596900 w 664633"/>
                <a:gd name="connsiteY1" fmla="*/ 16933 h 880533"/>
                <a:gd name="connsiteX2" fmla="*/ 660400 w 664633"/>
                <a:gd name="connsiteY2" fmla="*/ 105833 h 880533"/>
                <a:gd name="connsiteX3" fmla="*/ 571500 w 664633"/>
                <a:gd name="connsiteY3" fmla="*/ 245533 h 880533"/>
                <a:gd name="connsiteX4" fmla="*/ 177800 w 664633"/>
                <a:gd name="connsiteY4" fmla="*/ 448733 h 880533"/>
                <a:gd name="connsiteX5" fmla="*/ 25400 w 664633"/>
                <a:gd name="connsiteY5" fmla="*/ 677333 h 880533"/>
                <a:gd name="connsiteX6" fmla="*/ 330200 w 664633"/>
                <a:gd name="connsiteY6" fmla="*/ 880533 h 88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4633" h="880533">
                  <a:moveTo>
                    <a:pt x="533400" y="4233"/>
                  </a:moveTo>
                  <a:cubicBezTo>
                    <a:pt x="554566" y="2116"/>
                    <a:pt x="575733" y="0"/>
                    <a:pt x="596900" y="16933"/>
                  </a:cubicBezTo>
                  <a:cubicBezTo>
                    <a:pt x="618067" y="33866"/>
                    <a:pt x="664633" y="67733"/>
                    <a:pt x="660400" y="105833"/>
                  </a:cubicBezTo>
                  <a:cubicBezTo>
                    <a:pt x="656167" y="143933"/>
                    <a:pt x="651933" y="188383"/>
                    <a:pt x="571500" y="245533"/>
                  </a:cubicBezTo>
                  <a:cubicBezTo>
                    <a:pt x="491067" y="302683"/>
                    <a:pt x="268817" y="376766"/>
                    <a:pt x="177800" y="448733"/>
                  </a:cubicBezTo>
                  <a:cubicBezTo>
                    <a:pt x="86783" y="520700"/>
                    <a:pt x="0" y="605366"/>
                    <a:pt x="25400" y="677333"/>
                  </a:cubicBezTo>
                  <a:cubicBezTo>
                    <a:pt x="50800" y="749300"/>
                    <a:pt x="330200" y="880533"/>
                    <a:pt x="330200" y="880533"/>
                  </a:cubicBezTo>
                </a:path>
              </a:pathLst>
            </a:custGeom>
            <a:ln w="127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 name="Freeform 50"/>
            <p:cNvSpPr/>
            <p:nvPr/>
          </p:nvSpPr>
          <p:spPr>
            <a:xfrm>
              <a:off x="6761038" y="2144697"/>
              <a:ext cx="445506" cy="1383560"/>
            </a:xfrm>
            <a:custGeom>
              <a:avLst/>
              <a:gdLst>
                <a:gd name="connsiteX0" fmla="*/ 14816 w 340783"/>
                <a:gd name="connsiteY0" fmla="*/ 0 h 1058334"/>
                <a:gd name="connsiteX1" fmla="*/ 14816 w 340783"/>
                <a:gd name="connsiteY1" fmla="*/ 279400 h 1058334"/>
                <a:gd name="connsiteX2" fmla="*/ 10583 w 340783"/>
                <a:gd name="connsiteY2" fmla="*/ 651934 h 1058334"/>
                <a:gd name="connsiteX3" fmla="*/ 78316 w 340783"/>
                <a:gd name="connsiteY3" fmla="*/ 931334 h 1058334"/>
                <a:gd name="connsiteX4" fmla="*/ 340783 w 340783"/>
                <a:gd name="connsiteY4" fmla="*/ 1058334 h 1058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783" h="1058334">
                  <a:moveTo>
                    <a:pt x="14816" y="0"/>
                  </a:moveTo>
                  <a:cubicBezTo>
                    <a:pt x="15168" y="85372"/>
                    <a:pt x="15521" y="170744"/>
                    <a:pt x="14816" y="279400"/>
                  </a:cubicBezTo>
                  <a:cubicBezTo>
                    <a:pt x="14111" y="388056"/>
                    <a:pt x="0" y="543278"/>
                    <a:pt x="10583" y="651934"/>
                  </a:cubicBezTo>
                  <a:cubicBezTo>
                    <a:pt x="21166" y="760590"/>
                    <a:pt x="23283" y="863601"/>
                    <a:pt x="78316" y="931334"/>
                  </a:cubicBezTo>
                  <a:cubicBezTo>
                    <a:pt x="133349" y="999067"/>
                    <a:pt x="340783" y="1058334"/>
                    <a:pt x="340783" y="1058334"/>
                  </a:cubicBezTo>
                </a:path>
              </a:pathLst>
            </a:custGeom>
            <a:ln w="127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64" name="Freeform 63"/>
          <p:cNvSpPr/>
          <p:nvPr/>
        </p:nvSpPr>
        <p:spPr>
          <a:xfrm>
            <a:off x="1981200" y="2743200"/>
            <a:ext cx="250123" cy="798156"/>
          </a:xfrm>
          <a:custGeom>
            <a:avLst/>
            <a:gdLst>
              <a:gd name="connsiteX0" fmla="*/ 0 w 673100"/>
              <a:gd name="connsiteY0" fmla="*/ 1917700 h 1917700"/>
              <a:gd name="connsiteX1" fmla="*/ 266700 w 673100"/>
              <a:gd name="connsiteY1" fmla="*/ 1841500 h 1917700"/>
              <a:gd name="connsiteX2" fmla="*/ 355600 w 673100"/>
              <a:gd name="connsiteY2" fmla="*/ 1524000 h 1917700"/>
              <a:gd name="connsiteX3" fmla="*/ 355600 w 673100"/>
              <a:gd name="connsiteY3" fmla="*/ 1041400 h 1917700"/>
              <a:gd name="connsiteX4" fmla="*/ 317500 w 673100"/>
              <a:gd name="connsiteY4" fmla="*/ 457200 h 1917700"/>
              <a:gd name="connsiteX5" fmla="*/ 406400 w 673100"/>
              <a:gd name="connsiteY5" fmla="*/ 76200 h 1917700"/>
              <a:gd name="connsiteX6" fmla="*/ 673100 w 673100"/>
              <a:gd name="connsiteY6" fmla="*/ 0 h 191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3100" h="1917700">
                <a:moveTo>
                  <a:pt x="0" y="1917700"/>
                </a:moveTo>
                <a:cubicBezTo>
                  <a:pt x="103716" y="1912408"/>
                  <a:pt x="207433" y="1907117"/>
                  <a:pt x="266700" y="1841500"/>
                </a:cubicBezTo>
                <a:cubicBezTo>
                  <a:pt x="325967" y="1775883"/>
                  <a:pt x="340783" y="1657350"/>
                  <a:pt x="355600" y="1524000"/>
                </a:cubicBezTo>
                <a:cubicBezTo>
                  <a:pt x="370417" y="1390650"/>
                  <a:pt x="361950" y="1219200"/>
                  <a:pt x="355600" y="1041400"/>
                </a:cubicBezTo>
                <a:cubicBezTo>
                  <a:pt x="349250" y="863600"/>
                  <a:pt x="309033" y="618067"/>
                  <a:pt x="317500" y="457200"/>
                </a:cubicBezTo>
                <a:cubicBezTo>
                  <a:pt x="325967" y="296333"/>
                  <a:pt x="347133" y="152400"/>
                  <a:pt x="406400" y="76200"/>
                </a:cubicBezTo>
                <a:cubicBezTo>
                  <a:pt x="465667" y="0"/>
                  <a:pt x="673100" y="0"/>
                  <a:pt x="673100" y="0"/>
                </a:cubicBezTo>
              </a:path>
            </a:pathLst>
          </a:custGeom>
          <a:ln w="12700" cap="flat" cmpd="sng" algn="ctr">
            <a:solidFill>
              <a:srgbClr val="8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Freeform 67"/>
          <p:cNvSpPr/>
          <p:nvPr/>
        </p:nvSpPr>
        <p:spPr>
          <a:xfrm>
            <a:off x="1981200" y="2949236"/>
            <a:ext cx="1066800" cy="1254869"/>
          </a:xfrm>
          <a:custGeom>
            <a:avLst/>
            <a:gdLst>
              <a:gd name="connsiteX0" fmla="*/ 135467 w 1329267"/>
              <a:gd name="connsiteY0" fmla="*/ 1600200 h 1947333"/>
              <a:gd name="connsiteX1" fmla="*/ 59267 w 1329267"/>
              <a:gd name="connsiteY1" fmla="*/ 1600200 h 1947333"/>
              <a:gd name="connsiteX2" fmla="*/ 8467 w 1329267"/>
              <a:gd name="connsiteY2" fmla="*/ 1663700 h 1947333"/>
              <a:gd name="connsiteX3" fmla="*/ 8467 w 1329267"/>
              <a:gd name="connsiteY3" fmla="*/ 1765300 h 1947333"/>
              <a:gd name="connsiteX4" fmla="*/ 59267 w 1329267"/>
              <a:gd name="connsiteY4" fmla="*/ 1841500 h 1947333"/>
              <a:gd name="connsiteX5" fmla="*/ 211667 w 1329267"/>
              <a:gd name="connsiteY5" fmla="*/ 1943100 h 1947333"/>
              <a:gd name="connsiteX6" fmla="*/ 516467 w 1329267"/>
              <a:gd name="connsiteY6" fmla="*/ 1866900 h 1947333"/>
              <a:gd name="connsiteX7" fmla="*/ 783167 w 1329267"/>
              <a:gd name="connsiteY7" fmla="*/ 1638300 h 1947333"/>
              <a:gd name="connsiteX8" fmla="*/ 948267 w 1329267"/>
              <a:gd name="connsiteY8" fmla="*/ 1206500 h 1947333"/>
              <a:gd name="connsiteX9" fmla="*/ 1087967 w 1329267"/>
              <a:gd name="connsiteY9" fmla="*/ 444500 h 1947333"/>
              <a:gd name="connsiteX10" fmla="*/ 1164167 w 1329267"/>
              <a:gd name="connsiteY10" fmla="*/ 101600 h 1947333"/>
              <a:gd name="connsiteX11" fmla="*/ 1329267 w 1329267"/>
              <a:gd name="connsiteY11" fmla="*/ 0 h 194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9267" h="1947333">
                <a:moveTo>
                  <a:pt x="135467" y="1600200"/>
                </a:moveTo>
                <a:cubicBezTo>
                  <a:pt x="107950" y="1594908"/>
                  <a:pt x="80434" y="1589617"/>
                  <a:pt x="59267" y="1600200"/>
                </a:cubicBezTo>
                <a:cubicBezTo>
                  <a:pt x="38100" y="1610783"/>
                  <a:pt x="16934" y="1636183"/>
                  <a:pt x="8467" y="1663700"/>
                </a:cubicBezTo>
                <a:cubicBezTo>
                  <a:pt x="0" y="1691217"/>
                  <a:pt x="0" y="1735667"/>
                  <a:pt x="8467" y="1765300"/>
                </a:cubicBezTo>
                <a:cubicBezTo>
                  <a:pt x="16934" y="1794933"/>
                  <a:pt x="25400" y="1811867"/>
                  <a:pt x="59267" y="1841500"/>
                </a:cubicBezTo>
                <a:cubicBezTo>
                  <a:pt x="93134" y="1871133"/>
                  <a:pt x="135467" y="1938867"/>
                  <a:pt x="211667" y="1943100"/>
                </a:cubicBezTo>
                <a:cubicBezTo>
                  <a:pt x="287867" y="1947333"/>
                  <a:pt x="421217" y="1917700"/>
                  <a:pt x="516467" y="1866900"/>
                </a:cubicBezTo>
                <a:cubicBezTo>
                  <a:pt x="611717" y="1816100"/>
                  <a:pt x="711200" y="1748367"/>
                  <a:pt x="783167" y="1638300"/>
                </a:cubicBezTo>
                <a:cubicBezTo>
                  <a:pt x="855134" y="1528233"/>
                  <a:pt x="897467" y="1405467"/>
                  <a:pt x="948267" y="1206500"/>
                </a:cubicBezTo>
                <a:cubicBezTo>
                  <a:pt x="999067" y="1007533"/>
                  <a:pt x="1051984" y="628650"/>
                  <a:pt x="1087967" y="444500"/>
                </a:cubicBezTo>
                <a:cubicBezTo>
                  <a:pt x="1123950" y="260350"/>
                  <a:pt x="1123950" y="175683"/>
                  <a:pt x="1164167" y="101600"/>
                </a:cubicBezTo>
                <a:cubicBezTo>
                  <a:pt x="1204384" y="27517"/>
                  <a:pt x="1329267" y="0"/>
                  <a:pt x="1329267" y="0"/>
                </a:cubicBezTo>
              </a:path>
            </a:pathLst>
          </a:custGeom>
          <a:ln w="12700" cap="flat" cmpd="sng" algn="ctr">
            <a:solidFill>
              <a:srgbClr val="8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71" name="Object 2"/>
          <p:cNvGraphicFramePr>
            <a:graphicFrameLocks noChangeAspect="1"/>
          </p:cNvGraphicFramePr>
          <p:nvPr>
            <p:extLst>
              <p:ext uri="{D42A27DB-BD31-4B8C-83A1-F6EECF244321}">
                <p14:modId xmlns:p14="http://schemas.microsoft.com/office/powerpoint/2010/main" val="3500568029"/>
              </p:ext>
            </p:extLst>
          </p:nvPr>
        </p:nvGraphicFramePr>
        <p:xfrm>
          <a:off x="2169775" y="4546470"/>
          <a:ext cx="233242" cy="97184"/>
        </p:xfrm>
        <a:graphic>
          <a:graphicData uri="http://schemas.openxmlformats.org/presentationml/2006/ole">
            <mc:AlternateContent xmlns:mc="http://schemas.openxmlformats.org/markup-compatibility/2006">
              <mc:Choice xmlns:v="urn:schemas-microsoft-com:vml" Requires="v">
                <p:oleObj spid="_x0000_s92587" name="Equation" r:id="rId5" imgW="393700" imgH="165100" progId="Equation.DSMT4">
                  <p:embed/>
                </p:oleObj>
              </mc:Choice>
              <mc:Fallback>
                <p:oleObj name="Equation" r:id="rId5" imgW="393700" imgH="165100" progId="Equation.DSMT4">
                  <p:embed/>
                  <p:pic>
                    <p:nvPicPr>
                      <p:cNvPr id="0" name="Picture 9"/>
                      <p:cNvPicPr>
                        <a:picLocks noChangeAspect="1" noChangeArrowheads="1"/>
                      </p:cNvPicPr>
                      <p:nvPr/>
                    </p:nvPicPr>
                    <p:blipFill>
                      <a:blip r:embed="rId6"/>
                      <a:srcRect/>
                      <a:stretch>
                        <a:fillRect/>
                      </a:stretch>
                    </p:blipFill>
                    <p:spPr bwMode="auto">
                      <a:xfrm>
                        <a:off x="2169775" y="4546470"/>
                        <a:ext cx="233242" cy="97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2" name="Object 2"/>
          <p:cNvGraphicFramePr>
            <a:graphicFrameLocks noChangeAspect="1"/>
          </p:cNvGraphicFramePr>
          <p:nvPr>
            <p:extLst>
              <p:ext uri="{D42A27DB-BD31-4B8C-83A1-F6EECF244321}">
                <p14:modId xmlns:p14="http://schemas.microsoft.com/office/powerpoint/2010/main" val="1179974448"/>
              </p:ext>
            </p:extLst>
          </p:nvPr>
        </p:nvGraphicFramePr>
        <p:xfrm>
          <a:off x="1525877" y="3919032"/>
          <a:ext cx="369300" cy="97184"/>
        </p:xfrm>
        <a:graphic>
          <a:graphicData uri="http://schemas.openxmlformats.org/presentationml/2006/ole">
            <mc:AlternateContent xmlns:mc="http://schemas.openxmlformats.org/markup-compatibility/2006">
              <mc:Choice xmlns:v="urn:schemas-microsoft-com:vml" Requires="v">
                <p:oleObj spid="_x0000_s92588" name="Equation" r:id="rId7" imgW="622300" imgH="165100" progId="Equation.DSMT4">
                  <p:embed/>
                </p:oleObj>
              </mc:Choice>
              <mc:Fallback>
                <p:oleObj name="Equation" r:id="rId7" imgW="622300" imgH="165100" progId="Equation.DSMT4">
                  <p:embed/>
                  <p:pic>
                    <p:nvPicPr>
                      <p:cNvPr id="0" name="Picture 10"/>
                      <p:cNvPicPr>
                        <a:picLocks noChangeAspect="1" noChangeArrowheads="1"/>
                      </p:cNvPicPr>
                      <p:nvPr/>
                    </p:nvPicPr>
                    <p:blipFill>
                      <a:blip r:embed="rId8"/>
                      <a:srcRect/>
                      <a:stretch>
                        <a:fillRect/>
                      </a:stretch>
                    </p:blipFill>
                    <p:spPr bwMode="auto">
                      <a:xfrm>
                        <a:off x="1525877" y="3919032"/>
                        <a:ext cx="369300" cy="97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3" name="Object 2"/>
          <p:cNvGraphicFramePr>
            <a:graphicFrameLocks noChangeAspect="1"/>
          </p:cNvGraphicFramePr>
          <p:nvPr>
            <p:extLst>
              <p:ext uri="{D42A27DB-BD31-4B8C-83A1-F6EECF244321}">
                <p14:modId xmlns:p14="http://schemas.microsoft.com/office/powerpoint/2010/main" val="1409199218"/>
              </p:ext>
            </p:extLst>
          </p:nvPr>
        </p:nvGraphicFramePr>
        <p:xfrm>
          <a:off x="1138163" y="4357895"/>
          <a:ext cx="346794" cy="97184"/>
        </p:xfrm>
        <a:graphic>
          <a:graphicData uri="http://schemas.openxmlformats.org/presentationml/2006/ole">
            <mc:AlternateContent xmlns:mc="http://schemas.openxmlformats.org/markup-compatibility/2006">
              <mc:Choice xmlns:v="urn:schemas-microsoft-com:vml" Requires="v">
                <p:oleObj spid="_x0000_s92589" name="Equation" r:id="rId9" imgW="584200" imgH="165100" progId="Equation.DSMT4">
                  <p:embed/>
                </p:oleObj>
              </mc:Choice>
              <mc:Fallback>
                <p:oleObj name="Equation" r:id="rId9" imgW="584200" imgH="165100" progId="Equation.DSMT4">
                  <p:embed/>
                  <p:pic>
                    <p:nvPicPr>
                      <p:cNvPr id="0" name="Picture 11"/>
                      <p:cNvPicPr>
                        <a:picLocks noChangeAspect="1" noChangeArrowheads="1"/>
                      </p:cNvPicPr>
                      <p:nvPr/>
                    </p:nvPicPr>
                    <p:blipFill>
                      <a:blip r:embed="rId10"/>
                      <a:srcRect/>
                      <a:stretch>
                        <a:fillRect/>
                      </a:stretch>
                    </p:blipFill>
                    <p:spPr bwMode="auto">
                      <a:xfrm>
                        <a:off x="1138163" y="4357895"/>
                        <a:ext cx="346794" cy="97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7" name="Rectangle 76"/>
          <p:cNvSpPr/>
          <p:nvPr/>
        </p:nvSpPr>
        <p:spPr>
          <a:xfrm>
            <a:off x="7383083" y="3259364"/>
            <a:ext cx="770317" cy="1540635"/>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6805346" y="3965488"/>
            <a:ext cx="577737" cy="192579"/>
          </a:xfrm>
          <a:prstGeom prst="rect">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Freeform 78"/>
          <p:cNvSpPr/>
          <p:nvPr/>
        </p:nvSpPr>
        <p:spPr>
          <a:xfrm>
            <a:off x="6396786" y="3521707"/>
            <a:ext cx="992985" cy="1091283"/>
          </a:xfrm>
          <a:custGeom>
            <a:avLst/>
            <a:gdLst>
              <a:gd name="connsiteX0" fmla="*/ 12700 w 1714500"/>
              <a:gd name="connsiteY0" fmla="*/ 0 h 1752600"/>
              <a:gd name="connsiteX1" fmla="*/ 1714500 w 1714500"/>
              <a:gd name="connsiteY1" fmla="*/ 0 h 1752600"/>
              <a:gd name="connsiteX2" fmla="*/ 1714500 w 1714500"/>
              <a:gd name="connsiteY2" fmla="*/ 584200 h 1752600"/>
              <a:gd name="connsiteX3" fmla="*/ 736600 w 1714500"/>
              <a:gd name="connsiteY3" fmla="*/ 584200 h 1752600"/>
              <a:gd name="connsiteX4" fmla="*/ 736600 w 1714500"/>
              <a:gd name="connsiteY4" fmla="*/ 1143000 h 1752600"/>
              <a:gd name="connsiteX5" fmla="*/ 1714500 w 1714500"/>
              <a:gd name="connsiteY5" fmla="*/ 1130300 h 1752600"/>
              <a:gd name="connsiteX6" fmla="*/ 1714500 w 1714500"/>
              <a:gd name="connsiteY6" fmla="*/ 1752600 h 1752600"/>
              <a:gd name="connsiteX7" fmla="*/ 0 w 1714500"/>
              <a:gd name="connsiteY7" fmla="*/ 1752600 h 1752600"/>
              <a:gd name="connsiteX8" fmla="*/ 12700 w 1714500"/>
              <a:gd name="connsiteY8"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52600">
                <a:moveTo>
                  <a:pt x="12700" y="0"/>
                </a:moveTo>
                <a:lnTo>
                  <a:pt x="1714500" y="0"/>
                </a:lnTo>
                <a:lnTo>
                  <a:pt x="1714500" y="584200"/>
                </a:lnTo>
                <a:lnTo>
                  <a:pt x="736600" y="584200"/>
                </a:lnTo>
                <a:lnTo>
                  <a:pt x="736600" y="1143000"/>
                </a:lnTo>
                <a:lnTo>
                  <a:pt x="1714500" y="1130300"/>
                </a:lnTo>
                <a:lnTo>
                  <a:pt x="1714500" y="1752600"/>
                </a:lnTo>
                <a:lnTo>
                  <a:pt x="0" y="1752600"/>
                </a:lnTo>
                <a:cubicBezTo>
                  <a:pt x="4233" y="1168400"/>
                  <a:pt x="12700" y="0"/>
                  <a:pt x="12700" y="0"/>
                </a:cubicBezTo>
                <a:close/>
              </a:path>
            </a:pathLst>
          </a:cu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Freeform 80"/>
          <p:cNvSpPr/>
          <p:nvPr/>
        </p:nvSpPr>
        <p:spPr>
          <a:xfrm flipV="1">
            <a:off x="6586745" y="4146020"/>
            <a:ext cx="206845" cy="909402"/>
          </a:xfrm>
          <a:custGeom>
            <a:avLst/>
            <a:gdLst>
              <a:gd name="connsiteX0" fmla="*/ 91017 w 245534"/>
              <a:gd name="connsiteY0" fmla="*/ 0 h 1079500"/>
              <a:gd name="connsiteX1" fmla="*/ 230717 w 245534"/>
              <a:gd name="connsiteY1" fmla="*/ 139700 h 1079500"/>
              <a:gd name="connsiteX2" fmla="*/ 2117 w 245534"/>
              <a:gd name="connsiteY2" fmla="*/ 685800 h 1079500"/>
              <a:gd name="connsiteX3" fmla="*/ 243417 w 245534"/>
              <a:gd name="connsiteY3" fmla="*/ 1079500 h 1079500"/>
            </a:gdLst>
            <a:ahLst/>
            <a:cxnLst>
              <a:cxn ang="0">
                <a:pos x="connsiteX0" y="connsiteY0"/>
              </a:cxn>
              <a:cxn ang="0">
                <a:pos x="connsiteX1" y="connsiteY1"/>
              </a:cxn>
              <a:cxn ang="0">
                <a:pos x="connsiteX2" y="connsiteY2"/>
              </a:cxn>
              <a:cxn ang="0">
                <a:pos x="connsiteX3" y="connsiteY3"/>
              </a:cxn>
            </a:cxnLst>
            <a:rect l="l" t="t" r="r" b="b"/>
            <a:pathLst>
              <a:path w="245534" h="1079500">
                <a:moveTo>
                  <a:pt x="91017" y="0"/>
                </a:moveTo>
                <a:cubicBezTo>
                  <a:pt x="168275" y="12700"/>
                  <a:pt x="245534" y="25400"/>
                  <a:pt x="230717" y="139700"/>
                </a:cubicBezTo>
                <a:cubicBezTo>
                  <a:pt x="215900" y="254000"/>
                  <a:pt x="0" y="529167"/>
                  <a:pt x="2117" y="685800"/>
                </a:cubicBezTo>
                <a:cubicBezTo>
                  <a:pt x="4234" y="842433"/>
                  <a:pt x="243417" y="1079500"/>
                  <a:pt x="243417" y="1079500"/>
                </a:cubicBezTo>
              </a:path>
            </a:pathLst>
          </a:cu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3" name="Freeform 82"/>
          <p:cNvSpPr/>
          <p:nvPr/>
        </p:nvSpPr>
        <p:spPr>
          <a:xfrm flipH="1" flipV="1">
            <a:off x="6188158" y="3189487"/>
            <a:ext cx="619355" cy="728370"/>
          </a:xfrm>
          <a:custGeom>
            <a:avLst/>
            <a:gdLst>
              <a:gd name="connsiteX0" fmla="*/ 0 w 590550"/>
              <a:gd name="connsiteY0" fmla="*/ 0 h 1130300"/>
              <a:gd name="connsiteX1" fmla="*/ 114300 w 590550"/>
              <a:gd name="connsiteY1" fmla="*/ 82550 h 1130300"/>
              <a:gd name="connsiteX2" fmla="*/ 228600 w 590550"/>
              <a:gd name="connsiteY2" fmla="*/ 327025 h 1130300"/>
              <a:gd name="connsiteX3" fmla="*/ 269875 w 590550"/>
              <a:gd name="connsiteY3" fmla="*/ 574675 h 1130300"/>
              <a:gd name="connsiteX4" fmla="*/ 311150 w 590550"/>
              <a:gd name="connsiteY4" fmla="*/ 971550 h 1130300"/>
              <a:gd name="connsiteX5" fmla="*/ 431800 w 590550"/>
              <a:gd name="connsiteY5" fmla="*/ 1101725 h 1130300"/>
              <a:gd name="connsiteX6" fmla="*/ 590550 w 590550"/>
              <a:gd name="connsiteY6" fmla="*/ 1130300 h 113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0550" h="1130300">
                <a:moveTo>
                  <a:pt x="0" y="0"/>
                </a:moveTo>
                <a:cubicBezTo>
                  <a:pt x="38100" y="14023"/>
                  <a:pt x="76200" y="28046"/>
                  <a:pt x="114300" y="82550"/>
                </a:cubicBezTo>
                <a:cubicBezTo>
                  <a:pt x="152400" y="137054"/>
                  <a:pt x="202671" y="245004"/>
                  <a:pt x="228600" y="327025"/>
                </a:cubicBezTo>
                <a:cubicBezTo>
                  <a:pt x="254529" y="409046"/>
                  <a:pt x="256117" y="467254"/>
                  <a:pt x="269875" y="574675"/>
                </a:cubicBezTo>
                <a:cubicBezTo>
                  <a:pt x="283633" y="682096"/>
                  <a:pt x="284163" y="883708"/>
                  <a:pt x="311150" y="971550"/>
                </a:cubicBezTo>
                <a:cubicBezTo>
                  <a:pt x="338137" y="1059392"/>
                  <a:pt x="385233" y="1075267"/>
                  <a:pt x="431800" y="1101725"/>
                </a:cubicBezTo>
                <a:cubicBezTo>
                  <a:pt x="478367" y="1128183"/>
                  <a:pt x="590550" y="1130300"/>
                  <a:pt x="590550" y="1130300"/>
                </a:cubicBezTo>
              </a:path>
            </a:pathLst>
          </a:custGeom>
          <a:ln w="12700" cap="flat" cmpd="sng" algn="ctr">
            <a:solidFill>
              <a:srgbClr val="8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 name="Freeform 83"/>
          <p:cNvSpPr/>
          <p:nvPr/>
        </p:nvSpPr>
        <p:spPr>
          <a:xfrm flipV="1">
            <a:off x="6804502" y="2847201"/>
            <a:ext cx="188230" cy="1175757"/>
          </a:xfrm>
          <a:custGeom>
            <a:avLst/>
            <a:gdLst>
              <a:gd name="connsiteX0" fmla="*/ 46567 w 292100"/>
              <a:gd name="connsiteY0" fmla="*/ 4938 h 1824566"/>
              <a:gd name="connsiteX1" fmla="*/ 165100 w 292100"/>
              <a:gd name="connsiteY1" fmla="*/ 9172 h 1824566"/>
              <a:gd name="connsiteX2" fmla="*/ 207434 w 292100"/>
              <a:gd name="connsiteY2" fmla="*/ 59972 h 1824566"/>
              <a:gd name="connsiteX3" fmla="*/ 245534 w 292100"/>
              <a:gd name="connsiteY3" fmla="*/ 178505 h 1824566"/>
              <a:gd name="connsiteX4" fmla="*/ 254000 w 292100"/>
              <a:gd name="connsiteY4" fmla="*/ 474838 h 1824566"/>
              <a:gd name="connsiteX5" fmla="*/ 249767 w 292100"/>
              <a:gd name="connsiteY5" fmla="*/ 1600905 h 1824566"/>
              <a:gd name="connsiteX6" fmla="*/ 0 w 292100"/>
              <a:gd name="connsiteY6" fmla="*/ 1816805 h 1824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100" h="1824566">
                <a:moveTo>
                  <a:pt x="46567" y="4938"/>
                </a:moveTo>
                <a:cubicBezTo>
                  <a:pt x="92428" y="2469"/>
                  <a:pt x="138289" y="0"/>
                  <a:pt x="165100" y="9172"/>
                </a:cubicBezTo>
                <a:cubicBezTo>
                  <a:pt x="191911" y="18344"/>
                  <a:pt x="194028" y="31750"/>
                  <a:pt x="207434" y="59972"/>
                </a:cubicBezTo>
                <a:cubicBezTo>
                  <a:pt x="220840" y="88194"/>
                  <a:pt x="237773" y="109361"/>
                  <a:pt x="245534" y="178505"/>
                </a:cubicBezTo>
                <a:cubicBezTo>
                  <a:pt x="253295" y="247649"/>
                  <a:pt x="253295" y="237771"/>
                  <a:pt x="254000" y="474838"/>
                </a:cubicBezTo>
                <a:cubicBezTo>
                  <a:pt x="254706" y="711905"/>
                  <a:pt x="292100" y="1377244"/>
                  <a:pt x="249767" y="1600905"/>
                </a:cubicBezTo>
                <a:cubicBezTo>
                  <a:pt x="207434" y="1824566"/>
                  <a:pt x="103717" y="1820685"/>
                  <a:pt x="0" y="1816805"/>
                </a:cubicBezTo>
              </a:path>
            </a:pathLst>
          </a:custGeom>
          <a:ln w="12700" cap="flat" cmpd="sng" algn="ctr">
            <a:solidFill>
              <a:srgbClr val="8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87" name="Object 2"/>
          <p:cNvGraphicFramePr>
            <a:graphicFrameLocks noChangeAspect="1"/>
          </p:cNvGraphicFramePr>
          <p:nvPr>
            <p:extLst>
              <p:ext uri="{D42A27DB-BD31-4B8C-83A1-F6EECF244321}">
                <p14:modId xmlns:p14="http://schemas.microsoft.com/office/powerpoint/2010/main" val="17000591"/>
              </p:ext>
            </p:extLst>
          </p:nvPr>
        </p:nvGraphicFramePr>
        <p:xfrm>
          <a:off x="7516335" y="4650471"/>
          <a:ext cx="233242" cy="97184"/>
        </p:xfrm>
        <a:graphic>
          <a:graphicData uri="http://schemas.openxmlformats.org/presentationml/2006/ole">
            <mc:AlternateContent xmlns:mc="http://schemas.openxmlformats.org/markup-compatibility/2006">
              <mc:Choice xmlns:v="urn:schemas-microsoft-com:vml" Requires="v">
                <p:oleObj spid="_x0000_s92590" name="Equation" r:id="rId11" imgW="393700" imgH="165100" progId="Equation.DSMT4">
                  <p:embed/>
                </p:oleObj>
              </mc:Choice>
              <mc:Fallback>
                <p:oleObj name="Equation" r:id="rId11" imgW="393700" imgH="165100" progId="Equation.DSMT4">
                  <p:embed/>
                  <p:pic>
                    <p:nvPicPr>
                      <p:cNvPr id="0" name="Picture 14"/>
                      <p:cNvPicPr>
                        <a:picLocks noChangeAspect="1" noChangeArrowheads="1"/>
                      </p:cNvPicPr>
                      <p:nvPr/>
                    </p:nvPicPr>
                    <p:blipFill>
                      <a:blip r:embed="rId12"/>
                      <a:srcRect/>
                      <a:stretch>
                        <a:fillRect/>
                      </a:stretch>
                    </p:blipFill>
                    <p:spPr bwMode="auto">
                      <a:xfrm>
                        <a:off x="7516335" y="4650471"/>
                        <a:ext cx="233242" cy="97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8" name="Object 2"/>
          <p:cNvGraphicFramePr>
            <a:graphicFrameLocks noChangeAspect="1"/>
          </p:cNvGraphicFramePr>
          <p:nvPr>
            <p:extLst>
              <p:ext uri="{D42A27DB-BD31-4B8C-83A1-F6EECF244321}">
                <p14:modId xmlns:p14="http://schemas.microsoft.com/office/powerpoint/2010/main" val="299054555"/>
              </p:ext>
            </p:extLst>
          </p:nvPr>
        </p:nvGraphicFramePr>
        <p:xfrm>
          <a:off x="6872437" y="4023033"/>
          <a:ext cx="369300" cy="97184"/>
        </p:xfrm>
        <a:graphic>
          <a:graphicData uri="http://schemas.openxmlformats.org/presentationml/2006/ole">
            <mc:AlternateContent xmlns:mc="http://schemas.openxmlformats.org/markup-compatibility/2006">
              <mc:Choice xmlns:v="urn:schemas-microsoft-com:vml" Requires="v">
                <p:oleObj spid="_x0000_s92591" name="Equation" r:id="rId13" imgW="622300" imgH="165100" progId="Equation.DSMT4">
                  <p:embed/>
                </p:oleObj>
              </mc:Choice>
              <mc:Fallback>
                <p:oleObj name="Equation" r:id="rId13" imgW="622300" imgH="165100" progId="Equation.DSMT4">
                  <p:embed/>
                  <p:pic>
                    <p:nvPicPr>
                      <p:cNvPr id="0" name="Picture 15"/>
                      <p:cNvPicPr>
                        <a:picLocks noChangeAspect="1" noChangeArrowheads="1"/>
                      </p:cNvPicPr>
                      <p:nvPr/>
                    </p:nvPicPr>
                    <p:blipFill>
                      <a:blip r:embed="rId14"/>
                      <a:srcRect/>
                      <a:stretch>
                        <a:fillRect/>
                      </a:stretch>
                    </p:blipFill>
                    <p:spPr bwMode="auto">
                      <a:xfrm>
                        <a:off x="6872437" y="4023033"/>
                        <a:ext cx="369300" cy="97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9" name="Object 2"/>
          <p:cNvGraphicFramePr>
            <a:graphicFrameLocks noChangeAspect="1"/>
          </p:cNvGraphicFramePr>
          <p:nvPr>
            <p:extLst>
              <p:ext uri="{D42A27DB-BD31-4B8C-83A1-F6EECF244321}">
                <p14:modId xmlns:p14="http://schemas.microsoft.com/office/powerpoint/2010/main" val="1596056624"/>
              </p:ext>
            </p:extLst>
          </p:nvPr>
        </p:nvGraphicFramePr>
        <p:xfrm>
          <a:off x="6484723" y="4461896"/>
          <a:ext cx="346794" cy="97184"/>
        </p:xfrm>
        <a:graphic>
          <a:graphicData uri="http://schemas.openxmlformats.org/presentationml/2006/ole">
            <mc:AlternateContent xmlns:mc="http://schemas.openxmlformats.org/markup-compatibility/2006">
              <mc:Choice xmlns:v="urn:schemas-microsoft-com:vml" Requires="v">
                <p:oleObj spid="_x0000_s92592" name="Equation" r:id="rId15" imgW="584200" imgH="165100" progId="Equation.DSMT4">
                  <p:embed/>
                </p:oleObj>
              </mc:Choice>
              <mc:Fallback>
                <p:oleObj name="Equation" r:id="rId15" imgW="584200" imgH="165100" progId="Equation.DSMT4">
                  <p:embed/>
                  <p:pic>
                    <p:nvPicPr>
                      <p:cNvPr id="0" name="Picture 16"/>
                      <p:cNvPicPr>
                        <a:picLocks noChangeAspect="1" noChangeArrowheads="1"/>
                      </p:cNvPicPr>
                      <p:nvPr/>
                    </p:nvPicPr>
                    <p:blipFill>
                      <a:blip r:embed="rId16"/>
                      <a:srcRect/>
                      <a:stretch>
                        <a:fillRect/>
                      </a:stretch>
                    </p:blipFill>
                    <p:spPr bwMode="auto">
                      <a:xfrm>
                        <a:off x="6484723" y="4461896"/>
                        <a:ext cx="346794" cy="97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3" name="TextBox 92"/>
          <p:cNvSpPr txBox="1"/>
          <p:nvPr/>
        </p:nvSpPr>
        <p:spPr>
          <a:xfrm>
            <a:off x="208411" y="5983069"/>
            <a:ext cx="8783189"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two events happen simultaneously in the bomb’s frame of reference, so the drawings that picture these two occurrences look the same. </a:t>
            </a:r>
          </a:p>
        </p:txBody>
      </p:sp>
      <p:graphicFrame>
        <p:nvGraphicFramePr>
          <p:cNvPr id="94" name="Object 2"/>
          <p:cNvGraphicFramePr>
            <a:graphicFrameLocks noChangeAspect="1"/>
          </p:cNvGraphicFramePr>
          <p:nvPr>
            <p:extLst>
              <p:ext uri="{D42A27DB-BD31-4B8C-83A1-F6EECF244321}">
                <p14:modId xmlns:p14="http://schemas.microsoft.com/office/powerpoint/2010/main" val="3005757562"/>
              </p:ext>
            </p:extLst>
          </p:nvPr>
        </p:nvGraphicFramePr>
        <p:xfrm>
          <a:off x="6005520" y="4987925"/>
          <a:ext cx="625475" cy="193675"/>
        </p:xfrm>
        <a:graphic>
          <a:graphicData uri="http://schemas.openxmlformats.org/presentationml/2006/ole">
            <mc:AlternateContent xmlns:mc="http://schemas.openxmlformats.org/markup-compatibility/2006">
              <mc:Choice xmlns:v="urn:schemas-microsoft-com:vml" Requires="v">
                <p:oleObj spid="_x0000_s92593" name="Equation" r:id="rId17" imgW="495300" imgH="152400" progId="Equation.DSMT4">
                  <p:embed/>
                </p:oleObj>
              </mc:Choice>
              <mc:Fallback>
                <p:oleObj name="Equation" r:id="rId17" imgW="495300" imgH="152400" progId="Equation.DSMT4">
                  <p:embed/>
                  <p:pic>
                    <p:nvPicPr>
                      <p:cNvPr id="0" name="Picture 17"/>
                      <p:cNvPicPr>
                        <a:picLocks noChangeAspect="1" noChangeArrowheads="1"/>
                      </p:cNvPicPr>
                      <p:nvPr/>
                    </p:nvPicPr>
                    <p:blipFill>
                      <a:blip r:embed="rId18"/>
                      <a:srcRect/>
                      <a:stretch>
                        <a:fillRect/>
                      </a:stretch>
                    </p:blipFill>
                    <p:spPr bwMode="auto">
                      <a:xfrm>
                        <a:off x="6005520" y="4987925"/>
                        <a:ext cx="625475" cy="19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19186</TotalTime>
  <Words>3716</Words>
  <Application>Microsoft Macintosh PowerPoint</Application>
  <PresentationFormat>On-screen Show (4:3)</PresentationFormat>
  <Paragraphs>233</Paragraphs>
  <Slides>40</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5" baseType="lpstr">
      <vt:lpstr>Arial</vt:lpstr>
      <vt:lpstr>Calibri</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Polytechnic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Craig Fletcher</dc:creator>
  <cp:lastModifiedBy>Microsoft Office User</cp:lastModifiedBy>
  <cp:revision>369</cp:revision>
  <dcterms:created xsi:type="dcterms:W3CDTF">2011-01-05T18:44:10Z</dcterms:created>
  <dcterms:modified xsi:type="dcterms:W3CDTF">2021-05-07T06:21:40Z</dcterms:modified>
</cp:coreProperties>
</file>